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5" r:id="rId2"/>
    <p:sldId id="277" r:id="rId3"/>
    <p:sldId id="257" r:id="rId4"/>
    <p:sldId id="265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69" r:id="rId16"/>
    <p:sldId id="278" r:id="rId17"/>
    <p:sldId id="270" r:id="rId18"/>
    <p:sldId id="271" r:id="rId19"/>
    <p:sldId id="272" r:id="rId20"/>
    <p:sldId id="273" r:id="rId21"/>
    <p:sldId id="274" r:id="rId22"/>
    <p:sldId id="27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10" d="100"/>
          <a:sy n="110" d="100"/>
        </p:scale>
        <p:origin x="1650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5514161-E1DF-4538-8E50-F215CE54D618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03640A1-C77B-4EAB-9B7D-F38EB8D5B8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736135"/>
              </p:ext>
            </p:extLst>
          </p:nvPr>
        </p:nvGraphicFramePr>
        <p:xfrm>
          <a:off x="338130" y="1884257"/>
          <a:ext cx="8567737" cy="4203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552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1" i="0" u="none" strike="noStrike" kern="1200" baseline="0" smtClean="0">
                          <a:solidFill>
                            <a:schemeClr val="tx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Střední škola hotelová a služeb Kroměříž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Drlíková, Mgr. Jana Vašinová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0" i="0" u="none" strike="noStrike" kern="1200" baseline="0" dirty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VY_32_INOVACE CUT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CUT.0609.1C</a:t>
                      </a:r>
                      <a:endParaRPr lang="cs-CZ" sz="1000" b="0" i="0" u="none" strike="noStrike" kern="1200" baseline="0" dirty="0" smtClean="0">
                        <a:solidFill>
                          <a:schemeClr val="dk1"/>
                        </a:solidFill>
                        <a:latin typeface="Arial CE" pitchFamily="34" charset="0"/>
                        <a:ea typeface="+mn-ea"/>
                        <a:cs typeface="Arial CE" pitchFamily="34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Pálená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hmota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007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vadami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u výrobků z pálené hmoty.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Prezentaci je možné rozdělit do více vyučovacích hodin.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78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9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Objem korpusu,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řídký krém, sražený krém,  špatné 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krytí polevy.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15. 1.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250825" y="1412875"/>
            <a:ext cx="864165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– </a:t>
            </a:r>
            <a:r>
              <a:rPr lang="cs-CZ" sz="2000" b="1" dirty="0" smtClean="0"/>
              <a:t>pálená hmota a listové těsto 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13727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074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9. Vady výrobků z pálené hmoty</a:t>
            </a:r>
          </a:p>
        </p:txBody>
      </p:sp>
    </p:spTree>
    <p:extLst>
      <p:ext uri="{BB962C8B-B14F-4D97-AF65-F5344CB8AC3E}">
        <p14:creationId xmlns:p14="http://schemas.microsoft.com/office/powerpoint/2010/main" val="3734726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Vady korpusů - příčiny a odstranění vady</a:t>
            </a:r>
          </a:p>
          <a:p>
            <a:pPr marL="514350" indent="-514350">
              <a:buAutoNum type="arabicPeriod"/>
            </a:pPr>
            <a:r>
              <a:rPr lang="cs-CZ" dirty="0" smtClean="0"/>
              <a:t>Vady krémů</a:t>
            </a:r>
          </a:p>
          <a:p>
            <a:pPr marL="514350" indent="-514350">
              <a:buAutoNum type="arabicPeriod"/>
            </a:pPr>
            <a:r>
              <a:rPr lang="cs-CZ" dirty="0" smtClean="0"/>
              <a:t>Vady polev</a:t>
            </a:r>
          </a:p>
          <a:p>
            <a:pPr marL="514350" indent="-514350">
              <a:buAutoNum type="arabicPeriod"/>
            </a:pPr>
            <a:r>
              <a:rPr lang="cs-CZ" dirty="0" smtClean="0"/>
              <a:t>Kontrolní otázky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62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276872"/>
            <a:ext cx="7242048" cy="2232248"/>
          </a:xfrm>
        </p:spPr>
        <p:txBody>
          <a:bodyPr/>
          <a:lstStyle/>
          <a:p>
            <a:pPr algn="ctr"/>
            <a:r>
              <a:rPr lang="cs-CZ" dirty="0"/>
              <a:t>1. Vady korpusů</a:t>
            </a:r>
          </a:p>
        </p:txBody>
      </p:sp>
    </p:spTree>
    <p:extLst>
      <p:ext uri="{BB962C8B-B14F-4D97-AF65-F5344CB8AC3E}">
        <p14:creationId xmlns:p14="http://schemas.microsoft.com/office/powerpoint/2010/main" val="119304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Korpus </a:t>
            </a:r>
            <a:r>
              <a:rPr lang="cs-CZ" dirty="0"/>
              <a:t>nízký, málo objemný a tvrdý 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3789040"/>
            <a:ext cx="7283152" cy="2535560"/>
          </a:xfrm>
        </p:spPr>
        <p:txBody>
          <a:bodyPr/>
          <a:lstStyle/>
          <a:p>
            <a:pPr lvl="0"/>
            <a:r>
              <a:rPr lang="cs-CZ" sz="2400" dirty="0">
                <a:solidFill>
                  <a:schemeClr val="tx1"/>
                </a:solidFill>
              </a:rPr>
              <a:t>Malý objem může být způsoben i nízkou počáteční teplotou při pečení nebo častým otvíráním pečicího prostoru.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67544" y="1772816"/>
            <a:ext cx="3520440" cy="1584176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b="1" dirty="0" smtClean="0"/>
              <a:t>Příčina vady</a:t>
            </a:r>
          </a:p>
          <a:p>
            <a:pPr marL="0" lvl="0" indent="0" algn="ctr">
              <a:buNone/>
            </a:pPr>
            <a:endParaRPr lang="cs-CZ" b="1" dirty="0" smtClean="0"/>
          </a:p>
          <a:p>
            <a:pPr marL="0" lvl="0" indent="0" algn="ctr">
              <a:buNone/>
            </a:pPr>
            <a:r>
              <a:rPr lang="cs-CZ" dirty="0" smtClean="0"/>
              <a:t>- příliš </a:t>
            </a:r>
            <a:r>
              <a:rPr lang="cs-CZ" dirty="0"/>
              <a:t>tuhá </a:t>
            </a:r>
            <a:r>
              <a:rPr lang="cs-CZ" dirty="0" smtClean="0"/>
              <a:t>hmota.</a:t>
            </a:r>
          </a:p>
          <a:p>
            <a:pPr marL="0" lvl="0" indent="0" algn="ctr">
              <a:buNone/>
            </a:pPr>
            <a:endParaRPr lang="cs-CZ" dirty="0" smtClean="0"/>
          </a:p>
          <a:p>
            <a:pPr marL="0" lvl="0" indent="0" algn="ctr">
              <a:buNone/>
            </a:pPr>
            <a:endParaRPr lang="cs-CZ" dirty="0"/>
          </a:p>
          <a:p>
            <a:pPr marL="0" lvl="0" indent="0" algn="just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17891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Napravení vady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- vadu </a:t>
            </a:r>
            <a:r>
              <a:rPr lang="cs-CZ" dirty="0"/>
              <a:t>lze napravit přidáním vajec. </a:t>
            </a:r>
          </a:p>
        </p:txBody>
      </p:sp>
    </p:spTree>
    <p:extLst>
      <p:ext uri="{BB962C8B-B14F-4D97-AF65-F5344CB8AC3E}">
        <p14:creationId xmlns:p14="http://schemas.microsoft.com/office/powerpoint/2010/main" val="386333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/>
              <a:t>Korpus nízký, rozpečený a rozpraskaný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3520440" cy="4137323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lv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b="1" dirty="0" smtClean="0"/>
              <a:t>- </a:t>
            </a:r>
            <a:r>
              <a:rPr lang="cs-CZ" dirty="0" smtClean="0"/>
              <a:t>nadměrně </a:t>
            </a:r>
            <a:r>
              <a:rPr lang="cs-CZ" dirty="0"/>
              <a:t>zředěná hmota nebo nedokonalé </a:t>
            </a:r>
            <a:r>
              <a:rPr lang="cs-CZ" dirty="0" smtClean="0"/>
              <a:t>restování.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988840"/>
            <a:ext cx="3520440" cy="413732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Napravení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dirty="0" smtClean="0"/>
              <a:t>- vadu </a:t>
            </a:r>
            <a:r>
              <a:rPr lang="cs-CZ" dirty="0"/>
              <a:t>lze napravit přidáním nové nahřáté neředěné hmoty a následným dokonalým </a:t>
            </a:r>
            <a:r>
              <a:rPr lang="cs-CZ" dirty="0" smtClean="0"/>
              <a:t>promícháním.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12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Korpus objemný, rozpraskaný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348880"/>
            <a:ext cx="3520440" cy="377728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marL="0" lvl="0" indent="0" algn="ctr">
              <a:buNone/>
            </a:pP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/>
              <a:t>v pečicím prostoru </a:t>
            </a:r>
            <a:r>
              <a:rPr lang="cs-CZ" dirty="0" smtClean="0"/>
              <a:t>se nahromadilo </a:t>
            </a:r>
            <a:r>
              <a:rPr lang="cs-CZ" dirty="0"/>
              <a:t>velké množství par.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2348880"/>
            <a:ext cx="3520440" cy="377728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Napravení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- při dosoušení výrobku včas otevřít odtahy.</a:t>
            </a: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044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Korpus po upečení zapadne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7239000" cy="396284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dirty="0" smtClean="0"/>
              <a:t>- nedostatečné </a:t>
            </a:r>
            <a:r>
              <a:rPr lang="cs-CZ" dirty="0"/>
              <a:t>vysušení </a:t>
            </a:r>
            <a:r>
              <a:rPr lang="cs-CZ" dirty="0" smtClean="0"/>
              <a:t>korpusu.</a:t>
            </a:r>
            <a:r>
              <a:rPr lang="cs-CZ" dirty="0"/>
              <a:t> </a:t>
            </a:r>
            <a:endParaRPr lang="cs-CZ" dirty="0" smtClean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b="1" dirty="0" smtClean="0"/>
              <a:t>DODRŽOVAT </a:t>
            </a:r>
            <a:r>
              <a:rPr lang="cs-CZ" b="1" dirty="0"/>
              <a:t>SPRÁVNÝ ZPŮSOB PEČENÍ.</a:t>
            </a:r>
          </a:p>
          <a:p>
            <a:pPr marL="0" lvl="0" indent="0" algn="ctr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73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Korpus zapadl během pečení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7239000" cy="432288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marL="0" lvl="0" indent="0" algn="ctr">
              <a:buNone/>
            </a:pPr>
            <a:r>
              <a:rPr lang="cs-CZ" dirty="0" smtClean="0"/>
              <a:t>- předčasné </a:t>
            </a:r>
            <a:r>
              <a:rPr lang="cs-CZ" dirty="0"/>
              <a:t>obracení plechu a tím snížení teploty v pečicím prostoru.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 algn="ctr">
              <a:buNone/>
            </a:pPr>
            <a:r>
              <a:rPr lang="cs-CZ" b="1" dirty="0" smtClean="0"/>
              <a:t>DODRŽOVAT </a:t>
            </a:r>
            <a:r>
              <a:rPr lang="cs-CZ" b="1" dirty="0"/>
              <a:t>SPRÁVNÝ ZPŮSOB PEČENÍ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81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 algn="ctr"/>
            <a:r>
              <a:rPr lang="cs-CZ" dirty="0" smtClean="0"/>
              <a:t>Korpus </a:t>
            </a:r>
            <a:r>
              <a:rPr lang="cs-CZ" dirty="0"/>
              <a:t>příliš tmavé nebo světlé barvy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Příčina vady</a:t>
            </a:r>
          </a:p>
          <a:p>
            <a:pPr marL="0" indent="0" algn="ctr">
              <a:buNone/>
            </a:pPr>
            <a:endParaRPr lang="cs-CZ" b="1" dirty="0"/>
          </a:p>
          <a:p>
            <a:pPr lvl="0" algn="ctr">
              <a:buFontTx/>
              <a:buChar char="-"/>
            </a:pPr>
            <a:r>
              <a:rPr lang="cs-CZ" dirty="0" smtClean="0"/>
              <a:t>nesprávný </a:t>
            </a:r>
            <a:r>
              <a:rPr lang="cs-CZ" dirty="0"/>
              <a:t>stupeň propečení. </a:t>
            </a:r>
            <a:endParaRPr lang="cs-CZ" dirty="0" smtClean="0"/>
          </a:p>
          <a:p>
            <a:pPr lvl="0" algn="ctr">
              <a:buFontTx/>
              <a:buChar char="-"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/>
              <a:t>DODRŽOVAT SPRÁVNÝ ZPŮSOB PEČENÍ.</a:t>
            </a:r>
          </a:p>
          <a:p>
            <a:pPr marL="0" lv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Nesprávně propečené korpusy </a:t>
            </a:r>
            <a:r>
              <a:rPr lang="cs-CZ" dirty="0"/>
              <a:t>je </a:t>
            </a:r>
            <a:r>
              <a:rPr lang="cs-CZ" dirty="0" smtClean="0"/>
              <a:t>třeba </a:t>
            </a:r>
            <a:r>
              <a:rPr lang="cs-CZ" dirty="0"/>
              <a:t>vyřadit, protože mohou narušit i chuťovou </a:t>
            </a:r>
            <a:r>
              <a:rPr lang="cs-CZ" dirty="0" smtClean="0"/>
              <a:t>stránku </a:t>
            </a:r>
            <a:r>
              <a:rPr lang="cs-CZ" dirty="0"/>
              <a:t>výrobku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48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Korpus přeschlý až tvrdý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b="1" dirty="0" smtClean="0"/>
              <a:t>Napravení vady</a:t>
            </a:r>
          </a:p>
          <a:p>
            <a:pPr marL="0" lvl="0" indent="0" algn="ctr">
              <a:buNone/>
            </a:pPr>
            <a:endParaRPr lang="cs-CZ" b="1" dirty="0" smtClean="0"/>
          </a:p>
          <a:p>
            <a:pPr marL="0" lvl="0" indent="0" algn="ctr">
              <a:buNone/>
            </a:pPr>
            <a:r>
              <a:rPr lang="cs-CZ" dirty="0" smtClean="0"/>
              <a:t>V </a:t>
            </a:r>
            <a:r>
              <a:rPr lang="cs-CZ" dirty="0"/>
              <a:t>malém rozsahu lze tvrdší korpusy těsně před rozkrajováním napařit a urychleně zpracovat.</a:t>
            </a:r>
          </a:p>
          <a:p>
            <a:pPr marL="0" indent="0" algn="ctr">
              <a:buNone/>
            </a:pPr>
            <a:endParaRPr lang="cs-CZ" b="1" dirty="0"/>
          </a:p>
          <a:p>
            <a:pPr algn="just"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éto </a:t>
            </a:r>
            <a:r>
              <a:rPr lang="cs-CZ" dirty="0"/>
              <a:t>vadě lze předejít tím, že korpusy </a:t>
            </a:r>
            <a:r>
              <a:rPr lang="cs-CZ" dirty="0" smtClean="0"/>
              <a:t>budou zpracovávány </a:t>
            </a:r>
            <a:r>
              <a:rPr lang="cs-CZ" dirty="0"/>
              <a:t>týž den, kdy byly </a:t>
            </a:r>
            <a:r>
              <a:rPr lang="cs-CZ" dirty="0" smtClean="0"/>
              <a:t>upečeny.</a:t>
            </a:r>
          </a:p>
          <a:p>
            <a:pPr marL="0" indent="0" algn="just">
              <a:buNone/>
            </a:pPr>
            <a:endParaRPr lang="cs-CZ" b="1" dirty="0" smtClean="0"/>
          </a:p>
          <a:p>
            <a:pPr algn="just">
              <a:buFont typeface="Wingdings" pitchFamily="2" charset="2"/>
              <a:buChar char="ü"/>
            </a:pPr>
            <a:r>
              <a:rPr lang="cs-CZ" dirty="0" smtClean="0"/>
              <a:t>Při </a:t>
            </a:r>
            <a:r>
              <a:rPr lang="cs-CZ" dirty="0"/>
              <a:t>krátkodobém uskladnění </a:t>
            </a:r>
            <a:r>
              <a:rPr lang="cs-CZ" dirty="0" smtClean="0"/>
              <a:t>musí být korpusy řádně </a:t>
            </a:r>
            <a:r>
              <a:rPr lang="cs-CZ" dirty="0"/>
              <a:t>ošetřeny a uloženy. </a:t>
            </a:r>
          </a:p>
        </p:txBody>
      </p:sp>
    </p:spTree>
    <p:extLst>
      <p:ext uri="{BB962C8B-B14F-4D97-AF65-F5344CB8AC3E}">
        <p14:creationId xmlns:p14="http://schemas.microsoft.com/office/powerpoint/2010/main" val="185321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501008"/>
            <a:ext cx="7242048" cy="936104"/>
          </a:xfrm>
        </p:spPr>
        <p:txBody>
          <a:bodyPr/>
          <a:lstStyle/>
          <a:p>
            <a:pPr algn="ctr"/>
            <a:r>
              <a:rPr lang="cs-CZ" dirty="0" smtClean="0"/>
              <a:t>2. Vady krémů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3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Řídký krém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425087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just">
              <a:buNone/>
            </a:pPr>
            <a:r>
              <a:rPr lang="cs-CZ" dirty="0" smtClean="0"/>
              <a:t>- </a:t>
            </a:r>
            <a:r>
              <a:rPr lang="cs-CZ" dirty="0"/>
              <a:t>příčinou může být nepřesná navážka surovin na základní žloutkový krém nebo jeho nedostatečné </a:t>
            </a:r>
            <a:r>
              <a:rPr lang="cs-CZ" dirty="0" smtClean="0"/>
              <a:t>provaření.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3065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04704"/>
          </a:xfrm>
        </p:spPr>
        <p:txBody>
          <a:bodyPr/>
          <a:lstStyle/>
          <a:p>
            <a:pPr algn="ctr"/>
            <a:r>
              <a:rPr lang="cs-CZ" dirty="0"/>
              <a:t>Sražený krém 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5301208"/>
            <a:ext cx="7139136" cy="1296144"/>
          </a:xfrm>
        </p:spPr>
        <p:txBody>
          <a:bodyPr>
            <a:normAutofit/>
          </a:bodyPr>
          <a:lstStyle/>
          <a:p>
            <a:r>
              <a:rPr lang="cs-CZ" sz="2400" dirty="0"/>
              <a:t>Příčinou sražení může být také použití řídkého krému základního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251520" y="1340768"/>
            <a:ext cx="3888432" cy="40324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algn="ctr">
              <a:buFontTx/>
              <a:buChar char="-"/>
            </a:pPr>
            <a:r>
              <a:rPr lang="cs-CZ" dirty="0" smtClean="0"/>
              <a:t>při </a:t>
            </a:r>
            <a:r>
              <a:rPr lang="cs-CZ" dirty="0"/>
              <a:t>přípravě krému neměly obě složky (máslo a žloutkový krém základní) přibližně stejnou teplotu. Směs se při míchání špatně spojuje a krém zůstává </a:t>
            </a:r>
            <a:r>
              <a:rPr lang="cs-CZ" dirty="0" smtClean="0"/>
              <a:t>sražený.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lvl="0"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355976" y="1340768"/>
            <a:ext cx="3343272" cy="30243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/>
              <a:t>Napravení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marL="0" lvl="0" indent="0" algn="ctr">
              <a:buNone/>
            </a:pPr>
            <a:r>
              <a:rPr lang="cs-CZ" dirty="0" smtClean="0"/>
              <a:t>- lze </a:t>
            </a:r>
            <a:r>
              <a:rPr lang="cs-CZ" dirty="0"/>
              <a:t>napravit mírným </a:t>
            </a:r>
            <a:r>
              <a:rPr lang="cs-CZ" dirty="0" err="1" smtClean="0"/>
              <a:t>přihřátím</a:t>
            </a:r>
            <a:r>
              <a:rPr lang="cs-CZ" dirty="0" smtClean="0"/>
              <a:t> </a:t>
            </a:r>
            <a:r>
              <a:rPr lang="cs-CZ" smtClean="0"/>
              <a:t>během </a:t>
            </a:r>
            <a:r>
              <a:rPr lang="cs-CZ" dirty="0"/>
              <a:t>šlehání ve stroji. </a:t>
            </a:r>
          </a:p>
        </p:txBody>
      </p:sp>
    </p:spTree>
    <p:extLst>
      <p:ext uri="{BB962C8B-B14F-4D97-AF65-F5344CB8AC3E}">
        <p14:creationId xmlns:p14="http://schemas.microsoft.com/office/powerpoint/2010/main" val="4140456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Řídké nebo sražené smetanové náplně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marL="0" lvl="0" indent="0" algn="just">
              <a:buNone/>
            </a:pPr>
            <a:r>
              <a:rPr lang="cs-CZ" dirty="0" smtClean="0"/>
              <a:t>- </a:t>
            </a:r>
            <a:r>
              <a:rPr lang="cs-CZ" dirty="0"/>
              <a:t>nejčastěji je příčinou nesprávná teplota šlehané náplně (optimální teplota 4 až 6°C) nebo také zmrznutí smetany před šleháním.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29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36912"/>
            <a:ext cx="7239000" cy="1512168"/>
          </a:xfrm>
        </p:spPr>
        <p:txBody>
          <a:bodyPr/>
          <a:lstStyle/>
          <a:p>
            <a:pPr algn="ctr"/>
            <a:r>
              <a:rPr lang="cs-CZ" dirty="0" smtClean="0"/>
              <a:t>3. Vady polev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002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Špatné krytí fondánové polevy, poleva stéká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7239000" cy="417886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marL="0" lvl="0" indent="0">
              <a:buNone/>
            </a:pPr>
            <a:r>
              <a:rPr lang="cs-CZ" dirty="0" smtClean="0"/>
              <a:t>- </a:t>
            </a:r>
            <a:r>
              <a:rPr lang="cs-CZ" dirty="0"/>
              <a:t>příčinou je bud' řídká poleva, nebo byl korpus příliš potřen marmeládou.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33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Fondánová poleva bez lesku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425087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/>
          </a:p>
          <a:p>
            <a:pPr marL="0" lvl="0" indent="0">
              <a:buNone/>
            </a:pPr>
            <a:r>
              <a:rPr lang="cs-CZ" dirty="0" smtClean="0"/>
              <a:t>- příliš </a:t>
            </a:r>
            <a:r>
              <a:rPr lang="cs-CZ" dirty="0"/>
              <a:t>nahřátá poleva nebo přeschlý korpus.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3507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/>
              <a:t>Přechucení</a:t>
            </a:r>
            <a:r>
              <a:rPr lang="cs-CZ" dirty="0"/>
              <a:t> nebo nedochucení náplní a polev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- </a:t>
            </a:r>
            <a:r>
              <a:rPr lang="cs-CZ" dirty="0"/>
              <a:t>n</a:t>
            </a:r>
            <a:r>
              <a:rPr lang="cs-CZ" dirty="0" smtClean="0"/>
              <a:t>esprávné dávkování chuťových přísad.</a:t>
            </a:r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pPr marL="0" lvl="0" indent="0" algn="ctr">
              <a:buNone/>
            </a:pPr>
            <a:r>
              <a:rPr lang="cs-CZ" b="1" dirty="0" smtClean="0"/>
              <a:t>Může </a:t>
            </a:r>
            <a:r>
              <a:rPr lang="cs-CZ" b="1" dirty="0"/>
              <a:t>dojít k znehodnocení výrobků.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978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/>
              <a:t>Nedodržení hmotnosti </a:t>
            </a:r>
            <a:r>
              <a:rPr lang="cs-CZ" dirty="0" smtClean="0"/>
              <a:t>výrobků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Příčina </a:t>
            </a:r>
            <a:r>
              <a:rPr lang="cs-CZ" b="1" dirty="0" smtClean="0"/>
              <a:t>vady</a:t>
            </a:r>
          </a:p>
          <a:p>
            <a:pPr marL="0" indent="0" algn="ctr">
              <a:buNone/>
            </a:pPr>
            <a:endParaRPr lang="cs-CZ" b="1" dirty="0" smtClean="0"/>
          </a:p>
          <a:p>
            <a:pPr>
              <a:buFontTx/>
              <a:buChar char="-"/>
            </a:pPr>
            <a:r>
              <a:rPr lang="cs-CZ" dirty="0" smtClean="0"/>
              <a:t>není dodržena hmotnost korpusu, krému nebo polevy.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Vadě lze předejít prováděním mezioperační kontroly v průběhu výroby.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58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4. 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Vyjmenuj vady korpusů z pálené hmoty a uveď co je příčinou vady</a:t>
            </a:r>
          </a:p>
          <a:p>
            <a:pPr marL="514350" indent="-514350">
              <a:buAutoNum type="arabicPeriod"/>
            </a:pPr>
            <a:r>
              <a:rPr lang="cs-CZ" dirty="0" smtClean="0"/>
              <a:t>Co je příčinou sražení krému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Uveď vady fondánových polev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02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239000" cy="164705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7. Seznam použité literatury 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zdroje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dirty="0">
                <a:solidFill>
                  <a:schemeClr val="bg2">
                    <a:lumMod val="50000"/>
                  </a:schemeClr>
                </a:solidFill>
              </a:rPr>
            </a:b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cs typeface="Times New Roman" pitchFamily="18" charset="0"/>
              </a:rPr>
              <a:t>BLÁHA, L., CONKOVÁ, V., KADLEC, F. </a:t>
            </a:r>
            <a:r>
              <a:rPr lang="cs-CZ" sz="2800" b="1" i="1" dirty="0">
                <a:cs typeface="Times New Roman" pitchFamily="18" charset="0"/>
              </a:rPr>
              <a:t>Cukrářská výroba I</a:t>
            </a:r>
            <a:r>
              <a:rPr lang="cs-CZ" sz="2800" dirty="0"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sz="2800" dirty="0">
                <a:cs typeface="Times New Roman" pitchFamily="18" charset="0"/>
              </a:rPr>
              <a:t>PŮLPÁNOVÁ,A. </a:t>
            </a:r>
            <a:r>
              <a:rPr lang="cs-CZ" sz="2800" b="1" i="1" dirty="0">
                <a:cs typeface="Times New Roman" pitchFamily="18" charset="0"/>
              </a:rPr>
              <a:t>Cukrářská technologie</a:t>
            </a:r>
            <a:r>
              <a:rPr lang="cs-CZ" sz="2800" b="1" dirty="0">
                <a:cs typeface="Times New Roman" pitchFamily="18" charset="0"/>
              </a:rPr>
              <a:t>. </a:t>
            </a:r>
            <a:r>
              <a:rPr lang="cs-CZ" sz="2800" dirty="0">
                <a:cs typeface="Times New Roman" pitchFamily="18" charset="0"/>
              </a:rPr>
              <a:t>Hradec Králové: R plus, 2001. ISBN 80-902492-2-1</a:t>
            </a:r>
            <a:endParaRPr lang="cs-CZ" sz="2800" dirty="0"/>
          </a:p>
          <a:p>
            <a:r>
              <a:rPr lang="cs-CZ" sz="2800" dirty="0"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800" b="1" i="1" dirty="0">
                <a:ea typeface="Arial Unicode MS" pitchFamily="34" charset="-128"/>
                <a:cs typeface="Tahoma" charset="0"/>
              </a:rPr>
              <a:t>Suroviny</a:t>
            </a:r>
            <a:r>
              <a:rPr lang="cs-CZ" sz="2800" b="1" dirty="0">
                <a:ea typeface="Arial Unicode MS" pitchFamily="34" charset="-128"/>
                <a:cs typeface="Tahoma" charset="0"/>
              </a:rPr>
              <a:t>. </a:t>
            </a:r>
            <a:r>
              <a:rPr lang="cs-CZ" sz="2800" dirty="0"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800" dirty="0"/>
              <a:t>Obrázky - vlastní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734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121</TotalTime>
  <Words>646</Words>
  <Application>Microsoft Office PowerPoint</Application>
  <PresentationFormat>Předvádění na obrazovce (4:3)</PresentationFormat>
  <Paragraphs>142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32" baseType="lpstr">
      <vt:lpstr>Arial Unicode MS</vt:lpstr>
      <vt:lpstr>Arial</vt:lpstr>
      <vt:lpstr>Arial CE</vt:lpstr>
      <vt:lpstr>Calibri</vt:lpstr>
      <vt:lpstr>Tahoma</vt:lpstr>
      <vt:lpstr>Times New Roman</vt:lpstr>
      <vt:lpstr>Trebuchet MS</vt:lpstr>
      <vt:lpstr>Wingdings</vt:lpstr>
      <vt:lpstr>Wingdings 2</vt:lpstr>
      <vt:lpstr>Bohatý</vt:lpstr>
      <vt:lpstr>Prezentace aplikace PowerPoint</vt:lpstr>
      <vt:lpstr>9. Vady výrobků z pálené hmoty</vt:lpstr>
      <vt:lpstr>osnova</vt:lpstr>
      <vt:lpstr>1. Vady korpusů</vt:lpstr>
      <vt:lpstr>Korpus nízký, málo objemný a tvrdý </vt:lpstr>
      <vt:lpstr>Korpus nízký, rozpečený a rozpraskaný </vt:lpstr>
      <vt:lpstr>Korpus objemný, rozpraskaný </vt:lpstr>
      <vt:lpstr>Korpus po upečení zapadne </vt:lpstr>
      <vt:lpstr>Korpus zapadl během pečení </vt:lpstr>
      <vt:lpstr>Korpus příliš tmavé nebo světlé barvy</vt:lpstr>
      <vt:lpstr>Korpus přeschlý až tvrdý </vt:lpstr>
      <vt:lpstr>2. Vady krémů</vt:lpstr>
      <vt:lpstr>Řídký krém </vt:lpstr>
      <vt:lpstr>Sražený krém </vt:lpstr>
      <vt:lpstr>Řídké nebo sražené smetanové náplně </vt:lpstr>
      <vt:lpstr>3. Vady polev</vt:lpstr>
      <vt:lpstr>Špatné krytí fondánové polevy, poleva stéká </vt:lpstr>
      <vt:lpstr>Fondánová poleva bez lesku </vt:lpstr>
      <vt:lpstr>Přechucení nebo nedochucení náplní a polev </vt:lpstr>
      <vt:lpstr>Nedodržení hmotnosti výrobků</vt:lpstr>
      <vt:lpstr>4. Kontrolní otázky</vt:lpstr>
      <vt:lpstr>7. Seznam použité literatury a zdroje 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9. Vady výrobků z pálené hmoty</dc:title>
  <dc:creator>Eva</dc:creator>
  <cp:lastModifiedBy>Zdeněk Laski</cp:lastModifiedBy>
  <cp:revision>25</cp:revision>
  <dcterms:created xsi:type="dcterms:W3CDTF">2013-04-02T17:28:18Z</dcterms:created>
  <dcterms:modified xsi:type="dcterms:W3CDTF">2014-06-04T16:55:08Z</dcterms:modified>
</cp:coreProperties>
</file>