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2" r:id="rId13"/>
    <p:sldId id="267" r:id="rId14"/>
    <p:sldId id="268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>
                <a:gd name="T0" fmla="*/ 5154 w 5155"/>
                <a:gd name="T1" fmla="*/ 1769 h 2304"/>
                <a:gd name="T2" fmla="*/ 0 w 5155"/>
                <a:gd name="T3" fmla="*/ 2304 h 2304"/>
                <a:gd name="T4" fmla="*/ 0 w 5155"/>
                <a:gd name="T5" fmla="*/ 1252 h 2304"/>
                <a:gd name="T6" fmla="*/ 5155 w 5155"/>
                <a:gd name="T7" fmla="*/ 0 h 2304"/>
                <a:gd name="T8" fmla="*/ 5155 w 5155"/>
                <a:gd name="T9" fmla="*/ 1416 h 2304"/>
                <a:gd name="T10" fmla="*/ 5154 w 5155"/>
                <a:gd name="T11" fmla="*/ 1769 h 2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>
                <a:gd name="T0" fmla="*/ 5311 w 5328"/>
                <a:gd name="T1" fmla="*/ 3209 h 3689"/>
                <a:gd name="T2" fmla="*/ 0 w 5328"/>
                <a:gd name="T3" fmla="*/ 3689 h 3689"/>
                <a:gd name="T4" fmla="*/ 0 w 5328"/>
                <a:gd name="T5" fmla="*/ 9 h 3689"/>
                <a:gd name="T6" fmla="*/ 5328 w 5328"/>
                <a:gd name="T7" fmla="*/ 0 h 3689"/>
                <a:gd name="T8" fmla="*/ 5311 w 5328"/>
                <a:gd name="T9" fmla="*/ 3209 h 36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358A9890-5E77-4EA0-8E29-98F9EFE2382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1530FE3-FCEF-4CBC-B7A0-C81E3F4B028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07CB37-C83B-41AC-A37A-529D6273EAC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E819474-09FE-4BE3-B65F-4752676B6B5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AAD4998-063B-4146-A24B-E5F273ED922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B13242-8261-40D8-B55F-B2FF2363DE25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A01642-A09E-4F76-938D-3939587337A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604A6D-651C-4494-987C-301F41B23CB1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3E72926-C99D-41FF-9FDD-A2D03F0ECD3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4D5F51C-39BD-44ED-8870-DC0C2D47FFF9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82B193D-404E-452C-A0B9-62B1D8D2B0AB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B0882D-ED56-4DEB-A22D-8F69A1730800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4099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>
                <a:gd name="T0" fmla="*/ 4800 w 4806"/>
                <a:gd name="T1" fmla="*/ 299 h 665"/>
                <a:gd name="T2" fmla="*/ 0 w 4806"/>
                <a:gd name="T3" fmla="*/ 665 h 665"/>
                <a:gd name="T4" fmla="*/ 0 w 4806"/>
                <a:gd name="T5" fmla="*/ 0 h 665"/>
                <a:gd name="T6" fmla="*/ 4806 w 4806"/>
                <a:gd name="T7" fmla="*/ 1 h 665"/>
                <a:gd name="T8" fmla="*/ 4800 w 4806"/>
                <a:gd name="T9" fmla="*/ 153 h 665"/>
                <a:gd name="T10" fmla="*/ 4800 w 4806"/>
                <a:gd name="T11" fmla="*/ 299 h 6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ahoma" charset="0"/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>
                <a:gd name="T0" fmla="*/ 4560 w 4562"/>
                <a:gd name="T1" fmla="*/ 932 h 1199"/>
                <a:gd name="T2" fmla="*/ 0 w 4562"/>
                <a:gd name="T3" fmla="*/ 1199 h 1199"/>
                <a:gd name="T4" fmla="*/ 0 w 4562"/>
                <a:gd name="T5" fmla="*/ 0 h 1199"/>
                <a:gd name="T6" fmla="*/ 4562 w 4562"/>
                <a:gd name="T7" fmla="*/ 0 h 1199"/>
                <a:gd name="T8" fmla="*/ 4560 w 4562"/>
                <a:gd name="T9" fmla="*/ 932 h 1199"/>
                <a:gd name="T10" fmla="*/ 4560 w 4562"/>
                <a:gd name="T11" fmla="*/ 932 h 119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01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348B7219-4AA8-4378-97EC-14DEFAF52FD8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17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breOffice3.3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kype_4.0.0.7-0precise1.png" TargetMode="External"/><Relationship Id="rId7" Type="http://schemas.openxmlformats.org/officeDocument/2006/relationships/hyperlink" Target="http://commons.wikimedia.org/wiki/File:AROBAZE.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hyperlink" Target="http://commons.wikimedia.org/wiki/File:Miranda_IM_modern_skin.png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D_Modeling.gif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USA.NM.VeryLargeArray.02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S14.jpg?uselang=cs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oboPuyo_game_0.20.png?uselang=cs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://commons.wikimedia.org/wiki/File:Fabr_papier_in_italiano.png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ommons.wikimedia.org/wiki/File:Coriolis_II_syst%C3%A8me_de_moniteur.jpg?uselang=cs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2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563" y="6100763"/>
            <a:ext cx="9032875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4663" y="2205038"/>
          <a:ext cx="8194675" cy="3656010"/>
        </p:xfrm>
        <a:graphic>
          <a:graphicData uri="http://schemas.openxmlformats.org/drawingml/2006/table">
            <a:tbl>
              <a:tblPr/>
              <a:tblGrid>
                <a:gridCol w="1827212"/>
                <a:gridCol w="6367463"/>
              </a:tblGrid>
              <a:tr h="2523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Střední škola hotelová a služeb Kroměříž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CZ.1.07/1.5.00/34.0911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Autor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12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Ing. Zdenek </a:t>
                      </a:r>
                      <a:r>
                        <a:rPr kumimoji="0" lang="cs-CZ" sz="9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Laski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 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šablony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 INF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Název DUMu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INF.0702.1S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Stupeň a typ vzdělávání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Odborné vzdělávání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Informatika – hardware, software, počítačová síť</a:t>
                      </a: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,  internet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Vzdělávací okruh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Použití počítačů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Druh učebního materiálu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Prezentace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Cílová skupina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Žák, 16 - 19 let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51117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Anotace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Arial CE" pitchFamily="34" charset="0"/>
                        </a:rPr>
                        <a:t>Prezentace seznamuje žáky s použitím počítačů v praxi.</a:t>
                      </a:r>
                      <a:endParaRPr kumimoji="0" lang="cs-CZ" sz="9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Speciální vzdělávací potřeby</a:t>
                      </a:r>
                      <a:endParaRPr kumimoji="0" lang="cs-CZ" sz="9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- žádné -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Klíčová slova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  <a:ea typeface="Calibri" pitchFamily="34" charset="0"/>
                          <a:cs typeface="Times New Roman" pitchFamily="18" charset="0"/>
                        </a:rPr>
                        <a:t>Kancelářské programy, databáze, komunikace, grafika, programování….</a:t>
                      </a: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  <a:tr h="1997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Datum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C5B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390000"/>
                          </a:solidFill>
                          <a:effectLst/>
                          <a:latin typeface="Arial CE" pitchFamily="34" charset="0"/>
                        </a:rPr>
                        <a:t>1. 7. 2012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rgbClr val="390000"/>
                        </a:solidFill>
                        <a:effectLst/>
                        <a:latin typeface="Arial CE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6" marR="35026" marT="21016" marB="210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EE2DD"/>
                    </a:solidFill>
                  </a:tcPr>
                </a:tc>
              </a:tr>
            </a:tbl>
          </a:graphicData>
        </a:graphic>
      </p:graphicFrame>
      <p:sp>
        <p:nvSpPr>
          <p:cNvPr id="3125" name="TextovéPole 4"/>
          <p:cNvSpPr txBox="1">
            <a:spLocks noChangeArrowheads="1"/>
          </p:cNvSpPr>
          <p:nvPr/>
        </p:nvSpPr>
        <p:spPr bwMode="auto">
          <a:xfrm>
            <a:off x="55563" y="1484313"/>
            <a:ext cx="89804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/>
            <a:r>
              <a:rPr lang="cs-CZ" altLang="cs-CZ" sz="2400"/>
              <a:t>INFORMATIKA – použití počítačů </a:t>
            </a:r>
          </a:p>
        </p:txBody>
      </p:sp>
      <p:pic>
        <p:nvPicPr>
          <p:cNvPr id="3126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4838" y="266700"/>
            <a:ext cx="5394325" cy="1203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C000"/>
                </a:solidFill>
              </a:rPr>
              <a:t>Použití počítačů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Grp="1" noChangeArrowheads="1"/>
          </p:cNvSpPr>
          <p:nvPr>
            <p:ph type="title"/>
          </p:nvPr>
        </p:nvSpPr>
        <p:spPr>
          <a:xfrm>
            <a:off x="468313" y="1268413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Vývoj výpočetní techniky umožnil využití počítačů prakticky ve všech oborech lidské činnosti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250825" y="2636838"/>
            <a:ext cx="4171950" cy="3887787"/>
          </a:xfrm>
        </p:spPr>
        <p:txBody>
          <a:bodyPr/>
          <a:lstStyle/>
          <a:p>
            <a:pPr eaLnBrk="1" hangingPunct="1"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Kancelářské programy</a:t>
            </a:r>
          </a:p>
          <a:p>
            <a:pPr eaLnBrk="1" hangingPunct="1">
              <a:defRPr/>
            </a:pPr>
            <a:r>
              <a:rPr lang="cs-CZ" smtClean="0"/>
              <a:t>Databáze</a:t>
            </a:r>
          </a:p>
          <a:p>
            <a:pPr eaLnBrk="1" hangingPunct="1">
              <a:defRPr/>
            </a:pPr>
            <a:r>
              <a:rPr lang="cs-CZ" smtClean="0"/>
              <a:t>Komunikace</a:t>
            </a:r>
          </a:p>
          <a:p>
            <a:pPr eaLnBrk="1" hangingPunct="1">
              <a:defRPr/>
            </a:pPr>
            <a:r>
              <a:rPr lang="cs-CZ" smtClean="0"/>
              <a:t>Grafika</a:t>
            </a:r>
          </a:p>
          <a:p>
            <a:pPr eaLnBrk="1" hangingPunct="1">
              <a:defRPr/>
            </a:pPr>
            <a:r>
              <a:rPr lang="cs-CZ" smtClean="0"/>
              <a:t>Řídicí systémy</a:t>
            </a:r>
          </a:p>
        </p:txBody>
      </p:sp>
      <p:sp>
        <p:nvSpPr>
          <p:cNvPr id="5124" name="Text Box 5"/>
          <p:cNvSpPr txBox="1">
            <a:spLocks noChangeArrowheads="1"/>
          </p:cNvSpPr>
          <p:nvPr/>
        </p:nvSpPr>
        <p:spPr bwMode="auto">
          <a:xfrm>
            <a:off x="900113" y="3213100"/>
            <a:ext cx="37433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>
              <a:spcBef>
                <a:spcPct val="50000"/>
              </a:spcBef>
            </a:pPr>
            <a:endParaRPr lang="cs-CZ" altLang="cs-CZ"/>
          </a:p>
        </p:txBody>
      </p:sp>
      <p:sp>
        <p:nvSpPr>
          <p:cNvPr id="7177" name="Rectangle 9"/>
          <p:cNvSpPr>
            <a:spLocks noChangeArrowheads="1"/>
          </p:cNvSpPr>
          <p:nvPr/>
        </p:nvSpPr>
        <p:spPr bwMode="auto">
          <a:xfrm>
            <a:off x="4716463" y="2565400"/>
            <a:ext cx="4171950" cy="388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None/>
              <a:defRPr/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  <a:latin typeface="Tahoma" charset="0"/>
            </a:endParaRP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Programování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Výzkum a vývoj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Audiovize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Zábava</a:t>
            </a:r>
          </a:p>
          <a:p>
            <a:pPr marL="342900" indent="-342900" eaLnBrk="1" hangingPunct="1"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n"/>
              <a:defRPr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rPr>
              <a:t>Ostatní</a:t>
            </a:r>
          </a:p>
        </p:txBody>
      </p:sp>
      <p:sp>
        <p:nvSpPr>
          <p:cNvPr id="5126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Kancelářské programy</a:t>
            </a: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Psaní dopisů…</a:t>
            </a:r>
          </a:p>
          <a:p>
            <a:pPr eaLnBrk="1" hangingPunct="1">
              <a:defRPr/>
            </a:pPr>
            <a:r>
              <a:rPr lang="cs-CZ" dirty="0" smtClean="0"/>
              <a:t>Tvorba tabulek</a:t>
            </a:r>
          </a:p>
          <a:p>
            <a:pPr eaLnBrk="1" hangingPunct="1">
              <a:defRPr/>
            </a:pPr>
            <a:r>
              <a:rPr lang="cs-CZ" dirty="0" smtClean="0"/>
              <a:t>Grafy</a:t>
            </a:r>
          </a:p>
          <a:p>
            <a:pPr eaLnBrk="1" hangingPunct="1">
              <a:defRPr/>
            </a:pPr>
            <a:r>
              <a:rPr lang="cs-CZ" dirty="0" smtClean="0"/>
              <a:t>Prezentace</a:t>
            </a:r>
          </a:p>
          <a:p>
            <a:pPr eaLnBrk="1" hangingPunct="1">
              <a:defRPr/>
            </a:pPr>
            <a:r>
              <a:rPr lang="cs-CZ" dirty="0" smtClean="0"/>
              <a:t>Kreslení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6148" name="Picture 10" descr="Soubor:LibreOffice3.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2233613"/>
            <a:ext cx="5272088" cy="378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9" name="TextovéPole 1"/>
          <p:cNvSpPr txBox="1">
            <a:spLocks noChangeArrowheads="1"/>
          </p:cNvSpPr>
          <p:nvPr/>
        </p:nvSpPr>
        <p:spPr bwMode="auto">
          <a:xfrm>
            <a:off x="5580063" y="6283325"/>
            <a:ext cx="33845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http://commons.wikimedia.org/wiki/File:LibreOffice3.3.png</a:t>
            </a:r>
            <a:endParaRPr lang="cs-CZ" altLang="cs-CZ" sz="800"/>
          </a:p>
        </p:txBody>
      </p:sp>
      <p:sp>
        <p:nvSpPr>
          <p:cNvPr id="6150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Databáze</a:t>
            </a:r>
            <a:endParaRPr lang="cs-CZ" dirty="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Vytváření sestav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Třídění informací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Vyhledávání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Kartotéky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Seznamy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Úřady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Školy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Nemocnice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7172" name="Picture 4"/>
          <p:cNvPicPr>
            <a:picLocks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779838" y="1600200"/>
            <a:ext cx="4906962" cy="3989388"/>
          </a:xfrm>
        </p:spPr>
      </p:pic>
      <p:sp>
        <p:nvSpPr>
          <p:cNvPr id="7173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sp>
        <p:nvSpPr>
          <p:cNvPr id="7174" name="TextovéPole 1"/>
          <p:cNvSpPr txBox="1">
            <a:spLocks noChangeArrowheads="1"/>
          </p:cNvSpPr>
          <p:nvPr/>
        </p:nvSpPr>
        <p:spPr bwMode="auto">
          <a:xfrm>
            <a:off x="4572000" y="5689600"/>
            <a:ext cx="4103688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Microsoft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Komunikace přes internet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1973263"/>
          </a:xfrm>
        </p:spPr>
        <p:txBody>
          <a:bodyPr/>
          <a:lstStyle/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800" dirty="0" smtClean="0"/>
              <a:t>E-mail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800" dirty="0" smtClean="0"/>
              <a:t>ICQ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800" dirty="0" smtClean="0"/>
              <a:t>SKYPE</a:t>
            </a:r>
          </a:p>
          <a:p>
            <a:pPr eaLnBrk="1" hangingPunct="1">
              <a:buFont typeface="Wingdings" pitchFamily="2" charset="2"/>
              <a:buChar char="q"/>
              <a:defRPr/>
            </a:pPr>
            <a:r>
              <a:rPr lang="cs-CZ" sz="2800" dirty="0" err="1" smtClean="0"/>
              <a:t>Facebook</a:t>
            </a: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pic>
        <p:nvPicPr>
          <p:cNvPr id="8197" name="Picture 10" descr="Soubor:Skype 4.0.0.7-0precise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875" y="1341438"/>
            <a:ext cx="2805113" cy="2605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ovéPole 1"/>
          <p:cNvSpPr txBox="1">
            <a:spLocks noChangeArrowheads="1"/>
          </p:cNvSpPr>
          <p:nvPr/>
        </p:nvSpPr>
        <p:spPr bwMode="auto">
          <a:xfrm>
            <a:off x="2238375" y="4076700"/>
            <a:ext cx="338455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http://commons.wikimedia.org/wiki/File:Skype_4.0.0.7-0precise1.png</a:t>
            </a:r>
            <a:endParaRPr lang="cs-CZ" altLang="cs-CZ" sz="800"/>
          </a:p>
        </p:txBody>
      </p:sp>
      <p:pic>
        <p:nvPicPr>
          <p:cNvPr id="8199" name="Picture 12" descr="Soubor:Miranda IM modern skin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1700213"/>
            <a:ext cx="1673225" cy="433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0" name="TextovéPole 1"/>
          <p:cNvSpPr txBox="1">
            <a:spLocks noChangeArrowheads="1"/>
          </p:cNvSpPr>
          <p:nvPr/>
        </p:nvSpPr>
        <p:spPr bwMode="auto">
          <a:xfrm>
            <a:off x="5508625" y="6308725"/>
            <a:ext cx="33845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5"/>
              </a:rPr>
              <a:t>http://commons.wikimedia.org/wiki/File:Miranda_IM_modern_skin.png</a:t>
            </a:r>
            <a:endParaRPr lang="cs-CZ" altLang="cs-CZ" sz="800"/>
          </a:p>
        </p:txBody>
      </p:sp>
      <p:pic>
        <p:nvPicPr>
          <p:cNvPr id="8201" name="Picture 16" descr="File:AROBAZE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16263" y="4868863"/>
            <a:ext cx="89535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02" name="TextovéPole 1"/>
          <p:cNvSpPr txBox="1">
            <a:spLocks noChangeArrowheads="1"/>
          </p:cNvSpPr>
          <p:nvPr/>
        </p:nvSpPr>
        <p:spPr bwMode="auto">
          <a:xfrm>
            <a:off x="1871663" y="5868988"/>
            <a:ext cx="33845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7"/>
              </a:rPr>
              <a:t>http://commons.wikimedia.org/wiki/File:AROBAZE.png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Grafika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Projektování</a:t>
            </a:r>
          </a:p>
          <a:p>
            <a:pPr eaLnBrk="1" hangingPunct="1">
              <a:defRPr/>
            </a:pPr>
            <a:r>
              <a:rPr lang="cs-CZ" dirty="0" smtClean="0"/>
              <a:t>Konstrukce</a:t>
            </a:r>
          </a:p>
          <a:p>
            <a:pPr eaLnBrk="1" hangingPunct="1">
              <a:defRPr/>
            </a:pPr>
            <a:r>
              <a:rPr lang="cs-CZ" dirty="0" smtClean="0"/>
              <a:t>Prezentace</a:t>
            </a:r>
          </a:p>
          <a:p>
            <a:pPr eaLnBrk="1" hangingPunct="1">
              <a:defRPr/>
            </a:pPr>
            <a:r>
              <a:rPr lang="cs-CZ" dirty="0" smtClean="0"/>
              <a:t>Reklamy časopisy</a:t>
            </a:r>
          </a:p>
          <a:p>
            <a:pPr eaLnBrk="1" hangingPunct="1">
              <a:defRPr/>
            </a:pPr>
            <a:r>
              <a:rPr lang="cs-CZ" dirty="0" smtClean="0"/>
              <a:t>Filmové triky</a:t>
            </a:r>
          </a:p>
          <a:p>
            <a:pPr eaLnBrk="1" hangingPunct="1">
              <a:defRPr/>
            </a:pPr>
            <a:r>
              <a:rPr lang="cs-CZ" dirty="0" smtClean="0"/>
              <a:t>3d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pic>
        <p:nvPicPr>
          <p:cNvPr id="9221" name="Picture 6" descr="File:CAD Modeling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852738"/>
            <a:ext cx="38004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1"/>
          <p:cNvSpPr txBox="1">
            <a:spLocks noChangeArrowheads="1"/>
          </p:cNvSpPr>
          <p:nvPr/>
        </p:nvSpPr>
        <p:spPr bwMode="auto">
          <a:xfrm>
            <a:off x="5508625" y="6308725"/>
            <a:ext cx="33845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http://commons.wikimedia.org/wiki/File:CAD_Modeling.gif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Programování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effectLst/>
              </a:rPr>
              <a:t>Počítačový program - posloupnost instrukcí, která popisuje realizaci dané úlohy počítačem</a:t>
            </a:r>
          </a:p>
          <a:p>
            <a:pPr eaLnBrk="1" hangingPunct="1">
              <a:defRPr/>
            </a:pPr>
            <a:r>
              <a:rPr lang="cs-CZ" dirty="0" smtClean="0"/>
              <a:t>Programovací jazyky</a:t>
            </a:r>
          </a:p>
          <a:p>
            <a:pPr eaLnBrk="1" hangingPunct="1">
              <a:defRPr/>
            </a:pPr>
            <a:r>
              <a:rPr lang="cs-CZ" dirty="0" smtClean="0"/>
              <a:t>C++</a:t>
            </a:r>
          </a:p>
          <a:p>
            <a:pPr eaLnBrk="1" hangingPunct="1">
              <a:defRPr/>
            </a:pPr>
            <a:r>
              <a:rPr lang="cs-CZ" dirty="0" smtClean="0"/>
              <a:t>Java</a:t>
            </a:r>
          </a:p>
          <a:p>
            <a:pPr eaLnBrk="1" hangingPunct="1">
              <a:defRPr/>
            </a:pPr>
            <a:r>
              <a:rPr lang="cs-CZ" dirty="0" smtClean="0"/>
              <a:t>HTML ….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pic>
        <p:nvPicPr>
          <p:cNvPr id="10244" name="Picture 4"/>
          <p:cNvPicPr>
            <a:picLocks noChangeAspect="1" noChangeArrowheads="1"/>
          </p:cNvPicPr>
          <p:nvPr>
            <p:ph type="body"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500563" y="1484313"/>
            <a:ext cx="4535487" cy="5040312"/>
          </a:xfrm>
        </p:spPr>
      </p:pic>
      <p:sp>
        <p:nvSpPr>
          <p:cNvPr id="10245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sp>
        <p:nvSpPr>
          <p:cNvPr id="10246" name="TextovéPole 7"/>
          <p:cNvSpPr txBox="1">
            <a:spLocks noChangeArrowheads="1"/>
          </p:cNvSpPr>
          <p:nvPr/>
        </p:nvSpPr>
        <p:spPr bwMode="auto">
          <a:xfrm>
            <a:off x="4932363" y="6524625"/>
            <a:ext cx="4103687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900"/>
              <a:t>Obrázky obrazovek byly pořízeny s oprávněním od společnosti Microsoft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Výzkum a vývoj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Simulace pokusů</a:t>
            </a:r>
          </a:p>
          <a:p>
            <a:pPr eaLnBrk="1" hangingPunct="1">
              <a:defRPr/>
            </a:pPr>
            <a:r>
              <a:rPr lang="cs-CZ" smtClean="0"/>
              <a:t>Modelování experimentů</a:t>
            </a:r>
          </a:p>
          <a:p>
            <a:pPr eaLnBrk="1" hangingPunct="1">
              <a:defRPr/>
            </a:pPr>
            <a:r>
              <a:rPr lang="cs-CZ" smtClean="0"/>
              <a:t>Složité výpočty</a:t>
            </a:r>
          </a:p>
          <a:p>
            <a:pPr eaLnBrk="1" hangingPunct="1">
              <a:defRPr/>
            </a:pPr>
            <a:r>
              <a:rPr lang="cs-CZ" smtClean="0"/>
              <a:t>Nukleární výbuchy</a:t>
            </a:r>
          </a:p>
          <a:p>
            <a:pPr eaLnBrk="1" hangingPunct="1">
              <a:defRPr/>
            </a:pPr>
            <a:r>
              <a:rPr lang="cs-CZ" smtClean="0"/>
              <a:t>Chemické reakce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</p:txBody>
      </p:sp>
      <p:sp>
        <p:nvSpPr>
          <p:cNvPr id="11268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pic>
        <p:nvPicPr>
          <p:cNvPr id="11269" name="Picture 6" descr="File:USA.NM.VeryLargeArray.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3850" y="2673350"/>
            <a:ext cx="4848225" cy="363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1"/>
          <p:cNvSpPr txBox="1">
            <a:spLocks noChangeArrowheads="1"/>
          </p:cNvSpPr>
          <p:nvPr/>
        </p:nvSpPr>
        <p:spPr bwMode="auto">
          <a:xfrm>
            <a:off x="5508625" y="6308725"/>
            <a:ext cx="3473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http://commons.wikimedia.org/wiki/File:USA.NM.VeryLargeArray.02.jpg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Zpracování videa a zvuku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394075" cy="44958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Audio video</a:t>
            </a:r>
          </a:p>
          <a:p>
            <a:pPr eaLnBrk="1" hangingPunct="1">
              <a:defRPr/>
            </a:pPr>
            <a:r>
              <a:rPr lang="cs-CZ" dirty="0" smtClean="0"/>
              <a:t>Záznam</a:t>
            </a:r>
          </a:p>
          <a:p>
            <a:pPr eaLnBrk="1" hangingPunct="1">
              <a:defRPr/>
            </a:pPr>
            <a:r>
              <a:rPr lang="cs-CZ" dirty="0" smtClean="0"/>
              <a:t>Střih</a:t>
            </a:r>
          </a:p>
          <a:p>
            <a:pPr eaLnBrk="1" hangingPunct="1">
              <a:defRPr/>
            </a:pPr>
            <a:r>
              <a:rPr lang="cs-CZ" dirty="0" smtClean="0"/>
              <a:t>Mixáž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Synchronizace zvuku a videa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pic>
        <p:nvPicPr>
          <p:cNvPr id="12293" name="Picture 7" descr="File:PS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2492375"/>
            <a:ext cx="5116513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4" name="TextovéPole 1"/>
          <p:cNvSpPr txBox="1">
            <a:spLocks noChangeArrowheads="1"/>
          </p:cNvSpPr>
          <p:nvPr/>
        </p:nvSpPr>
        <p:spPr bwMode="auto">
          <a:xfrm>
            <a:off x="5508625" y="6308725"/>
            <a:ext cx="34734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http://commons.wikimedia.org/wiki/File:PS14.jpg?uselang=cs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Zábava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Hry</a:t>
            </a:r>
          </a:p>
          <a:p>
            <a:pPr eaLnBrk="1" hangingPunct="1">
              <a:defRPr/>
            </a:pPr>
            <a:r>
              <a:rPr lang="cs-CZ" dirty="0" smtClean="0"/>
              <a:t>Filmy</a:t>
            </a:r>
          </a:p>
          <a:p>
            <a:pPr eaLnBrk="1" hangingPunct="1">
              <a:defRPr/>
            </a:pPr>
            <a:r>
              <a:rPr lang="cs-CZ" dirty="0" smtClean="0"/>
              <a:t>Hudba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3316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pic>
        <p:nvPicPr>
          <p:cNvPr id="13317" name="Picture 8" descr="File:FloboPuyo game 0.20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575" y="1628775"/>
            <a:ext cx="5472113" cy="432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1"/>
          <p:cNvSpPr txBox="1">
            <a:spLocks noChangeArrowheads="1"/>
          </p:cNvSpPr>
          <p:nvPr/>
        </p:nvSpPr>
        <p:spPr bwMode="auto">
          <a:xfrm>
            <a:off x="5076825" y="6308725"/>
            <a:ext cx="39052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3"/>
              </a:rPr>
              <a:t>http://commons.wikimedia.org/wiki/File:FloboPuyo_game_0.20.png?uselang=cs</a:t>
            </a:r>
            <a:endParaRPr lang="cs-CZ" alt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Řídící systémy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Měření, kontrola, řízení</a:t>
            </a:r>
          </a:p>
          <a:p>
            <a:pPr eaLnBrk="1" hangingPunct="1">
              <a:defRPr/>
            </a:pPr>
            <a:r>
              <a:rPr lang="cs-CZ" dirty="0" smtClean="0"/>
              <a:t>Výrobní linky</a:t>
            </a:r>
          </a:p>
          <a:p>
            <a:pPr eaLnBrk="1" hangingPunct="1">
              <a:defRPr/>
            </a:pPr>
            <a:r>
              <a:rPr lang="cs-CZ" dirty="0" smtClean="0"/>
              <a:t>Doprava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sp>
        <p:nvSpPr>
          <p:cNvPr id="14341" name="TextovéPole 1"/>
          <p:cNvSpPr txBox="1">
            <a:spLocks noChangeArrowheads="1"/>
          </p:cNvSpPr>
          <p:nvPr/>
        </p:nvSpPr>
        <p:spPr bwMode="auto">
          <a:xfrm>
            <a:off x="5508625" y="6308725"/>
            <a:ext cx="33845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2"/>
              </a:rPr>
              <a:t>http://commons.wikimedia.org/wiki/File:Fabr_papier_in_italiano.png</a:t>
            </a:r>
            <a:endParaRPr lang="cs-CZ" altLang="cs-CZ" sz="800"/>
          </a:p>
        </p:txBody>
      </p:sp>
      <p:pic>
        <p:nvPicPr>
          <p:cNvPr id="14342" name="Picture 8" descr="File:Fabr papier in italian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67150" y="3157538"/>
            <a:ext cx="5026025" cy="301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Ostatní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Speciální systémy programované jen v málo exemplářích pro konkrétní účely</a:t>
            </a:r>
          </a:p>
          <a:p>
            <a:pPr eaLnBrk="1" hangingPunct="1">
              <a:defRPr/>
            </a:pPr>
            <a:r>
              <a:rPr lang="cs-CZ" dirty="0" smtClean="0"/>
              <a:t>Ostraha domů</a:t>
            </a:r>
          </a:p>
          <a:p>
            <a:pPr eaLnBrk="1" hangingPunct="1">
              <a:defRPr/>
            </a:pPr>
            <a:r>
              <a:rPr lang="cs-CZ" dirty="0" smtClean="0"/>
              <a:t>Diagnostika aut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5364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  <p:sp>
        <p:nvSpPr>
          <p:cNvPr id="15365" name="TextovéPole 1"/>
          <p:cNvSpPr txBox="1">
            <a:spLocks noChangeArrowheads="1"/>
          </p:cNvSpPr>
          <p:nvPr/>
        </p:nvSpPr>
        <p:spPr bwMode="auto">
          <a:xfrm>
            <a:off x="3924300" y="6308725"/>
            <a:ext cx="505777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800"/>
              <a:t>[cit. 2012-30-06]. Dostupný pod licencí Creative Commons na WWW: </a:t>
            </a:r>
          </a:p>
          <a:p>
            <a:pPr eaLnBrk="1" hangingPunct="1"/>
            <a:r>
              <a:rPr lang="cs-CZ" altLang="cs-CZ" sz="800">
                <a:hlinkClick r:id="rId2"/>
              </a:rPr>
              <a:t>http://commons.wikimedia.org/wiki/File:Coriolis_II_syst%C3%A8me_de_moniteur.jpg?uselang=cs</a:t>
            </a:r>
            <a:endParaRPr lang="cs-CZ" altLang="cs-CZ" sz="800"/>
          </a:p>
        </p:txBody>
      </p:sp>
      <p:pic>
        <p:nvPicPr>
          <p:cNvPr id="15366" name="Picture 6" descr="File:Coriolis II système de moniteu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6913" y="2927350"/>
            <a:ext cx="4475162" cy="335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dirty="0" smtClean="0"/>
              <a:t>Vyhledejte na internetu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323850" y="1557338"/>
            <a:ext cx="842486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Obrázky kancelářských balíků, (zjistěte, které programy jsou zdarma) a kde se využívají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databázových programů a kde se využívají databáze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programů pro komunikaci přes internet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programů pro počítačovou grafiku (zjistěte, které programy jsou zdarma)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Názvy programovacích jazyků – které se nejvíce používají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programů pro zpracování zvuku, videa (zjistěte, které programy jsou zdarma)</a:t>
            </a:r>
          </a:p>
          <a:p>
            <a:pPr eaLnBrk="1" hangingPunct="1"/>
            <a:endParaRPr lang="cs-CZ" altLang="cs-CZ"/>
          </a:p>
          <a:p>
            <a:pPr eaLnBrk="1" hangingPunct="1"/>
            <a:r>
              <a:rPr lang="cs-CZ" altLang="cs-CZ"/>
              <a:t>Obrázky oblíbených počítačových her</a:t>
            </a:r>
          </a:p>
          <a:p>
            <a:pPr eaLnBrk="1" hangingPunct="1"/>
            <a:endParaRPr lang="cs-CZ" altLang="cs-CZ"/>
          </a:p>
        </p:txBody>
      </p:sp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20638" y="9525"/>
            <a:ext cx="2879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FFC000"/>
                </a:solidFill>
              </a:rPr>
              <a:t>Použití počítačů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19431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ahoma" charset="0"/>
              </a:defRPr>
            </a:lvl9pPr>
          </a:lstStyle>
          <a:p>
            <a:pPr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971550" y="3584575"/>
            <a:ext cx="68405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Neoznačené obrázky jsou osobním vlastnictvím autora</a:t>
            </a:r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976313" y="4268788"/>
            <a:ext cx="6840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/>
              <a:t>Navrátil, P.: S počítačem nejen k maturitě 1 a 2 díl. 6. vyd., Computer Media 2006.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Štěrbina">
  <a:themeElements>
    <a:clrScheme name="Štěrbina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Štěrbin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těrbina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těrbina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těrbina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Slit</Template>
  <TotalTime>233</TotalTime>
  <Words>509</Words>
  <Application>Microsoft Office PowerPoint</Application>
  <PresentationFormat>Předvádění na obrazovce (4:3)</PresentationFormat>
  <Paragraphs>162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Tahoma</vt:lpstr>
      <vt:lpstr>Arial</vt:lpstr>
      <vt:lpstr>Wingdings</vt:lpstr>
      <vt:lpstr>Calibri</vt:lpstr>
      <vt:lpstr>Arial CE</vt:lpstr>
      <vt:lpstr>Times New Roman</vt:lpstr>
      <vt:lpstr>Štěrbina</vt:lpstr>
      <vt:lpstr>Snímek 1</vt:lpstr>
      <vt:lpstr>Použití počítačů</vt:lpstr>
      <vt:lpstr>Vývoj výpočetní techniky umožnil využití počítačů prakticky ve všech oborech lidské činnosti </vt:lpstr>
      <vt:lpstr>Kancelářské programy</vt:lpstr>
      <vt:lpstr>Databáze</vt:lpstr>
      <vt:lpstr>Komunikace přes internet</vt:lpstr>
      <vt:lpstr>Grafika</vt:lpstr>
      <vt:lpstr>Programování</vt:lpstr>
      <vt:lpstr>Výzkum a vývoj</vt:lpstr>
      <vt:lpstr>Zpracování videa a zvuku</vt:lpstr>
      <vt:lpstr>Zábava</vt:lpstr>
      <vt:lpstr>Řídící systémy</vt:lpstr>
      <vt:lpstr>Ostatní</vt:lpstr>
      <vt:lpstr>Vyhledejte na internetu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Použití počítačů</dc:title>
  <dc:creator>ALFA</dc:creator>
  <cp:lastModifiedBy>Dum</cp:lastModifiedBy>
  <cp:revision>30</cp:revision>
  <dcterms:created xsi:type="dcterms:W3CDTF">2005-09-24T10:05:35Z</dcterms:created>
  <dcterms:modified xsi:type="dcterms:W3CDTF">2014-06-14T12:07:16Z</dcterms:modified>
</cp:coreProperties>
</file>