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74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8" r:id="rId12"/>
    <p:sldId id="271" r:id="rId13"/>
    <p:sldId id="272" r:id="rId14"/>
    <p:sldId id="273" r:id="rId15"/>
    <p:sldId id="275" r:id="rId16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631" autoAdjust="0"/>
    <p:restoredTop sz="94660"/>
  </p:normalViewPr>
  <p:slideViewPr>
    <p:cSldViewPr>
      <p:cViewPr>
        <p:scale>
          <a:sx n="90" d="100"/>
          <a:sy n="90" d="100"/>
        </p:scale>
        <p:origin x="-858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312FE8-189B-453C-9E2A-219696832CE3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692A07-E7F7-42EB-8097-FE4D191DE2D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E190E28-6660-49EC-AA47-B28C2579BF2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692539-70F0-4403-9958-60773501416E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9B4D954-5C62-4E3D-8A49-6784F7984C4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630CF8C-A9A6-49DB-888D-F5F0B7D6908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678783-A8C3-4058-B72A-757704B0CEA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7E857DD-7E89-443F-AA61-8F1E7596C99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2EA2B5-9774-44B2-A4BD-478B276AE10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24235EF-ECD9-48A0-A8E4-73DD56C3D70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BE4DDEC-B157-40AC-87AD-90E9D758C1B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AE8E8A-9CEA-4D7D-88C9-5A7EBF595BB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62CAC55-67D3-42E6-AAB9-B3A4910ABC0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4FBDEA85-A41B-4A2A-8148-CF80B967CDD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914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  <p:sldLayoutId id="2147483912" r:id="rId12"/>
    <p:sldLayoutId id="2147483913" r:id="rId1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eyboard_de_kyr_R7309238_wp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y%C5%A1.jpg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lat_monitor.sv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ally_5040_Passbook_dot_matrix_printer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pson-inkjet-printer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xygen480-devices-printer-laser.sv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non_ir2270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INF.0706.1S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Vstupní a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výstupní zařízení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 </a:t>
                      </a:r>
                      <a:r>
                        <a:rPr lang="cs-CZ" sz="9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vstupním</a:t>
                      </a:r>
                      <a:r>
                        <a:rPr lang="cs-CZ" sz="9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a výstupním</a:t>
                      </a:r>
                      <a:r>
                        <a:rPr lang="cs-CZ" sz="900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zařízením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, které je možné připojit k počítači.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Myš, klávesnice, monitor, tiskárna …..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312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vstupní a výstupní zařízení</a:t>
            </a:r>
          </a:p>
        </p:txBody>
      </p:sp>
      <p:pic>
        <p:nvPicPr>
          <p:cNvPr id="31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188913"/>
            <a:ext cx="539432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C000"/>
                </a:solidFill>
              </a:rPr>
              <a:t>Vstupní zařízení (externí)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K</a:t>
            </a:r>
            <a:r>
              <a:rPr lang="cs-CZ" sz="3600" dirty="0" smtClean="0"/>
              <a:t>lávesnice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18288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Slouží k zadávání textových informací do počítače</a:t>
            </a:r>
          </a:p>
        </p:txBody>
      </p:sp>
      <p:sp>
        <p:nvSpPr>
          <p:cNvPr id="5124" name="Obdélník 1"/>
          <p:cNvSpPr>
            <a:spLocks noChangeArrowheads="1"/>
          </p:cNvSpPr>
          <p:nvPr/>
        </p:nvSpPr>
        <p:spPr bwMode="auto">
          <a:xfrm>
            <a:off x="179388" y="115888"/>
            <a:ext cx="2159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Vstupní zařízení (externí)</a:t>
            </a:r>
            <a:endParaRPr lang="cs-CZ" altLang="cs-CZ" sz="1400"/>
          </a:p>
        </p:txBody>
      </p:sp>
      <p:pic>
        <p:nvPicPr>
          <p:cNvPr id="5125" name="Picture 9" descr="File:Keyboard de kyr R7309238 w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781300"/>
            <a:ext cx="4772025" cy="258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ovéPole 1"/>
          <p:cNvSpPr txBox="1">
            <a:spLocks noChangeArrowheads="1"/>
          </p:cNvSpPr>
          <p:nvPr/>
        </p:nvSpPr>
        <p:spPr bwMode="auto">
          <a:xfrm>
            <a:off x="4933950" y="5589588"/>
            <a:ext cx="37623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http://commons.wikimedia.org/wiki/File:Keyboard_de_kyr_R7309238_wp.jpg</a:t>
            </a:r>
            <a:endParaRPr lang="cs-CZ" altLang="cs-CZ" sz="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K</a:t>
            </a:r>
            <a:r>
              <a:rPr lang="cs-CZ" sz="3600" dirty="0" smtClean="0"/>
              <a:t>lávesnice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412875"/>
            <a:ext cx="4038600" cy="5257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1400" b="1" dirty="0" err="1" smtClean="0"/>
              <a:t>Esc</a:t>
            </a:r>
            <a:r>
              <a:rPr lang="cs-CZ" sz="1400" b="1" dirty="0" smtClean="0"/>
              <a:t> -</a:t>
            </a:r>
            <a:r>
              <a:rPr lang="cs-CZ" sz="1400" dirty="0" smtClean="0"/>
              <a:t> zkratka od </a:t>
            </a:r>
            <a:r>
              <a:rPr lang="cs-CZ" sz="1400" dirty="0" err="1" smtClean="0"/>
              <a:t>Escape</a:t>
            </a:r>
            <a:r>
              <a:rPr lang="cs-CZ" sz="1400" dirty="0" smtClean="0"/>
              <a:t> (útěk). Slouží k rušení akcí.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dirty="0" err="1" smtClean="0"/>
              <a:t>Print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Scren</a:t>
            </a:r>
            <a:r>
              <a:rPr lang="cs-CZ" sz="1400" b="1" dirty="0" smtClean="0"/>
              <a:t> </a:t>
            </a:r>
            <a:r>
              <a:rPr lang="cs-CZ" sz="1400" dirty="0" smtClean="0"/>
              <a:t>- ve Windows se jejím stiskem uloží do schránky obrázek celé obrazovky.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dirty="0" smtClean="0"/>
              <a:t>Scroll </a:t>
            </a:r>
            <a:r>
              <a:rPr lang="cs-CZ" sz="1400" b="1" dirty="0" err="1" smtClean="0"/>
              <a:t>lock</a:t>
            </a:r>
            <a:r>
              <a:rPr lang="cs-CZ" sz="1400" b="1" dirty="0" smtClean="0"/>
              <a:t> </a:t>
            </a:r>
            <a:r>
              <a:rPr lang="cs-CZ" sz="1400" dirty="0" smtClean="0"/>
              <a:t>- </a:t>
            </a:r>
            <a:r>
              <a:rPr lang="cs-CZ" sz="1400" dirty="0" err="1" smtClean="0"/>
              <a:t>uzamknutt</a:t>
            </a:r>
            <a:r>
              <a:rPr lang="cs-CZ" sz="1400" dirty="0" smtClean="0"/>
              <a:t> </a:t>
            </a:r>
            <a:r>
              <a:rPr lang="cs-CZ" sz="1400" dirty="0" err="1" smtClean="0"/>
              <a:t>skrolování</a:t>
            </a:r>
            <a:r>
              <a:rPr lang="cs-CZ" sz="1400" dirty="0" smtClean="0"/>
              <a:t>. Některé programy ji používají k omezení oblastí, kam je možno posouvat kurzor , většina programů tuto klávesu ignoruje.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dirty="0" smtClean="0"/>
              <a:t>Pause/</a:t>
            </a:r>
            <a:r>
              <a:rPr lang="cs-CZ" sz="1400" b="1" dirty="0" err="1" smtClean="0"/>
              <a:t>Break</a:t>
            </a:r>
            <a:r>
              <a:rPr lang="cs-CZ" sz="1400" dirty="0" smtClean="0"/>
              <a:t> - přerušuje činnost některých aplikací (obvykle her); </a:t>
            </a:r>
            <a:r>
              <a:rPr lang="cs-CZ" sz="1400" dirty="0" err="1" smtClean="0"/>
              <a:t>Ize</a:t>
            </a:r>
            <a:r>
              <a:rPr lang="cs-CZ" sz="1400" dirty="0" smtClean="0"/>
              <a:t> jí pozastavit proces startování počítače.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dirty="0" err="1" smtClean="0"/>
              <a:t>Tab</a:t>
            </a:r>
            <a:r>
              <a:rPr lang="cs-CZ" sz="1400" dirty="0" smtClean="0"/>
              <a:t>  - vkládá znak bílého (volného místa) či posouvá kurzor na tabulátorovou zarážku.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dirty="0" smtClean="0"/>
              <a:t>Caps </a:t>
            </a:r>
            <a:r>
              <a:rPr lang="cs-CZ" sz="1400" b="1" dirty="0" err="1" smtClean="0"/>
              <a:t>Lock</a:t>
            </a:r>
            <a:r>
              <a:rPr lang="cs-CZ" sz="1400" dirty="0" smtClean="0"/>
              <a:t> - v zapnutém stavu píšeme velká písmena 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dirty="0" smtClean="0"/>
              <a:t>Shift</a:t>
            </a:r>
            <a:r>
              <a:rPr lang="cs-CZ" sz="1400" dirty="0" smtClean="0"/>
              <a:t> - při jeho podržení píšou ostatní klávesy své "horní" funkce, většinou velká písmena, u písmen s diakritikou čísla.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dirty="0" smtClean="0"/>
              <a:t>Ctrl</a:t>
            </a:r>
            <a:r>
              <a:rPr lang="cs-CZ" sz="1400" dirty="0" smtClean="0"/>
              <a:t> - zkráceno z </a:t>
            </a:r>
            <a:r>
              <a:rPr lang="cs-CZ" sz="1400" dirty="0" err="1" smtClean="0"/>
              <a:t>Control</a:t>
            </a:r>
            <a:r>
              <a:rPr lang="cs-CZ" sz="1400" dirty="0" smtClean="0"/>
              <a:t>. V kombinaci s jinými klávesami slouží k vyvolávání častých úkonů, s kurzorovými klávesami urychluje posun kurzoru v textových editorech - o celá slova, odstavce či stránky.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dirty="0" smtClean="0"/>
              <a:t>Windows</a:t>
            </a:r>
            <a:r>
              <a:rPr lang="cs-CZ" sz="1400" dirty="0" smtClean="0"/>
              <a:t> (obrázek) - slouží k urychlení práce v operačním systému Windows, samotná vyvolá nabídku Start.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1400" dirty="0" smtClean="0"/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716463" y="1341438"/>
            <a:ext cx="4038600" cy="5257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Alt</a:t>
            </a:r>
            <a:r>
              <a:rPr lang="cs-CZ" sz="1400" smtClean="0"/>
              <a:t> - zkratka pro Alternate, jakoby druhá klávesa Control.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AItGr</a:t>
            </a:r>
            <a:r>
              <a:rPr lang="cs-CZ" sz="1400" smtClean="0"/>
              <a:t> - některé aplikace ji chápou jako současný stisk Alt+Ctrl, ostatní jako obyčejné Alt.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Backspace</a:t>
            </a:r>
            <a:r>
              <a:rPr lang="cs-CZ" sz="1400" smtClean="0"/>
              <a:t> (šipka zpět) znameriá návrat - maže znak před kurzorem.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Enter</a:t>
            </a:r>
            <a:r>
              <a:rPr lang="cs-CZ" sz="1400" smtClean="0"/>
              <a:t> - nový odstavec, potvrzení akce.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Kurzorové šipky</a:t>
            </a:r>
            <a:r>
              <a:rPr lang="cs-CZ" sz="1400" smtClean="0"/>
              <a:t> - přesouvají kurzor daným směrem.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Insert</a:t>
            </a:r>
            <a:r>
              <a:rPr lang="cs-CZ" sz="1400" smtClean="0"/>
              <a:t> -přepíná mezi režimem vkládání a přepisování textu.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Del</a:t>
            </a:r>
            <a:r>
              <a:rPr lang="cs-CZ" sz="1400" smtClean="0"/>
              <a:t> - od Delete (smaž). Maže znak za kurzorem, případně označené položky.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Home</a:t>
            </a:r>
            <a:r>
              <a:rPr lang="cs-CZ" sz="1400" smtClean="0"/>
              <a:t> (domov) - přesouvá kurzor na začátek řádku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End</a:t>
            </a:r>
            <a:r>
              <a:rPr lang="cs-CZ" sz="1400" smtClean="0"/>
              <a:t> (konec) - přesouvá kurzor na konec řádku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Page Up/Down</a:t>
            </a:r>
            <a:r>
              <a:rPr lang="cs-CZ" sz="1400" smtClean="0"/>
              <a:t> (stránka nahoru/dolů) - posouvá kurzor o viditelný blok textu nahoru či dolů.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Num Lock</a:t>
            </a:r>
            <a:r>
              <a:rPr lang="cs-CZ" sz="1400" smtClean="0"/>
              <a:t> (číselný zámek) - zapíná numerický oddíl klávesnice sloužící k rychlému zadáván čísel a základních matematických operací.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Mezerník</a:t>
            </a:r>
            <a:r>
              <a:rPr lang="cs-CZ" sz="1400" smtClean="0"/>
              <a:t> -(space) nejdelší klávesa v dolní části klávesnice, vkládá do textu mezeru </a:t>
            </a:r>
          </a:p>
        </p:txBody>
      </p:sp>
      <p:sp>
        <p:nvSpPr>
          <p:cNvPr id="6149" name="Obdélník 4"/>
          <p:cNvSpPr>
            <a:spLocks noChangeArrowheads="1"/>
          </p:cNvSpPr>
          <p:nvPr/>
        </p:nvSpPr>
        <p:spPr bwMode="auto">
          <a:xfrm>
            <a:off x="179388" y="115888"/>
            <a:ext cx="2159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Vstupní zařízení (externí)</a:t>
            </a:r>
            <a:endParaRPr lang="cs-CZ" altLang="cs-CZ" sz="1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Klávesnice</a:t>
            </a:r>
            <a:r>
              <a:rPr lang="cs-CZ" sz="3600" dirty="0"/>
              <a:t> </a:t>
            </a:r>
            <a:r>
              <a:rPr lang="cs-CZ" sz="3600" dirty="0" smtClean="0"/>
              <a:t>- klávesové zkratky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400" b="1" dirty="0" smtClean="0"/>
              <a:t>ALT + F4</a:t>
            </a:r>
            <a:r>
              <a:rPr lang="cs-CZ" sz="2400" dirty="0" smtClean="0"/>
              <a:t> - Ukončení programu.</a:t>
            </a:r>
            <a:endParaRPr lang="cs-CZ" sz="24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CTRL + A</a:t>
            </a:r>
            <a:r>
              <a:rPr lang="cs-CZ" sz="2400" dirty="0" smtClean="0"/>
              <a:t> - Vybrání všeho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CTRL + C</a:t>
            </a:r>
            <a:r>
              <a:rPr lang="cs-CZ" sz="2400" dirty="0" smtClean="0"/>
              <a:t> - Kopírování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CTRL + X</a:t>
            </a:r>
            <a:r>
              <a:rPr lang="cs-CZ" sz="2400" dirty="0" smtClean="0"/>
              <a:t> - Vyjmutí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CTRL + V</a:t>
            </a:r>
            <a:r>
              <a:rPr lang="cs-CZ" sz="2400" dirty="0" smtClean="0"/>
              <a:t> - Vložení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DEL</a:t>
            </a:r>
            <a:r>
              <a:rPr lang="cs-CZ" sz="2400" dirty="0" smtClean="0"/>
              <a:t> - Smazání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b="1" dirty="0" smtClean="0"/>
              <a:t>F1</a:t>
            </a:r>
            <a:r>
              <a:rPr lang="cs-CZ" sz="2400" dirty="0" smtClean="0"/>
              <a:t> - Vyvolání nápovědy k vybrané položce dialogu </a:t>
            </a:r>
            <a:br>
              <a:rPr lang="cs-CZ" sz="24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 smtClean="0"/>
          </a:p>
        </p:txBody>
      </p:sp>
      <p:sp>
        <p:nvSpPr>
          <p:cNvPr id="7172" name="Obdélník 3"/>
          <p:cNvSpPr>
            <a:spLocks noChangeArrowheads="1"/>
          </p:cNvSpPr>
          <p:nvPr/>
        </p:nvSpPr>
        <p:spPr bwMode="auto">
          <a:xfrm>
            <a:off x="179388" y="115888"/>
            <a:ext cx="2159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Vstupní zařízení (externí)</a:t>
            </a:r>
            <a:endParaRPr lang="cs-CZ" altLang="cs-CZ" sz="1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M</a:t>
            </a:r>
            <a:r>
              <a:rPr lang="cs-CZ" sz="3600" dirty="0" smtClean="0"/>
              <a:t>yš</a:t>
            </a:r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Přenáší pohyb ruky na podložce na pohyb šipky na monitoru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Optická – infračervený paprsek vyhodnocuje pohyb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Levé tlačítko – ENTER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Pravé tlačítko – ESC, nabídka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/>
              <a:t>Kolečko – rolování obrazovky</a:t>
            </a:r>
          </a:p>
        </p:txBody>
      </p:sp>
      <p:sp>
        <p:nvSpPr>
          <p:cNvPr id="8196" name="Obdélník 5"/>
          <p:cNvSpPr>
            <a:spLocks noChangeArrowheads="1"/>
          </p:cNvSpPr>
          <p:nvPr/>
        </p:nvSpPr>
        <p:spPr bwMode="auto">
          <a:xfrm>
            <a:off x="179388" y="115888"/>
            <a:ext cx="2159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Vstupní zařízení (externí)</a:t>
            </a:r>
            <a:endParaRPr lang="cs-CZ" altLang="cs-CZ" sz="1400"/>
          </a:p>
        </p:txBody>
      </p:sp>
      <p:pic>
        <p:nvPicPr>
          <p:cNvPr id="8197" name="Picture 7" descr="File:My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3265488"/>
            <a:ext cx="4097337" cy="307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TextovéPole 1"/>
          <p:cNvSpPr txBox="1">
            <a:spLocks noChangeArrowheads="1"/>
          </p:cNvSpPr>
          <p:nvPr/>
        </p:nvSpPr>
        <p:spPr bwMode="auto">
          <a:xfrm>
            <a:off x="5027613" y="6354763"/>
            <a:ext cx="376237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http://commons.wikimedia.org/wiki/File:My%C5%A1.jpg</a:t>
            </a:r>
            <a:endParaRPr lang="cs-CZ" altLang="cs-CZ" sz="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85273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C000"/>
                </a:solidFill>
              </a:rPr>
              <a:t>Výstupní zařízení (externí)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M</a:t>
            </a:r>
            <a:r>
              <a:rPr lang="cs-CZ" sz="3600" dirty="0" smtClean="0"/>
              <a:t>onitor</a:t>
            </a:r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19075" y="1635125"/>
            <a:ext cx="4929188" cy="4495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Slouží </a:t>
            </a:r>
            <a:r>
              <a:rPr lang="cs-CZ" sz="2000" dirty="0" smtClean="0"/>
              <a:t>k zobrazování informací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Velikost uhlopříčky – 19“, 21“….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Obrazové frekvence – od 50 Hz – 120 Hz čím víc tím kvalitnější (počet zobrazení /sec)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Rozlišení  - 800x600, 1024x768 …)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Úhel </a:t>
            </a:r>
            <a:r>
              <a:rPr lang="cs-CZ" sz="2000" dirty="0" smtClean="0"/>
              <a:t>pohledu – (160°)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Poměr stran – 4:3, 14:9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</p:txBody>
      </p:sp>
      <p:sp>
        <p:nvSpPr>
          <p:cNvPr id="10244" name="Obdélník 1"/>
          <p:cNvSpPr>
            <a:spLocks noChangeArrowheads="1"/>
          </p:cNvSpPr>
          <p:nvPr/>
        </p:nvSpPr>
        <p:spPr bwMode="auto">
          <a:xfrm>
            <a:off x="107950" y="188913"/>
            <a:ext cx="22479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Výstupní zařízení (externí)</a:t>
            </a:r>
            <a:endParaRPr lang="cs-CZ" altLang="cs-CZ" sz="1400"/>
          </a:p>
        </p:txBody>
      </p:sp>
      <p:pic>
        <p:nvPicPr>
          <p:cNvPr id="10245" name="Picture 7" descr="File:Flat monitor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1635125"/>
            <a:ext cx="3627437" cy="312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TextovéPole 1"/>
          <p:cNvSpPr txBox="1">
            <a:spLocks noChangeArrowheads="1"/>
          </p:cNvSpPr>
          <p:nvPr/>
        </p:nvSpPr>
        <p:spPr bwMode="auto">
          <a:xfrm>
            <a:off x="5292725" y="4757738"/>
            <a:ext cx="37623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http://commons.wikimedia.org/wiki/File:Flat_monitor.svg</a:t>
            </a:r>
            <a:endParaRPr lang="cs-CZ" altLang="cs-CZ" sz="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T</a:t>
            </a:r>
            <a:r>
              <a:rPr lang="cs-CZ" sz="3600" dirty="0" smtClean="0"/>
              <a:t>iskárna</a:t>
            </a:r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2374900" y="1484313"/>
            <a:ext cx="4038600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Tisk informací na papír</a:t>
            </a:r>
          </a:p>
          <a:p>
            <a:pPr eaLnBrk="1" hangingPunct="1">
              <a:defRPr/>
            </a:pPr>
            <a:r>
              <a:rPr lang="cs-CZ" sz="2800" dirty="0" smtClean="0"/>
              <a:t>Kvalita tisku - dpi</a:t>
            </a:r>
          </a:p>
          <a:p>
            <a:pPr eaLnBrk="1" hangingPunct="1">
              <a:defRPr/>
            </a:pPr>
            <a:r>
              <a:rPr lang="cs-CZ" sz="2800" dirty="0" smtClean="0"/>
              <a:t>Jehličková</a:t>
            </a:r>
          </a:p>
          <a:p>
            <a:pPr eaLnBrk="1" hangingPunct="1">
              <a:defRPr/>
            </a:pPr>
            <a:r>
              <a:rPr lang="cs-CZ" sz="2800" dirty="0" smtClean="0"/>
              <a:t>Inkoustová</a:t>
            </a:r>
          </a:p>
          <a:p>
            <a:pPr eaLnBrk="1" hangingPunct="1">
              <a:defRPr/>
            </a:pPr>
            <a:r>
              <a:rPr lang="cs-CZ" sz="2800" dirty="0" smtClean="0"/>
              <a:t>Laserová</a:t>
            </a:r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endParaRPr lang="cs-CZ" sz="2800" dirty="0" smtClean="0"/>
          </a:p>
        </p:txBody>
      </p:sp>
      <p:sp>
        <p:nvSpPr>
          <p:cNvPr id="11268" name="Obdélník 4"/>
          <p:cNvSpPr>
            <a:spLocks noChangeArrowheads="1"/>
          </p:cNvSpPr>
          <p:nvPr/>
        </p:nvSpPr>
        <p:spPr bwMode="auto">
          <a:xfrm>
            <a:off x="107950" y="188913"/>
            <a:ext cx="22479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Výstupní zařízení (externí)</a:t>
            </a:r>
            <a:endParaRPr lang="cs-CZ" alt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Tiskárna</a:t>
            </a:r>
            <a:r>
              <a:rPr lang="cs-CZ" sz="3600" dirty="0"/>
              <a:t> </a:t>
            </a:r>
            <a:r>
              <a:rPr lang="cs-CZ" sz="3600" dirty="0" smtClean="0"/>
              <a:t>jehličková</a:t>
            </a:r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/>
              <a:t>Princip – jednotlivé jehličky (9 – 24) vyklepávají přes pásku znaky</a:t>
            </a:r>
          </a:p>
          <a:p>
            <a:pPr eaLnBrk="1" hangingPunct="1">
              <a:defRPr/>
            </a:pPr>
            <a:r>
              <a:rPr lang="cs-CZ" sz="2800" smtClean="0"/>
              <a:t>Možnost tisku kopií</a:t>
            </a:r>
          </a:p>
          <a:p>
            <a:pPr eaLnBrk="1" hangingPunct="1">
              <a:defRPr/>
            </a:pPr>
            <a:r>
              <a:rPr lang="cs-CZ" sz="2800" smtClean="0"/>
              <a:t>Nízká kvalita tisku</a:t>
            </a:r>
          </a:p>
          <a:p>
            <a:pPr eaLnBrk="1" hangingPunct="1">
              <a:defRPr/>
            </a:pPr>
            <a:r>
              <a:rPr lang="cs-CZ" sz="2800" smtClean="0"/>
              <a:t>Nízká cena provozu</a:t>
            </a:r>
          </a:p>
          <a:p>
            <a:pPr eaLnBrk="1" hangingPunct="1">
              <a:defRPr/>
            </a:pPr>
            <a:endParaRPr lang="cs-CZ" sz="2800" smtClean="0"/>
          </a:p>
        </p:txBody>
      </p:sp>
      <p:sp>
        <p:nvSpPr>
          <p:cNvPr id="12292" name="Obdélník 4"/>
          <p:cNvSpPr>
            <a:spLocks noChangeArrowheads="1"/>
          </p:cNvSpPr>
          <p:nvPr/>
        </p:nvSpPr>
        <p:spPr bwMode="auto">
          <a:xfrm>
            <a:off x="107950" y="188913"/>
            <a:ext cx="22479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Výstupní zařízení (externí)</a:t>
            </a:r>
            <a:endParaRPr lang="cs-CZ" altLang="cs-CZ" sz="1400"/>
          </a:p>
        </p:txBody>
      </p:sp>
      <p:pic>
        <p:nvPicPr>
          <p:cNvPr id="12293" name="Picture 6" descr="http://upload.wikimedia.org/wikipedia/commons/thumb/7/7f/Tally_5040_Passbook_dot_matrix_printer.jpg/320px-Tally_5040_Passbook_dot_matrix_prin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32388" y="2420938"/>
            <a:ext cx="3505200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4" name="TextovéPole 1"/>
          <p:cNvSpPr txBox="1">
            <a:spLocks noChangeArrowheads="1"/>
          </p:cNvSpPr>
          <p:nvPr/>
        </p:nvSpPr>
        <p:spPr bwMode="auto">
          <a:xfrm>
            <a:off x="4643438" y="5373688"/>
            <a:ext cx="412273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http://commons.wikimedia.org/wiki/File:Tally_5040_Passbook_dot_matrix_printer.jpg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Tiskárna</a:t>
            </a:r>
            <a:r>
              <a:rPr lang="cs-CZ" sz="3600" dirty="0"/>
              <a:t> </a:t>
            </a:r>
            <a:r>
              <a:rPr lang="cs-CZ" sz="3600" dirty="0" smtClean="0"/>
              <a:t>inkoustová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2051050"/>
            <a:ext cx="4043362" cy="31257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Tisknou pomocí malých bublinek inkoustu, které vystřikují na papír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Kvalitní tisk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Nízká pořizovací cena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Větší provozní náklady</a:t>
            </a:r>
          </a:p>
        </p:txBody>
      </p:sp>
      <p:pic>
        <p:nvPicPr>
          <p:cNvPr id="13316" name="Picture 6" descr="Soubor:Epson-inkjet-prin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1916113"/>
            <a:ext cx="38100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1"/>
          <p:cNvSpPr txBox="1">
            <a:spLocks noChangeArrowheads="1"/>
          </p:cNvSpPr>
          <p:nvPr/>
        </p:nvSpPr>
        <p:spPr bwMode="auto">
          <a:xfrm>
            <a:off x="4803775" y="5176838"/>
            <a:ext cx="412273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http://commons.wikimedia.org/wiki/File:Epson-inkjet-printer.jpg</a:t>
            </a:r>
            <a:endParaRPr lang="cs-CZ" altLang="cs-CZ" sz="800"/>
          </a:p>
        </p:txBody>
      </p:sp>
      <p:sp>
        <p:nvSpPr>
          <p:cNvPr id="13318" name="Obdélník 7"/>
          <p:cNvSpPr>
            <a:spLocks noChangeArrowheads="1"/>
          </p:cNvSpPr>
          <p:nvPr/>
        </p:nvSpPr>
        <p:spPr bwMode="auto">
          <a:xfrm>
            <a:off x="107950" y="188913"/>
            <a:ext cx="22479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Výstupní zařízení (externí)</a:t>
            </a:r>
            <a:endParaRPr lang="cs-CZ" altLang="cs-CZ" sz="14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L</a:t>
            </a:r>
            <a:r>
              <a:rPr lang="cs-CZ" sz="3600" dirty="0" smtClean="0"/>
              <a:t>aserová tiskárna (</a:t>
            </a:r>
            <a:r>
              <a:rPr lang="cs-CZ" sz="3600" dirty="0" err="1" smtClean="0"/>
              <a:t>laserjet</a:t>
            </a:r>
            <a:r>
              <a:rPr lang="cs-CZ" sz="3600" dirty="0" smtClean="0"/>
              <a:t>) 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49244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Dobrá kvalita tisku 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V těchto tiskárnách je umístěn selenový válec, ten se laserem nabije a při jeho otáčení se na něj v místech nabití uchytí barva. Když se válec dotkne papíru, barva se dostane na papír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Barva je poté do papíru </a:t>
            </a:r>
            <a:r>
              <a:rPr lang="cs-CZ" sz="2000" dirty="0" smtClean="0"/>
              <a:t>zatavena </a:t>
            </a:r>
            <a:r>
              <a:rPr lang="cs-CZ" sz="2000" dirty="0" smtClean="0"/>
              <a:t>rozehřátým válcem, proto je papír po vytištění teplý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 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dirty="0" smtClean="0"/>
              <a:t>Rychlý tisk (až 30 stránek / min)</a:t>
            </a:r>
          </a:p>
        </p:txBody>
      </p:sp>
      <p:sp>
        <p:nvSpPr>
          <p:cNvPr id="14340" name="Obdélník 4"/>
          <p:cNvSpPr>
            <a:spLocks noChangeArrowheads="1"/>
          </p:cNvSpPr>
          <p:nvPr/>
        </p:nvSpPr>
        <p:spPr bwMode="auto">
          <a:xfrm>
            <a:off x="107950" y="188913"/>
            <a:ext cx="22479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Výstupní zařízení (externí)</a:t>
            </a:r>
            <a:endParaRPr lang="cs-CZ" altLang="cs-CZ" sz="1400"/>
          </a:p>
        </p:txBody>
      </p:sp>
      <p:pic>
        <p:nvPicPr>
          <p:cNvPr id="14341" name="Picture 9" descr="File:Oxygen480-devices-printer-laser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163" y="2492375"/>
            <a:ext cx="3240087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TextovéPole 1"/>
          <p:cNvSpPr txBox="1">
            <a:spLocks noChangeArrowheads="1"/>
          </p:cNvSpPr>
          <p:nvPr/>
        </p:nvSpPr>
        <p:spPr bwMode="auto">
          <a:xfrm>
            <a:off x="4865688" y="5741988"/>
            <a:ext cx="37623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http://commons.wikimedia.org/wiki/File:Oxygen480-devices-printer-laser.svg</a:t>
            </a:r>
            <a:endParaRPr lang="cs-CZ" altLang="cs-CZ" sz="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V</a:t>
            </a:r>
            <a:r>
              <a:rPr lang="cs-CZ" sz="3600" dirty="0" smtClean="0"/>
              <a:t>ícefunkční tiskárna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Tiskárna</a:t>
            </a:r>
          </a:p>
          <a:p>
            <a:pPr eaLnBrk="1" hangingPunct="1">
              <a:defRPr/>
            </a:pPr>
            <a:r>
              <a:rPr lang="cs-CZ" sz="2800" dirty="0" smtClean="0"/>
              <a:t>Kopírka</a:t>
            </a:r>
          </a:p>
          <a:p>
            <a:pPr eaLnBrk="1" hangingPunct="1">
              <a:defRPr/>
            </a:pPr>
            <a:r>
              <a:rPr lang="cs-CZ" sz="2800" dirty="0" err="1" smtClean="0"/>
              <a:t>Scaner</a:t>
            </a:r>
            <a:endParaRPr lang="cs-CZ" sz="2800" dirty="0" smtClean="0"/>
          </a:p>
          <a:p>
            <a:pPr eaLnBrk="1" hangingPunct="1">
              <a:defRPr/>
            </a:pPr>
            <a:r>
              <a:rPr lang="cs-CZ" sz="2800" dirty="0" smtClean="0"/>
              <a:t>Čtečka foto karet</a:t>
            </a:r>
          </a:p>
          <a:p>
            <a:pPr eaLnBrk="1" hangingPunct="1">
              <a:defRPr/>
            </a:pPr>
            <a:endParaRPr lang="cs-CZ" sz="2800" dirty="0" smtClean="0"/>
          </a:p>
        </p:txBody>
      </p:sp>
      <p:sp>
        <p:nvSpPr>
          <p:cNvPr id="15364" name="Obdélník 4"/>
          <p:cNvSpPr>
            <a:spLocks noChangeArrowheads="1"/>
          </p:cNvSpPr>
          <p:nvPr/>
        </p:nvSpPr>
        <p:spPr bwMode="auto">
          <a:xfrm>
            <a:off x="107950" y="188913"/>
            <a:ext cx="22479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Výstupní zařízení (externí)</a:t>
            </a:r>
            <a:endParaRPr lang="cs-CZ" altLang="cs-CZ" sz="1400"/>
          </a:p>
        </p:txBody>
      </p:sp>
      <p:pic>
        <p:nvPicPr>
          <p:cNvPr id="15365" name="Picture 6" descr="File:Canon ir22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1484313"/>
            <a:ext cx="3089275" cy="463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1"/>
          <p:cNvSpPr txBox="1">
            <a:spLocks noChangeArrowheads="1"/>
          </p:cNvSpPr>
          <p:nvPr/>
        </p:nvSpPr>
        <p:spPr bwMode="auto">
          <a:xfrm>
            <a:off x="4811713" y="6161088"/>
            <a:ext cx="34258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http://commons.wikimedia.org/wiki/File:Canon_ir2270.jpg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3635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sz="3600" dirty="0"/>
              <a:t>Vyhledejte na </a:t>
            </a:r>
            <a:r>
              <a:rPr lang="cs-CZ" sz="3600" dirty="0" smtClean="0"/>
              <a:t>internetu</a:t>
            </a:r>
          </a:p>
        </p:txBody>
      </p:sp>
      <p:sp>
        <p:nvSpPr>
          <p:cNvPr id="16387" name="Obdélník 4"/>
          <p:cNvSpPr>
            <a:spLocks noChangeArrowheads="1"/>
          </p:cNvSpPr>
          <p:nvPr/>
        </p:nvSpPr>
        <p:spPr bwMode="auto">
          <a:xfrm>
            <a:off x="107950" y="188913"/>
            <a:ext cx="22479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Výstupní zařízení (externí)</a:t>
            </a:r>
            <a:endParaRPr lang="cs-CZ" altLang="cs-CZ" sz="1400"/>
          </a:p>
        </p:txBody>
      </p:sp>
      <p:sp>
        <p:nvSpPr>
          <p:cNvPr id="16388" name="TextovéPole 2"/>
          <p:cNvSpPr txBox="1">
            <a:spLocks noChangeArrowheads="1"/>
          </p:cNvSpPr>
          <p:nvPr/>
        </p:nvSpPr>
        <p:spPr bwMode="auto">
          <a:xfrm>
            <a:off x="1042988" y="981075"/>
            <a:ext cx="7129462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Obrázky klávesnic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myší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tiskáren (všech druhů)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monitorů (klasický, LCD)</a:t>
            </a:r>
          </a:p>
          <a:p>
            <a:pPr eaLnBrk="1" hangingPunct="1"/>
            <a:endParaRPr lang="cs-CZ" alt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675</TotalTime>
  <Words>866</Words>
  <Application>Microsoft Office PowerPoint</Application>
  <PresentationFormat>Předvádění na obrazovce (4:3)</PresentationFormat>
  <Paragraphs>150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Tahoma</vt:lpstr>
      <vt:lpstr>Arial</vt:lpstr>
      <vt:lpstr>Wingdings</vt:lpstr>
      <vt:lpstr>Calibri</vt:lpstr>
      <vt:lpstr>Arial CE</vt:lpstr>
      <vt:lpstr>Times New Roman</vt:lpstr>
      <vt:lpstr>Štěrbina</vt:lpstr>
      <vt:lpstr>Snímek 1</vt:lpstr>
      <vt:lpstr>Vstupní zařízení (externí)</vt:lpstr>
      <vt:lpstr>Klávesnice</vt:lpstr>
      <vt:lpstr>Klávesnice</vt:lpstr>
      <vt:lpstr>Klávesnice - klávesové zkratky</vt:lpstr>
      <vt:lpstr>Myš</vt:lpstr>
      <vt:lpstr>Výstupní zařízení (externí)</vt:lpstr>
      <vt:lpstr>Monitor</vt:lpstr>
      <vt:lpstr>Tiskárna</vt:lpstr>
      <vt:lpstr>Tiskárna jehličková</vt:lpstr>
      <vt:lpstr>Tiskárna inkoustová</vt:lpstr>
      <vt:lpstr>Laserová tiskárna (laserjet) </vt:lpstr>
      <vt:lpstr>Vícefunkční tiskárna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ALFA</dc:creator>
  <cp:lastModifiedBy>Dum</cp:lastModifiedBy>
  <cp:revision>62</cp:revision>
  <dcterms:created xsi:type="dcterms:W3CDTF">2005-09-25T09:13:56Z</dcterms:created>
  <dcterms:modified xsi:type="dcterms:W3CDTF">2014-06-14T21:03:24Z</dcterms:modified>
</cp:coreProperties>
</file>