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sldIdLst>
    <p:sldId id="316" r:id="rId2"/>
    <p:sldId id="265" r:id="rId3"/>
    <p:sldId id="314" r:id="rId4"/>
    <p:sldId id="273" r:id="rId5"/>
    <p:sldId id="311" r:id="rId6"/>
    <p:sldId id="312" r:id="rId7"/>
    <p:sldId id="313" r:id="rId8"/>
    <p:sldId id="274" r:id="rId9"/>
    <p:sldId id="275" r:id="rId10"/>
    <p:sldId id="276" r:id="rId11"/>
    <p:sldId id="277" r:id="rId12"/>
    <p:sldId id="278" r:id="rId13"/>
    <p:sldId id="280" r:id="rId14"/>
    <p:sldId id="285" r:id="rId15"/>
    <p:sldId id="286" r:id="rId16"/>
    <p:sldId id="289" r:id="rId17"/>
    <p:sldId id="288" r:id="rId18"/>
    <p:sldId id="315" r:id="rId19"/>
    <p:sldId id="317" r:id="rId20"/>
  </p:sldIdLst>
  <p:sldSz cx="9144000" cy="6858000" type="screen4x3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6631" autoAdjust="0"/>
    <p:restoredTop sz="94660"/>
  </p:normalViewPr>
  <p:slideViewPr>
    <p:cSldViewPr>
      <p:cViewPr varScale="1">
        <p:scale>
          <a:sx n="99" d="100"/>
          <a:sy n="99" d="100"/>
        </p:scale>
        <p:origin x="-588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8458200" cy="5943600"/>
            <a:chOff x="0" y="0"/>
            <a:chExt cx="5328" cy="3744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1440"/>
              <a:ext cx="5155" cy="2304"/>
            </a:xfrm>
            <a:custGeom>
              <a:avLst/>
              <a:gdLst/>
              <a:ahLst/>
              <a:cxnLst>
                <a:cxn ang="0">
                  <a:pos x="5154" y="1769"/>
                </a:cxn>
                <a:cxn ang="0">
                  <a:pos x="0" y="2304"/>
                </a:cxn>
                <a:cxn ang="0">
                  <a:pos x="0" y="1252"/>
                </a:cxn>
                <a:cxn ang="0">
                  <a:pos x="5155" y="0"/>
                </a:cxn>
                <a:cxn ang="0">
                  <a:pos x="5155" y="1416"/>
                </a:cxn>
                <a:cxn ang="0">
                  <a:pos x="5154" y="1769"/>
                </a:cxn>
              </a:cxnLst>
              <a:rect l="0" t="0" r="r" b="b"/>
              <a:pathLst>
                <a:path w="5155" h="2304">
                  <a:moveTo>
                    <a:pt x="5154" y="1769"/>
                  </a:moveTo>
                  <a:lnTo>
                    <a:pt x="0" y="2304"/>
                  </a:lnTo>
                  <a:lnTo>
                    <a:pt x="0" y="1252"/>
                  </a:lnTo>
                  <a:lnTo>
                    <a:pt x="5155" y="0"/>
                  </a:lnTo>
                  <a:lnTo>
                    <a:pt x="5155" y="1416"/>
                  </a:lnTo>
                  <a:lnTo>
                    <a:pt x="5154" y="176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cs-CZ">
                <a:latin typeface="Tahoma" charset="0"/>
              </a:endParaRPr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0" y="0"/>
              <a:ext cx="5328" cy="3689"/>
            </a:xfrm>
            <a:custGeom>
              <a:avLst/>
              <a:gdLst>
                <a:gd name="T0" fmla="*/ 5311 w 5328"/>
                <a:gd name="T1" fmla="*/ 3209 h 3689"/>
                <a:gd name="T2" fmla="*/ 0 w 5328"/>
                <a:gd name="T3" fmla="*/ 3689 h 3689"/>
                <a:gd name="T4" fmla="*/ 0 w 5328"/>
                <a:gd name="T5" fmla="*/ 9 h 3689"/>
                <a:gd name="T6" fmla="*/ 5328 w 5328"/>
                <a:gd name="T7" fmla="*/ 0 h 3689"/>
                <a:gd name="T8" fmla="*/ 5311 w 5328"/>
                <a:gd name="T9" fmla="*/ 3209 h 368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5328" h="3689">
                  <a:moveTo>
                    <a:pt x="5311" y="3209"/>
                  </a:moveTo>
                  <a:lnTo>
                    <a:pt x="0" y="3689"/>
                  </a:lnTo>
                  <a:lnTo>
                    <a:pt x="0" y="9"/>
                  </a:lnTo>
                  <a:lnTo>
                    <a:pt x="5328" y="0"/>
                  </a:lnTo>
                  <a:lnTo>
                    <a:pt x="5311" y="3209"/>
                  </a:lnTo>
                  <a:close/>
                </a:path>
              </a:pathLst>
            </a:custGeom>
            <a:gradFill rotWithShape="1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5125" name="Rectangle 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5129" name="Rectangle 9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75DCB99-73BE-444E-978D-5989E8DC5794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1128E3B-9A2C-4EDF-8A0F-E90EA78A19DC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41ED8D5-B70D-49E9-AAD4-0A88AEFBFDAC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A4238DE-5507-4B49-BD8B-FF5A29E60E9F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8BB67AF-5EEE-4B87-BE8E-55598ABAFD1F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35EA3AC-0EC3-40F5-AD03-594B92513622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8428B7D-6CEC-4ADF-B891-68B2E381B90A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9DFD27F-A1CD-401E-BF47-94A6577EE9C0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78BFBDE-4E78-4521-91E7-510DDA89CEEB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88DFF58-612C-494F-8328-475211684788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2136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2136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8B35A19-AD6E-4128-89E0-5096E16CB63D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A831A80-F561-42AB-9D7C-ACC2DFD7E25C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717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24300"/>
            <a:ext cx="4038600" cy="21717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E09FD3A-263E-4979-AFEB-3F8D0CA8D6EC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242175" cy="1981200"/>
            <a:chOff x="0" y="0"/>
            <a:chExt cx="4562" cy="1248"/>
          </a:xfrm>
        </p:grpSpPr>
        <p:sp>
          <p:nvSpPr>
            <p:cNvPr id="4099" name="Freeform 3"/>
            <p:cNvSpPr>
              <a:spLocks/>
            </p:cNvSpPr>
            <p:nvPr/>
          </p:nvSpPr>
          <p:spPr bwMode="hidden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94118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cs-CZ">
                <a:latin typeface="Tahoma" charset="0"/>
              </a:endParaRPr>
            </a:p>
          </p:txBody>
        </p:sp>
        <p:sp>
          <p:nvSpPr>
            <p:cNvPr id="1033" name="Freeform 4"/>
            <p:cNvSpPr>
              <a:spLocks/>
            </p:cNvSpPr>
            <p:nvPr/>
          </p:nvSpPr>
          <p:spPr bwMode="hidden">
            <a:xfrm>
              <a:off x="0" y="0"/>
              <a:ext cx="4562" cy="1199"/>
            </a:xfrm>
            <a:custGeom>
              <a:avLst/>
              <a:gdLst>
                <a:gd name="T0" fmla="*/ 4560 w 4562"/>
                <a:gd name="T1" fmla="*/ 932 h 1199"/>
                <a:gd name="T2" fmla="*/ 0 w 4562"/>
                <a:gd name="T3" fmla="*/ 1199 h 1199"/>
                <a:gd name="T4" fmla="*/ 0 w 4562"/>
                <a:gd name="T5" fmla="*/ 0 h 1199"/>
                <a:gd name="T6" fmla="*/ 4562 w 4562"/>
                <a:gd name="T7" fmla="*/ 0 h 1199"/>
                <a:gd name="T8" fmla="*/ 4560 w 4562"/>
                <a:gd name="T9" fmla="*/ 932 h 1199"/>
                <a:gd name="T10" fmla="*/ 4560 w 4562"/>
                <a:gd name="T11" fmla="*/ 932 h 1199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4101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04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1" hangingPunct="1"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05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3D07D53C-4198-4E0F-AA9C-7F7AB18D4ADB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886" r:id="rId1"/>
    <p:sldLayoutId id="2147483874" r:id="rId2"/>
    <p:sldLayoutId id="2147483875" r:id="rId3"/>
    <p:sldLayoutId id="2147483876" r:id="rId4"/>
    <p:sldLayoutId id="2147483877" r:id="rId5"/>
    <p:sldLayoutId id="2147483878" r:id="rId6"/>
    <p:sldLayoutId id="2147483879" r:id="rId7"/>
    <p:sldLayoutId id="2147483880" r:id="rId8"/>
    <p:sldLayoutId id="2147483881" r:id="rId9"/>
    <p:sldLayoutId id="2147483882" r:id="rId10"/>
    <p:sldLayoutId id="2147483883" r:id="rId11"/>
    <p:sldLayoutId id="2147483884" r:id="rId12"/>
    <p:sldLayoutId id="2147483885" r:id="rId13"/>
  </p:sldLayoutIdLst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ADSLmodemWestell6100.jpg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5" Type="http://schemas.openxmlformats.org/officeDocument/2006/relationships/hyperlink" Target="http://commons.wikimedia.org/wiki/File:Switch_reseau.jpg" TargetMode="External"/><Relationship Id="rId4" Type="http://schemas.openxmlformats.org/officeDocument/2006/relationships/hyperlink" Target="http://commons.wikimedia.org/wiki/File:2550T-PWR-Front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Router.jpg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ADSL_router_with_Wi-Fi_(802.11_b-g).jpg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Shure-mikro_hg.jpg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Logitech_Quickcam_Pro_4000.jpg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Kino_Scala_-_dataprojektor.jpg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Lautsprecher_4-wege_2.jpg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DigQJ.jpg" TargetMode="Externa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Zone_Evil_Joypad_ZE-JPD-010_Green.jpg" TargetMode="Externa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Scaner.jpg" TargetMode="Externa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Ink_printer_ploter.jpg" TargetMode="External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hyperlink" Target="http://commons.wikimedia.org/wiki/File:Logitech-trackball.jpg" TargetMode="External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UPSFrontView.jpg" TargetMode="External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2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563" y="6100763"/>
            <a:ext cx="9032875" cy="712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474663" y="2205038"/>
          <a:ext cx="8194675" cy="3656010"/>
        </p:xfrm>
        <a:graphic>
          <a:graphicData uri="http://schemas.openxmlformats.org/drawingml/2006/table">
            <a:tbl>
              <a:tblPr/>
              <a:tblGrid>
                <a:gridCol w="1827212"/>
                <a:gridCol w="6367463"/>
              </a:tblGrid>
              <a:tr h="2523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Název školy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Střední škola hotelová a služeb Kroměříž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Číslo projektu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CZ.1.07/1.5.00/34.0911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Autor</a:t>
                      </a:r>
                      <a:endParaRPr kumimoji="0" lang="cs-CZ" sz="9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125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Ing. </a:t>
                      </a: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Zdenek Laski 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Název šablony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VY_32_INOVACE INF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Název DUMu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INF.0707.1S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Stupeň a typ vzdělávání</a:t>
                      </a:r>
                      <a:endParaRPr kumimoji="0" lang="cs-CZ" sz="9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Odborné vzdělávání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Vzdělávací oblast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Člověk a příroda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Vzdělávací obor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Informatika – hardware, software, počítačová síť,  internet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Vzdělávací okruh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Ostatní zařízení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Druh učebního materiálu</a:t>
                      </a:r>
                      <a:endParaRPr kumimoji="0" lang="cs-CZ" sz="9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Prezentace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Cílová skupina</a:t>
                      </a:r>
                      <a:endParaRPr kumimoji="0" lang="cs-CZ" sz="9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Žák, 16 - 19 let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51117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Anotace</a:t>
                      </a:r>
                      <a:endParaRPr kumimoji="0" lang="cs-CZ" sz="9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Prezentace seznamuje žáky s ostatním zařízením, které je možné připojit k počítači.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Speciální vzdělávací potřeby</a:t>
                      </a:r>
                      <a:endParaRPr kumimoji="0" lang="cs-CZ" sz="9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- žádné -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495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Klíčová slova</a:t>
                      </a:r>
                      <a:endParaRPr kumimoji="0" lang="cs-CZ" sz="9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Modem, </a:t>
                      </a:r>
                      <a:r>
                        <a:rPr kumimoji="0" lang="cs-CZ" sz="9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switch</a:t>
                      </a: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, web kamera, </a:t>
                      </a:r>
                      <a:r>
                        <a:rPr kumimoji="0" lang="cs-CZ" sz="9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router</a:t>
                      </a: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, sluchátka, reproduktory, joystick……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Datum</a:t>
                      </a:r>
                      <a:endParaRPr kumimoji="0" lang="cs-CZ" sz="9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1. 7. 2012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</a:tbl>
          </a:graphicData>
        </a:graphic>
      </p:graphicFrame>
      <p:sp>
        <p:nvSpPr>
          <p:cNvPr id="3125" name="TextovéPole 4"/>
          <p:cNvSpPr txBox="1">
            <a:spLocks noChangeArrowheads="1"/>
          </p:cNvSpPr>
          <p:nvPr/>
        </p:nvSpPr>
        <p:spPr bwMode="auto">
          <a:xfrm>
            <a:off x="55563" y="1484313"/>
            <a:ext cx="89804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2400"/>
              <a:t>INFORMATIKA – ostatní zařízení</a:t>
            </a:r>
          </a:p>
        </p:txBody>
      </p:sp>
      <p:pic>
        <p:nvPicPr>
          <p:cNvPr id="3126" name="Obrázek 1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47850" y="280988"/>
            <a:ext cx="5395913" cy="1203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2997200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>
                <a:solidFill>
                  <a:srgbClr val="FFC000"/>
                </a:solidFill>
              </a:rPr>
              <a:t>Ostatní zařízení (externí)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2430463" y="2060575"/>
            <a:ext cx="4319587" cy="396081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itchFamily="2" charset="2"/>
              <a:buChar char="n"/>
              <a:defRPr sz="3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–"/>
              <a:defRPr sz="28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Char char="§"/>
              <a:defRPr sz="24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9pPr>
          </a:lstStyle>
          <a:p>
            <a:pPr eaLnBrk="1" hangingPunct="1">
              <a:lnSpc>
                <a:spcPct val="80000"/>
              </a:lnSpc>
              <a:defRPr/>
            </a:pPr>
            <a:r>
              <a:rPr lang="cs-CZ" sz="2000" dirty="0" smtClean="0"/>
              <a:t>Modem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000" dirty="0" smtClean="0"/>
              <a:t>Mikrofon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000" dirty="0" smtClean="0"/>
              <a:t>Web kamera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000" dirty="0" smtClean="0"/>
              <a:t>Dataprojektor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000" dirty="0" smtClean="0"/>
              <a:t>Reproduktory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000" dirty="0" smtClean="0"/>
              <a:t>Joystick</a:t>
            </a:r>
            <a:endParaRPr lang="cs-CZ" sz="2000" dirty="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cs-CZ" sz="2000" dirty="0" smtClean="0"/>
              <a:t>Herní konzola (</a:t>
            </a:r>
            <a:r>
              <a:rPr lang="cs-CZ" sz="2000" dirty="0" err="1" smtClean="0"/>
              <a:t>joypad</a:t>
            </a:r>
            <a:r>
              <a:rPr lang="cs-CZ" sz="2000" dirty="0" smtClean="0"/>
              <a:t>)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000" dirty="0" err="1" smtClean="0"/>
              <a:t>Scaner</a:t>
            </a:r>
            <a:endParaRPr lang="cs-CZ" sz="2000" dirty="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cs-CZ" sz="2000" dirty="0" err="1" smtClean="0"/>
              <a:t>Ploter</a:t>
            </a:r>
            <a:endParaRPr lang="cs-CZ" sz="2000" dirty="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cs-CZ" sz="2000" dirty="0" err="1" smtClean="0"/>
              <a:t>Trackball</a:t>
            </a:r>
            <a:endParaRPr lang="cs-CZ" sz="2000" dirty="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cs-CZ" sz="2000" dirty="0" smtClean="0"/>
              <a:t>UPS - záložní zdroj</a:t>
            </a:r>
          </a:p>
          <a:p>
            <a:pPr eaLnBrk="1" hangingPunct="1">
              <a:lnSpc>
                <a:spcPct val="80000"/>
              </a:lnSpc>
              <a:defRPr/>
            </a:pPr>
            <a:endParaRPr lang="cs-CZ" sz="1800" dirty="0" smtClean="0"/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9pPr>
          </a:lstStyle>
          <a:p>
            <a:pPr eaLnBrk="1" hangingPunct="1">
              <a:defRPr/>
            </a:pPr>
            <a:r>
              <a:rPr lang="cs-CZ" sz="3600" smtClean="0"/>
              <a:t>Ostatní zařízení (externí)</a:t>
            </a:r>
            <a:endParaRPr lang="cs-CZ" sz="3600" dirty="0" smtClean="0"/>
          </a:p>
        </p:txBody>
      </p:sp>
      <p:sp>
        <p:nvSpPr>
          <p:cNvPr id="5124" name="Obdélník 4"/>
          <p:cNvSpPr>
            <a:spLocks noChangeArrowheads="1"/>
          </p:cNvSpPr>
          <p:nvPr/>
        </p:nvSpPr>
        <p:spPr bwMode="auto">
          <a:xfrm>
            <a:off x="179388" y="90488"/>
            <a:ext cx="21336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Ostatní zařízení (externí)</a:t>
            </a:r>
            <a:endParaRPr lang="cs-CZ" altLang="cs-CZ" sz="140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600" dirty="0"/>
              <a:t>M</a:t>
            </a:r>
            <a:r>
              <a:rPr lang="cs-CZ" sz="3600" dirty="0" smtClean="0"/>
              <a:t>odem</a:t>
            </a:r>
          </a:p>
        </p:txBody>
      </p:sp>
      <p:sp>
        <p:nvSpPr>
          <p:cNvPr id="28676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4400550" cy="4495800"/>
          </a:xfrm>
        </p:spPr>
        <p:txBody>
          <a:bodyPr/>
          <a:lstStyle/>
          <a:p>
            <a:pPr eaLnBrk="1" hangingPunct="1">
              <a:defRPr/>
            </a:pPr>
            <a:r>
              <a:rPr lang="cs-CZ" sz="2800" dirty="0" smtClean="0"/>
              <a:t>Síťový prvek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sz="2800" dirty="0" smtClean="0"/>
          </a:p>
          <a:p>
            <a:pPr eaLnBrk="1" hangingPunct="1">
              <a:defRPr/>
            </a:pPr>
            <a:r>
              <a:rPr lang="cs-CZ" sz="2800" dirty="0" smtClean="0"/>
              <a:t>Přes telefonní linku se připojíme k internetu pak kabelem nebo </a:t>
            </a:r>
            <a:r>
              <a:rPr lang="cs-CZ" sz="2800" dirty="0" err="1" smtClean="0"/>
              <a:t>Wi</a:t>
            </a:r>
            <a:r>
              <a:rPr lang="cs-CZ" sz="2800" dirty="0" smtClean="0"/>
              <a:t> </a:t>
            </a:r>
            <a:r>
              <a:rPr lang="cs-CZ" sz="2800" dirty="0" err="1" smtClean="0"/>
              <a:t>Fi</a:t>
            </a:r>
            <a:r>
              <a:rPr lang="cs-CZ" sz="2800" dirty="0" smtClean="0"/>
              <a:t> do PC</a:t>
            </a:r>
          </a:p>
        </p:txBody>
      </p:sp>
      <p:pic>
        <p:nvPicPr>
          <p:cNvPr id="6148" name="Picture 7" descr="http://upload.wikimedia.org/wikipedia/commons/thumb/3/33/ADSLmodemWestell6100.jpg/200px-ADSLmodemWestell610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5963" y="2136775"/>
            <a:ext cx="2552700" cy="248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49" name="TextovéPole 1"/>
          <p:cNvSpPr txBox="1">
            <a:spLocks noChangeArrowheads="1"/>
          </p:cNvSpPr>
          <p:nvPr/>
        </p:nvSpPr>
        <p:spPr bwMode="auto">
          <a:xfrm>
            <a:off x="5148263" y="5157788"/>
            <a:ext cx="3425825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800"/>
              <a:t>[cit. 2012-30-06]. Dostupný pod licencí Creative Commons na WWW: </a:t>
            </a:r>
          </a:p>
          <a:p>
            <a:pPr eaLnBrk="1" hangingPunct="1"/>
            <a:r>
              <a:rPr lang="cs-CZ" altLang="cs-CZ" sz="800">
                <a:hlinkClick r:id="rId3"/>
              </a:rPr>
              <a:t>http://commons.wikimedia.org/wiki/File:ADSLmodemWestell6100.jpg</a:t>
            </a:r>
            <a:endParaRPr lang="cs-CZ" altLang="cs-CZ" sz="800"/>
          </a:p>
        </p:txBody>
      </p:sp>
      <p:sp>
        <p:nvSpPr>
          <p:cNvPr id="6150" name="Obdélník 2"/>
          <p:cNvSpPr>
            <a:spLocks noChangeArrowheads="1"/>
          </p:cNvSpPr>
          <p:nvPr/>
        </p:nvSpPr>
        <p:spPr bwMode="auto">
          <a:xfrm>
            <a:off x="34925" y="115888"/>
            <a:ext cx="21336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Ostatní zařízení (externí)</a:t>
            </a:r>
            <a:endParaRPr lang="cs-CZ" altLang="cs-CZ" sz="140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sz="3600" dirty="0" err="1"/>
              <a:t>S</a:t>
            </a:r>
            <a:r>
              <a:rPr lang="cs-CZ" sz="3600" dirty="0" err="1" smtClean="0"/>
              <a:t>witch</a:t>
            </a:r>
            <a:endParaRPr lang="cs-CZ" sz="3600" dirty="0"/>
          </a:p>
        </p:txBody>
      </p:sp>
      <p:pic>
        <p:nvPicPr>
          <p:cNvPr id="7171" name="Picture 4" descr="http://files.4titt.meu.zoznam.sk/200000012-2251427340/switch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0688" y="1250950"/>
            <a:ext cx="3128962" cy="2562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ectangle 4"/>
          <p:cNvSpPr txBox="1">
            <a:spLocks noChangeArrowheads="1"/>
          </p:cNvSpPr>
          <p:nvPr/>
        </p:nvSpPr>
        <p:spPr>
          <a:xfrm>
            <a:off x="457200" y="1600200"/>
            <a:ext cx="4400550" cy="4495800"/>
          </a:xfrm>
          <a:prstGeom prst="rect">
            <a:avLst/>
          </a:prstGeom>
        </p:spPr>
        <p:txBody>
          <a:bodyPr/>
          <a:lstStyle/>
          <a:p>
            <a:pPr marL="342900" indent="-342900" eaLnBrk="1" hangingPunct="1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n"/>
              <a:defRPr/>
            </a:pPr>
            <a:r>
              <a:rPr lang="cs-CZ" sz="2800" kern="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Síťový prvek</a:t>
            </a:r>
          </a:p>
          <a:p>
            <a:pPr marL="342900" indent="-342900" eaLnBrk="1" hangingPunct="1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n"/>
              <a:defRPr/>
            </a:pPr>
            <a:endParaRPr lang="cs-CZ" sz="2800" kern="0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342900" indent="-342900" eaLnBrk="1" hangingPunct="1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n"/>
              <a:defRPr/>
            </a:pPr>
            <a:r>
              <a:rPr lang="cs-CZ" sz="2800" kern="0" dirty="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rPr>
              <a:t>Rozdělí jednu linku internetu do více PC</a:t>
            </a:r>
          </a:p>
        </p:txBody>
      </p:sp>
      <p:sp>
        <p:nvSpPr>
          <p:cNvPr id="7173" name="Obdélník 5"/>
          <p:cNvSpPr>
            <a:spLocks noChangeArrowheads="1"/>
          </p:cNvSpPr>
          <p:nvPr/>
        </p:nvSpPr>
        <p:spPr bwMode="auto">
          <a:xfrm>
            <a:off x="34925" y="115888"/>
            <a:ext cx="21336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Ostatní zařízení (externí)</a:t>
            </a:r>
            <a:endParaRPr lang="cs-CZ" altLang="cs-CZ" sz="1400"/>
          </a:p>
        </p:txBody>
      </p:sp>
      <p:pic>
        <p:nvPicPr>
          <p:cNvPr id="7174" name="Picture 7" descr="File:2550T-PWR-Front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188" y="4606925"/>
            <a:ext cx="7026275" cy="1439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175" name="TextovéPole 1"/>
          <p:cNvSpPr txBox="1">
            <a:spLocks noChangeArrowheads="1"/>
          </p:cNvSpPr>
          <p:nvPr/>
        </p:nvSpPr>
        <p:spPr bwMode="auto">
          <a:xfrm>
            <a:off x="5351463" y="6308725"/>
            <a:ext cx="3427412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800"/>
              <a:t>[cit. 2012-30-06]. Dostupný pod licencí Creative Commons na WWW: </a:t>
            </a:r>
          </a:p>
          <a:p>
            <a:pPr eaLnBrk="1" hangingPunct="1"/>
            <a:r>
              <a:rPr lang="cs-CZ" altLang="cs-CZ" sz="800">
                <a:hlinkClick r:id="rId4"/>
              </a:rPr>
              <a:t>http://commons.wikimedia.org/wiki/File:2550T-PWR-Front.jpg</a:t>
            </a:r>
            <a:endParaRPr lang="cs-CZ" altLang="cs-CZ" sz="800"/>
          </a:p>
        </p:txBody>
      </p:sp>
      <p:sp>
        <p:nvSpPr>
          <p:cNvPr id="7176" name="TextovéPole 1"/>
          <p:cNvSpPr txBox="1">
            <a:spLocks noChangeArrowheads="1"/>
          </p:cNvSpPr>
          <p:nvPr/>
        </p:nvSpPr>
        <p:spPr bwMode="auto">
          <a:xfrm>
            <a:off x="5456238" y="4005263"/>
            <a:ext cx="3427412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800"/>
              <a:t>[cit. 2012-30-06]. Dostupný pod licencí Creative Commons na WWW: </a:t>
            </a:r>
          </a:p>
          <a:p>
            <a:pPr eaLnBrk="1" hangingPunct="1"/>
            <a:r>
              <a:rPr lang="cs-CZ" altLang="cs-CZ" sz="800">
                <a:hlinkClick r:id="rId5"/>
              </a:rPr>
              <a:t>http://commons.wikimedia.org/wiki/File:Switch_reseau.jpg</a:t>
            </a:r>
            <a:endParaRPr lang="cs-CZ" altLang="cs-CZ" sz="80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sz="3600" dirty="0" err="1"/>
              <a:t>R</a:t>
            </a:r>
            <a:r>
              <a:rPr lang="cs-CZ" sz="3600" dirty="0" err="1" smtClean="0"/>
              <a:t>outer</a:t>
            </a:r>
            <a:endParaRPr lang="cs-CZ" sz="3600" dirty="0"/>
          </a:p>
        </p:txBody>
      </p:sp>
      <p:sp>
        <p:nvSpPr>
          <p:cNvPr id="5" name="Rectangle 4"/>
          <p:cNvSpPr txBox="1">
            <a:spLocks noChangeArrowheads="1"/>
          </p:cNvSpPr>
          <p:nvPr/>
        </p:nvSpPr>
        <p:spPr>
          <a:xfrm>
            <a:off x="457200" y="1600200"/>
            <a:ext cx="4400550" cy="4495800"/>
          </a:xfrm>
          <a:prstGeom prst="rect">
            <a:avLst/>
          </a:prstGeom>
        </p:spPr>
        <p:txBody>
          <a:bodyPr/>
          <a:lstStyle/>
          <a:p>
            <a:pPr marL="342900" indent="-342900" eaLnBrk="1" hangingPunct="1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n"/>
              <a:defRPr/>
            </a:pPr>
            <a:r>
              <a:rPr lang="cs-CZ" sz="2800" kern="0" dirty="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rPr>
              <a:t>Síťový prvek</a:t>
            </a:r>
          </a:p>
          <a:p>
            <a:pPr marL="342900" indent="-342900" eaLnBrk="1" hangingPunct="1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n"/>
              <a:defRPr/>
            </a:pPr>
            <a:endParaRPr lang="cs-CZ" sz="2800" kern="0" dirty="0">
              <a:effectLst>
                <a:outerShdw blurRad="38100" dist="38100" dir="2700000" algn="tl">
                  <a:srgbClr val="000000"/>
                </a:outerShdw>
              </a:effectLst>
              <a:latin typeface="+mn-lt"/>
            </a:endParaRPr>
          </a:p>
          <a:p>
            <a:pPr marL="342900" indent="-342900" eaLnBrk="1" hangingPunct="1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n"/>
              <a:defRPr/>
            </a:pPr>
            <a:r>
              <a:rPr lang="cs-CZ" sz="2800" kern="0" dirty="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rPr>
              <a:t>Umožní spojení několika sítí</a:t>
            </a:r>
          </a:p>
          <a:p>
            <a:pPr marL="342900" indent="-342900" eaLnBrk="1" hangingPunct="1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n"/>
              <a:defRPr/>
            </a:pPr>
            <a:r>
              <a:rPr lang="cs-CZ" sz="2800" kern="0" dirty="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rPr>
              <a:t>Může omezovat počítače v síti</a:t>
            </a:r>
          </a:p>
        </p:txBody>
      </p:sp>
      <p:sp>
        <p:nvSpPr>
          <p:cNvPr id="8196" name="Obdélník 5"/>
          <p:cNvSpPr>
            <a:spLocks noChangeArrowheads="1"/>
          </p:cNvSpPr>
          <p:nvPr/>
        </p:nvSpPr>
        <p:spPr bwMode="auto">
          <a:xfrm>
            <a:off x="34925" y="115888"/>
            <a:ext cx="21336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Ostatní zařízení (externí)</a:t>
            </a:r>
            <a:endParaRPr lang="cs-CZ" altLang="cs-CZ" sz="1400"/>
          </a:p>
        </p:txBody>
      </p:sp>
      <p:pic>
        <p:nvPicPr>
          <p:cNvPr id="8197" name="Picture 7" descr="File:Route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4100" y="2754313"/>
            <a:ext cx="4043363" cy="3341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198" name="TextovéPole 1"/>
          <p:cNvSpPr txBox="1">
            <a:spLocks noChangeArrowheads="1"/>
          </p:cNvSpPr>
          <p:nvPr/>
        </p:nvSpPr>
        <p:spPr bwMode="auto">
          <a:xfrm>
            <a:off x="5351463" y="6308725"/>
            <a:ext cx="3427412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800"/>
              <a:t>[cit. 2012-30-06]. Dostupný pod licencí Creative Commons na WWW: </a:t>
            </a:r>
          </a:p>
          <a:p>
            <a:pPr eaLnBrk="1" hangingPunct="1"/>
            <a:r>
              <a:rPr lang="cs-CZ" altLang="cs-CZ" sz="800">
                <a:hlinkClick r:id="rId3"/>
              </a:rPr>
              <a:t>http://commons.wikimedia.org/wiki/File:Router.jpg</a:t>
            </a:r>
            <a:endParaRPr lang="cs-CZ" altLang="cs-CZ" sz="80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sz="3600" dirty="0" err="1" smtClean="0"/>
              <a:t>Wi</a:t>
            </a:r>
            <a:r>
              <a:rPr lang="cs-CZ" sz="3600" dirty="0" smtClean="0"/>
              <a:t> </a:t>
            </a:r>
            <a:r>
              <a:rPr lang="cs-CZ" sz="3600" dirty="0" err="1" smtClean="0"/>
              <a:t>Fi</a:t>
            </a:r>
            <a:endParaRPr lang="cs-CZ" sz="3600" dirty="0"/>
          </a:p>
        </p:txBody>
      </p:sp>
      <p:sp>
        <p:nvSpPr>
          <p:cNvPr id="6" name="Rectangle 4"/>
          <p:cNvSpPr txBox="1">
            <a:spLocks noChangeArrowheads="1"/>
          </p:cNvSpPr>
          <p:nvPr/>
        </p:nvSpPr>
        <p:spPr>
          <a:xfrm>
            <a:off x="457200" y="1600200"/>
            <a:ext cx="4400550" cy="4495800"/>
          </a:xfrm>
          <a:prstGeom prst="rect">
            <a:avLst/>
          </a:prstGeom>
        </p:spPr>
        <p:txBody>
          <a:bodyPr/>
          <a:lstStyle/>
          <a:p>
            <a:pPr marL="342900" indent="-342900" eaLnBrk="1" hangingPunct="1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n"/>
              <a:defRPr/>
            </a:pPr>
            <a:r>
              <a:rPr lang="cs-CZ" sz="2800" kern="0" dirty="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rPr>
              <a:t>Síťový prvek</a:t>
            </a:r>
          </a:p>
          <a:p>
            <a:pPr marL="342900" indent="-342900" eaLnBrk="1" hangingPunct="1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n"/>
              <a:defRPr/>
            </a:pPr>
            <a:endParaRPr lang="cs-CZ" sz="2800" kern="0" dirty="0">
              <a:effectLst>
                <a:outerShdw blurRad="38100" dist="38100" dir="2700000" algn="tl">
                  <a:srgbClr val="000000"/>
                </a:outerShdw>
              </a:effectLst>
              <a:latin typeface="+mn-lt"/>
            </a:endParaRPr>
          </a:p>
          <a:p>
            <a:pPr marL="342900" indent="-342900" eaLnBrk="1" hangingPunct="1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n"/>
              <a:defRPr/>
            </a:pPr>
            <a:r>
              <a:rPr lang="cs-CZ" sz="2800" kern="0" dirty="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rPr>
              <a:t>Umožní bezdrátové připojení v síti </a:t>
            </a:r>
          </a:p>
        </p:txBody>
      </p:sp>
      <p:sp>
        <p:nvSpPr>
          <p:cNvPr id="9220" name="Obdélník 6"/>
          <p:cNvSpPr>
            <a:spLocks noChangeArrowheads="1"/>
          </p:cNvSpPr>
          <p:nvPr/>
        </p:nvSpPr>
        <p:spPr bwMode="auto">
          <a:xfrm>
            <a:off x="34925" y="115888"/>
            <a:ext cx="21336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Ostatní zařízení (externí)</a:t>
            </a:r>
            <a:endParaRPr lang="cs-CZ" altLang="cs-CZ" sz="1400"/>
          </a:p>
        </p:txBody>
      </p:sp>
      <p:pic>
        <p:nvPicPr>
          <p:cNvPr id="9221" name="Picture 7" descr="http://upload.wikimedia.org/wikipedia/commons/thumb/f/fe/ADSL_router_with_Wi-Fi_%28802.11_b-g%29.jpg/240px-ADSL_router_with_Wi-Fi_%28802.11_b-g%2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625" y="2708275"/>
            <a:ext cx="2879725" cy="2881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22" name="TextovéPole 1"/>
          <p:cNvSpPr txBox="1">
            <a:spLocks noChangeArrowheads="1"/>
          </p:cNvSpPr>
          <p:nvPr/>
        </p:nvSpPr>
        <p:spPr bwMode="auto">
          <a:xfrm>
            <a:off x="4932363" y="5757863"/>
            <a:ext cx="4032250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800"/>
              <a:t>[cit. 2012-30-06]. Dostupný pod licencí Creative Commons na WWW: </a:t>
            </a:r>
          </a:p>
          <a:p>
            <a:pPr eaLnBrk="1" hangingPunct="1"/>
            <a:r>
              <a:rPr lang="cs-CZ" altLang="cs-CZ" sz="800">
                <a:hlinkClick r:id="rId3"/>
              </a:rPr>
              <a:t>http://commons.wikimedia.org/wiki/File:ADSL_router_with_Wi-Fi_(802.11_b-g).jpg</a:t>
            </a:r>
            <a:endParaRPr lang="cs-CZ" altLang="cs-CZ" sz="80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600" dirty="0"/>
              <a:t>M</a:t>
            </a:r>
            <a:r>
              <a:rPr lang="cs-CZ" sz="3600" dirty="0" smtClean="0"/>
              <a:t>ikrofon</a:t>
            </a:r>
          </a:p>
        </p:txBody>
      </p:sp>
      <p:sp>
        <p:nvSpPr>
          <p:cNvPr id="29700" name="Rectangle 4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2800" dirty="0" smtClean="0"/>
              <a:t>Vstupní zařízení pro záznam zvuku</a:t>
            </a:r>
          </a:p>
        </p:txBody>
      </p:sp>
      <p:sp>
        <p:nvSpPr>
          <p:cNvPr id="10244" name="Obdélník 4"/>
          <p:cNvSpPr>
            <a:spLocks noChangeArrowheads="1"/>
          </p:cNvSpPr>
          <p:nvPr/>
        </p:nvSpPr>
        <p:spPr bwMode="auto">
          <a:xfrm>
            <a:off x="34925" y="115888"/>
            <a:ext cx="21336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Ostatní zařízení (externí)</a:t>
            </a:r>
            <a:endParaRPr lang="cs-CZ" altLang="cs-CZ" sz="1400"/>
          </a:p>
        </p:txBody>
      </p:sp>
      <p:pic>
        <p:nvPicPr>
          <p:cNvPr id="10245" name="Picture 6" descr="http://upload.wikimedia.org/wikipedia/commons/thumb/3/32/Shure-mikro_hg.jpg/284px-Shure-mikro_hg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1773238"/>
            <a:ext cx="3897313" cy="3294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46" name="TextovéPole 1"/>
          <p:cNvSpPr txBox="1">
            <a:spLocks noChangeArrowheads="1"/>
          </p:cNvSpPr>
          <p:nvPr/>
        </p:nvSpPr>
        <p:spPr bwMode="auto">
          <a:xfrm>
            <a:off x="4572000" y="5449888"/>
            <a:ext cx="4032250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800"/>
              <a:t>[cit. 2012-30-06]. Dostupný pod licencí Creative Commons na WWW: </a:t>
            </a:r>
          </a:p>
          <a:p>
            <a:pPr eaLnBrk="1" hangingPunct="1"/>
            <a:r>
              <a:rPr lang="cs-CZ" altLang="cs-CZ" sz="800">
                <a:hlinkClick r:id="rId3"/>
              </a:rPr>
              <a:t>http://commons.wikimedia.org/wiki/File:Shure-mikro_hg.jpg</a:t>
            </a:r>
            <a:endParaRPr lang="cs-CZ" altLang="cs-CZ" sz="80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600" dirty="0"/>
              <a:t>W</a:t>
            </a:r>
            <a:r>
              <a:rPr lang="cs-CZ" sz="3600" dirty="0" smtClean="0"/>
              <a:t>eb kamera</a:t>
            </a:r>
          </a:p>
        </p:txBody>
      </p:sp>
      <p:sp>
        <p:nvSpPr>
          <p:cNvPr id="30724" name="Rectangle 4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2800" dirty="0" smtClean="0"/>
              <a:t>Vstupní zařízení pro přímý záznam obrazu</a:t>
            </a:r>
          </a:p>
          <a:p>
            <a:pPr eaLnBrk="1" hangingPunct="1">
              <a:defRPr/>
            </a:pPr>
            <a:r>
              <a:rPr lang="cs-CZ" sz="2800" dirty="0" smtClean="0"/>
              <a:t>Nízká kvalita záznamu</a:t>
            </a:r>
          </a:p>
          <a:p>
            <a:pPr eaLnBrk="1" hangingPunct="1">
              <a:defRPr/>
            </a:pPr>
            <a:r>
              <a:rPr lang="cs-CZ" sz="2800" dirty="0" smtClean="0"/>
              <a:t>Malé rozlišení</a:t>
            </a:r>
          </a:p>
        </p:txBody>
      </p:sp>
      <p:sp>
        <p:nvSpPr>
          <p:cNvPr id="11268" name="Obdélník 4"/>
          <p:cNvSpPr>
            <a:spLocks noChangeArrowheads="1"/>
          </p:cNvSpPr>
          <p:nvPr/>
        </p:nvSpPr>
        <p:spPr bwMode="auto">
          <a:xfrm>
            <a:off x="34925" y="115888"/>
            <a:ext cx="21336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Ostatní zařízení (externí)</a:t>
            </a:r>
            <a:endParaRPr lang="cs-CZ" altLang="cs-CZ" sz="1400"/>
          </a:p>
        </p:txBody>
      </p:sp>
      <p:pic>
        <p:nvPicPr>
          <p:cNvPr id="11269" name="Picture 6" descr="http://upload.wikimedia.org/wikipedia/commons/thumb/c/c5/Logitech_Quickcam_Pro_4000.jpg/258px-Logitech_Quickcam_Pro_400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7900" y="1628775"/>
            <a:ext cx="3716338" cy="3455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270" name="TextovéPole 1"/>
          <p:cNvSpPr txBox="1">
            <a:spLocks noChangeArrowheads="1"/>
          </p:cNvSpPr>
          <p:nvPr/>
        </p:nvSpPr>
        <p:spPr bwMode="auto">
          <a:xfrm>
            <a:off x="4572000" y="5449888"/>
            <a:ext cx="4032250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800"/>
              <a:t>[cit. 2012-30-06]. Dostupný pod licencí Creative Commons na WWW: </a:t>
            </a:r>
          </a:p>
          <a:p>
            <a:pPr eaLnBrk="1" hangingPunct="1"/>
            <a:r>
              <a:rPr lang="cs-CZ" altLang="cs-CZ" sz="800">
                <a:hlinkClick r:id="rId3"/>
              </a:rPr>
              <a:t>http://commons.wikimedia.org/wiki/File:Logitech_Quickcam_Pro_4000.jpg</a:t>
            </a:r>
            <a:endParaRPr lang="cs-CZ" altLang="cs-CZ" sz="80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600" dirty="0"/>
              <a:t>D</a:t>
            </a:r>
            <a:r>
              <a:rPr lang="cs-CZ" sz="3600" dirty="0" smtClean="0"/>
              <a:t>ataprojektor</a:t>
            </a:r>
          </a:p>
        </p:txBody>
      </p:sp>
      <p:sp>
        <p:nvSpPr>
          <p:cNvPr id="52228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4038600" cy="1757363"/>
          </a:xfrm>
        </p:spPr>
        <p:txBody>
          <a:bodyPr/>
          <a:lstStyle/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800" dirty="0" smtClean="0"/>
              <a:t>Promítá zvětšený obsah obrazovky na plátno</a:t>
            </a:r>
          </a:p>
        </p:txBody>
      </p:sp>
      <p:sp>
        <p:nvSpPr>
          <p:cNvPr id="12292" name="Obdélník 4"/>
          <p:cNvSpPr>
            <a:spLocks noChangeArrowheads="1"/>
          </p:cNvSpPr>
          <p:nvPr/>
        </p:nvSpPr>
        <p:spPr bwMode="auto">
          <a:xfrm>
            <a:off x="34925" y="115888"/>
            <a:ext cx="21336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Ostatní zařízení (externí)</a:t>
            </a:r>
            <a:endParaRPr lang="cs-CZ" altLang="cs-CZ" sz="1400"/>
          </a:p>
        </p:txBody>
      </p:sp>
      <p:pic>
        <p:nvPicPr>
          <p:cNvPr id="12293" name="Picture 6" descr="http://t1.gstatic.com/images?q=tbn:ANd9GcR07VDmh-0yc82m9DgZo_IUN-MmIXCk3NvhP1LwvmiOUmkdmPr1u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02175" y="2060575"/>
            <a:ext cx="3919538" cy="3028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294" name="TextovéPole 1"/>
          <p:cNvSpPr txBox="1">
            <a:spLocks noChangeArrowheads="1"/>
          </p:cNvSpPr>
          <p:nvPr/>
        </p:nvSpPr>
        <p:spPr bwMode="auto">
          <a:xfrm>
            <a:off x="4572000" y="5449888"/>
            <a:ext cx="4032250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800"/>
              <a:t>[cit. 2012-30-06]. Dostupný pod licencí Creative Commons na WWW: </a:t>
            </a:r>
          </a:p>
          <a:p>
            <a:pPr eaLnBrk="1" hangingPunct="1"/>
            <a:r>
              <a:rPr lang="cs-CZ" altLang="cs-CZ" sz="800">
                <a:hlinkClick r:id="rId3"/>
              </a:rPr>
              <a:t>http://commons.wikimedia.org/wiki/File:Kino_Scala_-_dataprojektor.jpg</a:t>
            </a:r>
            <a:endParaRPr lang="cs-CZ" altLang="cs-CZ" sz="80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600" dirty="0"/>
              <a:t>R</a:t>
            </a:r>
            <a:r>
              <a:rPr lang="cs-CZ" sz="3600" dirty="0" smtClean="0"/>
              <a:t>eproduktory</a:t>
            </a:r>
          </a:p>
        </p:txBody>
      </p:sp>
      <p:sp>
        <p:nvSpPr>
          <p:cNvPr id="53252" name="Rectangle 4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800" dirty="0" smtClean="0"/>
              <a:t>Převádí výstupní zvukový signál na slyšitelný zvuk</a:t>
            </a:r>
          </a:p>
        </p:txBody>
      </p:sp>
      <p:sp>
        <p:nvSpPr>
          <p:cNvPr id="13316" name="Obdélník 4"/>
          <p:cNvSpPr>
            <a:spLocks noChangeArrowheads="1"/>
          </p:cNvSpPr>
          <p:nvPr/>
        </p:nvSpPr>
        <p:spPr bwMode="auto">
          <a:xfrm>
            <a:off x="34925" y="115888"/>
            <a:ext cx="21336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Ostatní zařízení (externí)</a:t>
            </a:r>
            <a:endParaRPr lang="cs-CZ" altLang="cs-CZ" sz="1400"/>
          </a:p>
        </p:txBody>
      </p:sp>
      <p:pic>
        <p:nvPicPr>
          <p:cNvPr id="13317" name="Picture 6" descr="File:Lautsprecher 4-wege 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1500" y="1341438"/>
            <a:ext cx="2681288" cy="4418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8" name="TextovéPole 1"/>
          <p:cNvSpPr txBox="1">
            <a:spLocks noChangeArrowheads="1"/>
          </p:cNvSpPr>
          <p:nvPr/>
        </p:nvSpPr>
        <p:spPr bwMode="auto">
          <a:xfrm>
            <a:off x="4716463" y="5876925"/>
            <a:ext cx="4032250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800"/>
              <a:t>[cit. 2012-30-06]. Dostupný pod licencí Creative Commons na WWW: </a:t>
            </a:r>
          </a:p>
          <a:p>
            <a:pPr eaLnBrk="1" hangingPunct="1"/>
            <a:r>
              <a:rPr lang="cs-CZ" altLang="cs-CZ" sz="800">
                <a:hlinkClick r:id="rId3"/>
              </a:rPr>
              <a:t>http://commons.wikimedia.org/wiki/File:Lautsprecher_4-wege_2.jpg</a:t>
            </a:r>
            <a:endParaRPr lang="cs-CZ" altLang="cs-CZ" sz="80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600" dirty="0" smtClean="0"/>
              <a:t>Joystick</a:t>
            </a:r>
          </a:p>
        </p:txBody>
      </p:sp>
      <p:sp>
        <p:nvSpPr>
          <p:cNvPr id="54276" name="Rectangle 4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800" dirty="0" smtClean="0"/>
              <a:t>Polohovací zařízení umožňující přenášení pohybu ruky do počítače </a:t>
            </a:r>
          </a:p>
        </p:txBody>
      </p:sp>
      <p:sp>
        <p:nvSpPr>
          <p:cNvPr id="14340" name="Obdélník 4"/>
          <p:cNvSpPr>
            <a:spLocks noChangeArrowheads="1"/>
          </p:cNvSpPr>
          <p:nvPr/>
        </p:nvSpPr>
        <p:spPr bwMode="auto">
          <a:xfrm>
            <a:off x="34925" y="115888"/>
            <a:ext cx="21336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Ostatní zařízení (externí)</a:t>
            </a:r>
            <a:endParaRPr lang="cs-CZ" altLang="cs-CZ" sz="1400"/>
          </a:p>
        </p:txBody>
      </p:sp>
      <p:pic>
        <p:nvPicPr>
          <p:cNvPr id="14341" name="Picture 6" descr="File:DigQJ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1500" y="1773238"/>
            <a:ext cx="3117850" cy="4811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2" name="TextovéPole 1"/>
          <p:cNvSpPr txBox="1">
            <a:spLocks noChangeArrowheads="1"/>
          </p:cNvSpPr>
          <p:nvPr/>
        </p:nvSpPr>
        <p:spPr bwMode="auto">
          <a:xfrm>
            <a:off x="1979613" y="6165850"/>
            <a:ext cx="3338512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800"/>
              <a:t>[cit. 2012-30-06]. Dostupný pod licencí Creative Commons na WWW: </a:t>
            </a:r>
          </a:p>
          <a:p>
            <a:pPr eaLnBrk="1" hangingPunct="1"/>
            <a:r>
              <a:rPr lang="cs-CZ" altLang="cs-CZ" sz="800">
                <a:hlinkClick r:id="rId3"/>
              </a:rPr>
              <a:t>http://commons.wikimedia.org/wiki/File:DigQJ.jpg</a:t>
            </a:r>
            <a:endParaRPr lang="cs-CZ" altLang="cs-CZ" sz="80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600" dirty="0"/>
              <a:t>H</a:t>
            </a:r>
            <a:r>
              <a:rPr lang="cs-CZ" sz="3600" dirty="0" smtClean="0"/>
              <a:t>erní konzola (</a:t>
            </a:r>
            <a:r>
              <a:rPr lang="cs-CZ" sz="3600" dirty="0" err="1" smtClean="0"/>
              <a:t>joypad</a:t>
            </a:r>
            <a:r>
              <a:rPr lang="cs-CZ" sz="3600" dirty="0" smtClean="0"/>
              <a:t>)</a:t>
            </a:r>
          </a:p>
        </p:txBody>
      </p:sp>
      <p:sp>
        <p:nvSpPr>
          <p:cNvPr id="56324" name="Rectangle 4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800" dirty="0" smtClean="0"/>
              <a:t>Slouží ke hraní her </a:t>
            </a:r>
          </a:p>
        </p:txBody>
      </p:sp>
      <p:sp>
        <p:nvSpPr>
          <p:cNvPr id="15364" name="Obdélník 4"/>
          <p:cNvSpPr>
            <a:spLocks noChangeArrowheads="1"/>
          </p:cNvSpPr>
          <p:nvPr/>
        </p:nvSpPr>
        <p:spPr bwMode="auto">
          <a:xfrm>
            <a:off x="34925" y="115888"/>
            <a:ext cx="21336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Ostatní zařízení (externí)</a:t>
            </a:r>
            <a:endParaRPr lang="cs-CZ" altLang="cs-CZ" sz="1400"/>
          </a:p>
        </p:txBody>
      </p:sp>
      <p:pic>
        <p:nvPicPr>
          <p:cNvPr id="15365" name="Picture 6" descr="File:Zone Evil Joypad ZE-JPD-010 Gree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6100" y="3068638"/>
            <a:ext cx="4235450" cy="2822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6" name="TextovéPole 1"/>
          <p:cNvSpPr txBox="1">
            <a:spLocks noChangeArrowheads="1"/>
          </p:cNvSpPr>
          <p:nvPr/>
        </p:nvSpPr>
        <p:spPr bwMode="auto">
          <a:xfrm>
            <a:off x="4643438" y="6080125"/>
            <a:ext cx="4176712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800"/>
              <a:t>[cit. 2012-30-06]. Dostupný pod licencí Creative Commons na WWW: </a:t>
            </a:r>
          </a:p>
          <a:p>
            <a:pPr eaLnBrk="1" hangingPunct="1"/>
            <a:r>
              <a:rPr lang="cs-CZ" altLang="cs-CZ" sz="800">
                <a:hlinkClick r:id="rId3"/>
              </a:rPr>
              <a:t>http://commons.wikimedia.org/wiki/File:Zone_Evil_Joypad_ZE-JPD-010_Green.jpg</a:t>
            </a:r>
            <a:endParaRPr lang="cs-CZ" altLang="cs-CZ" sz="80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600" dirty="0" err="1"/>
              <a:t>S</a:t>
            </a:r>
            <a:r>
              <a:rPr lang="cs-CZ" sz="3600" dirty="0" err="1" smtClean="0"/>
              <a:t>caner</a:t>
            </a:r>
            <a:r>
              <a:rPr lang="cs-CZ" sz="4000" dirty="0" smtClean="0"/>
              <a:t/>
            </a:r>
            <a:br>
              <a:rPr lang="cs-CZ" sz="4000" dirty="0" smtClean="0"/>
            </a:br>
            <a:endParaRPr lang="cs-CZ" sz="4000" dirty="0" smtClean="0"/>
          </a:p>
        </p:txBody>
      </p:sp>
      <p:sp>
        <p:nvSpPr>
          <p:cNvPr id="61444" name="Rectangle 4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800" dirty="0" smtClean="0"/>
              <a:t>Digitalizuje text a grafiky z tištěné formy a přenáší do počítače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sz="2800" dirty="0" smtClean="0"/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800" dirty="0" smtClean="0"/>
              <a:t>Rychlost skenování</a:t>
            </a:r>
          </a:p>
        </p:txBody>
      </p:sp>
      <p:sp>
        <p:nvSpPr>
          <p:cNvPr id="16388" name="Obdélník 5"/>
          <p:cNvSpPr>
            <a:spLocks noChangeArrowheads="1"/>
          </p:cNvSpPr>
          <p:nvPr/>
        </p:nvSpPr>
        <p:spPr bwMode="auto">
          <a:xfrm>
            <a:off x="34925" y="115888"/>
            <a:ext cx="21336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Ostatní zařízení (externí)</a:t>
            </a:r>
            <a:endParaRPr lang="cs-CZ" altLang="cs-CZ" sz="1400"/>
          </a:p>
        </p:txBody>
      </p:sp>
      <p:pic>
        <p:nvPicPr>
          <p:cNvPr id="16389" name="Picture 7" descr="File:Scane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6100" y="2997200"/>
            <a:ext cx="4537075" cy="2665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90" name="TextovéPole 1"/>
          <p:cNvSpPr txBox="1">
            <a:spLocks noChangeArrowheads="1"/>
          </p:cNvSpPr>
          <p:nvPr/>
        </p:nvSpPr>
        <p:spPr bwMode="auto">
          <a:xfrm>
            <a:off x="4932363" y="5935663"/>
            <a:ext cx="3384550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800"/>
              <a:t>[cit. 2012-30-06]. Dostupný pod licencí Creative Commons na WWW: </a:t>
            </a:r>
          </a:p>
          <a:p>
            <a:pPr eaLnBrk="1" hangingPunct="1"/>
            <a:r>
              <a:rPr lang="cs-CZ" altLang="cs-CZ" sz="800">
                <a:hlinkClick r:id="rId3"/>
              </a:rPr>
              <a:t>http://commons.wikimedia.org/wiki/File:Scaner.jpg</a:t>
            </a:r>
            <a:endParaRPr lang="cs-CZ" altLang="cs-CZ" sz="80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600" dirty="0" err="1"/>
              <a:t>P</a:t>
            </a:r>
            <a:r>
              <a:rPr lang="cs-CZ" sz="3600" dirty="0" err="1" smtClean="0"/>
              <a:t>loter</a:t>
            </a:r>
            <a:endParaRPr lang="cs-CZ" sz="3600" dirty="0" smtClean="0"/>
          </a:p>
        </p:txBody>
      </p:sp>
      <p:sp>
        <p:nvSpPr>
          <p:cNvPr id="62468" name="Rectangle 4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800" dirty="0" smtClean="0"/>
              <a:t>Tisk rozměrných plakátů, plánů…</a:t>
            </a:r>
          </a:p>
          <a:p>
            <a:pPr eaLnBrk="1" hangingPunct="1">
              <a:defRPr/>
            </a:pPr>
            <a:endParaRPr lang="cs-CZ" sz="2800" dirty="0" smtClean="0"/>
          </a:p>
        </p:txBody>
      </p:sp>
      <p:sp>
        <p:nvSpPr>
          <p:cNvPr id="17412" name="Obdélník 4"/>
          <p:cNvSpPr>
            <a:spLocks noChangeArrowheads="1"/>
          </p:cNvSpPr>
          <p:nvPr/>
        </p:nvSpPr>
        <p:spPr bwMode="auto">
          <a:xfrm>
            <a:off x="34925" y="115888"/>
            <a:ext cx="21336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Ostatní zařízení (externí)</a:t>
            </a:r>
            <a:endParaRPr lang="cs-CZ" altLang="cs-CZ" sz="1400"/>
          </a:p>
        </p:txBody>
      </p:sp>
      <p:pic>
        <p:nvPicPr>
          <p:cNvPr id="17413" name="Picture 6" descr="File:Ink printer plote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938" y="1700213"/>
            <a:ext cx="5353050" cy="375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4" name="TextovéPole 1"/>
          <p:cNvSpPr txBox="1">
            <a:spLocks noChangeArrowheads="1"/>
          </p:cNvSpPr>
          <p:nvPr/>
        </p:nvSpPr>
        <p:spPr bwMode="auto">
          <a:xfrm>
            <a:off x="4932363" y="5935663"/>
            <a:ext cx="3384550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800"/>
              <a:t>[cit. 2012-30-06]. Dostupný pod licencí Creative Commons na WWW: </a:t>
            </a:r>
          </a:p>
          <a:p>
            <a:pPr eaLnBrk="1" hangingPunct="1"/>
            <a:r>
              <a:rPr lang="cs-CZ" altLang="cs-CZ" sz="800">
                <a:hlinkClick r:id="rId3"/>
              </a:rPr>
              <a:t>http://commons.wikimedia.org/wiki/File:Ink_printer_ploter.jpg</a:t>
            </a:r>
            <a:endParaRPr lang="cs-CZ" altLang="cs-CZ" sz="80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600" dirty="0" err="1"/>
              <a:t>T</a:t>
            </a:r>
            <a:r>
              <a:rPr lang="cs-CZ" sz="3600" dirty="0" err="1" smtClean="0"/>
              <a:t>rackball</a:t>
            </a:r>
            <a:endParaRPr lang="cs-CZ" dirty="0" smtClean="0"/>
          </a:p>
        </p:txBody>
      </p:sp>
      <p:sp>
        <p:nvSpPr>
          <p:cNvPr id="94212" name="Rectangle 4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800" dirty="0" smtClean="0"/>
              <a:t>Polohovací kulička přenáší pohyb do počítače</a:t>
            </a:r>
          </a:p>
          <a:p>
            <a:pPr eaLnBrk="1" hangingPunct="1">
              <a:defRPr/>
            </a:pPr>
            <a:endParaRPr lang="cs-CZ" sz="2800" dirty="0" smtClean="0"/>
          </a:p>
        </p:txBody>
      </p:sp>
      <p:sp>
        <p:nvSpPr>
          <p:cNvPr id="18436" name="Obdélník 4"/>
          <p:cNvSpPr>
            <a:spLocks noChangeArrowheads="1"/>
          </p:cNvSpPr>
          <p:nvPr/>
        </p:nvSpPr>
        <p:spPr bwMode="auto">
          <a:xfrm>
            <a:off x="34925" y="115888"/>
            <a:ext cx="21336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Ostatní zařízení (externí)</a:t>
            </a:r>
            <a:endParaRPr lang="cs-CZ" altLang="cs-CZ" sz="1400"/>
          </a:p>
        </p:txBody>
      </p:sp>
      <p:sp>
        <p:nvSpPr>
          <p:cNvPr id="18437" name="TextovéPole 1"/>
          <p:cNvSpPr txBox="1">
            <a:spLocks noChangeArrowheads="1"/>
          </p:cNvSpPr>
          <p:nvPr/>
        </p:nvSpPr>
        <p:spPr bwMode="auto">
          <a:xfrm>
            <a:off x="4932363" y="5935663"/>
            <a:ext cx="3384550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800"/>
              <a:t>[cit. 2012-30-06]. Dostupný pod licencí Creative Commons na WWW: </a:t>
            </a:r>
          </a:p>
          <a:p>
            <a:pPr eaLnBrk="1" hangingPunct="1"/>
            <a:r>
              <a:rPr lang="cs-CZ" altLang="cs-CZ" sz="800">
                <a:hlinkClick r:id="rId2"/>
              </a:rPr>
              <a:t>http://commons.wikimedia.org/wiki/File:Logitech-trackball.jpg</a:t>
            </a:r>
            <a:endParaRPr lang="cs-CZ" altLang="cs-CZ" sz="800"/>
          </a:p>
        </p:txBody>
      </p:sp>
      <p:pic>
        <p:nvPicPr>
          <p:cNvPr id="18438" name="Picture 6" descr="File:Logitech-trackball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3138" y="2708275"/>
            <a:ext cx="3533775" cy="2805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000" dirty="0" smtClean="0"/>
              <a:t>UPS - záložní zdroj</a:t>
            </a:r>
          </a:p>
        </p:txBody>
      </p:sp>
      <p:sp>
        <p:nvSpPr>
          <p:cNvPr id="64516" name="Rectangle 4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2800" dirty="0" smtClean="0"/>
              <a:t>Záložní zdroj</a:t>
            </a:r>
          </a:p>
          <a:p>
            <a:pPr eaLnBrk="1" hangingPunct="1">
              <a:defRPr/>
            </a:pPr>
            <a:r>
              <a:rPr lang="cs-CZ" sz="2800" dirty="0" smtClean="0"/>
              <a:t>V případě přerušení proudu, umožní krátkodobou dodávku </a:t>
            </a:r>
            <a:r>
              <a:rPr lang="cs-CZ" sz="2800" dirty="0" smtClean="0"/>
              <a:t>el., což </a:t>
            </a:r>
            <a:r>
              <a:rPr lang="cs-CZ" sz="2800" dirty="0" smtClean="0"/>
              <a:t>umožní uložení dat a bezpečné vypnutí počítače</a:t>
            </a:r>
          </a:p>
        </p:txBody>
      </p:sp>
      <p:sp>
        <p:nvSpPr>
          <p:cNvPr id="19460" name="Obdélník 5"/>
          <p:cNvSpPr>
            <a:spLocks noChangeArrowheads="1"/>
          </p:cNvSpPr>
          <p:nvPr/>
        </p:nvSpPr>
        <p:spPr bwMode="auto">
          <a:xfrm>
            <a:off x="34925" y="115888"/>
            <a:ext cx="21336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Ostatní zařízení (externí)</a:t>
            </a:r>
            <a:endParaRPr lang="cs-CZ" altLang="cs-CZ" sz="1400"/>
          </a:p>
        </p:txBody>
      </p:sp>
      <p:pic>
        <p:nvPicPr>
          <p:cNvPr id="19461" name="Picture 7" descr="Soubor:UPSFrontView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525" y="1484313"/>
            <a:ext cx="2620963" cy="354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2" name="TextovéPole 1"/>
          <p:cNvSpPr txBox="1">
            <a:spLocks noChangeArrowheads="1"/>
          </p:cNvSpPr>
          <p:nvPr/>
        </p:nvSpPr>
        <p:spPr bwMode="auto">
          <a:xfrm>
            <a:off x="4932363" y="5935663"/>
            <a:ext cx="3384550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800"/>
              <a:t>[cit. 2012-30-06]. Dostupný pod licencí Creative Commons na WWW: </a:t>
            </a:r>
          </a:p>
          <a:p>
            <a:pPr eaLnBrk="1" hangingPunct="1"/>
            <a:r>
              <a:rPr lang="cs-CZ" altLang="cs-CZ" sz="800">
                <a:hlinkClick r:id="rId3"/>
              </a:rPr>
              <a:t>http://commons.wikimedia.org/wiki/File:UPSFrontView.jpg</a:t>
            </a:r>
            <a:endParaRPr lang="cs-CZ" altLang="cs-CZ" sz="80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 txBox="1">
            <a:spLocks noChangeArrowheads="1"/>
          </p:cNvSpPr>
          <p:nvPr/>
        </p:nvSpPr>
        <p:spPr bwMode="auto">
          <a:xfrm>
            <a:off x="668338" y="549275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 eaLnBrk="1" hangingPunct="1"/>
            <a:r>
              <a:rPr lang="cs-CZ" altLang="cs-CZ" sz="3600"/>
              <a:t>Vyhledejte na internetu</a:t>
            </a:r>
          </a:p>
        </p:txBody>
      </p:sp>
      <p:sp>
        <p:nvSpPr>
          <p:cNvPr id="20483" name="TextovéPole 2"/>
          <p:cNvSpPr txBox="1">
            <a:spLocks noChangeArrowheads="1"/>
          </p:cNvSpPr>
          <p:nvPr/>
        </p:nvSpPr>
        <p:spPr bwMode="auto">
          <a:xfrm>
            <a:off x="1217613" y="1408113"/>
            <a:ext cx="1482725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/>
              <a:t>Obrázky</a:t>
            </a:r>
          </a:p>
          <a:p>
            <a:pPr eaLnBrk="1" hangingPunct="1"/>
            <a:endParaRPr lang="cs-CZ" altLang="cs-CZ"/>
          </a:p>
          <a:p>
            <a:pPr eaLnBrk="1" hangingPunct="1"/>
            <a:endParaRPr lang="cs-CZ" altLang="cs-CZ"/>
          </a:p>
        </p:txBody>
      </p:sp>
      <p:sp>
        <p:nvSpPr>
          <p:cNvPr id="20484" name="Obdélník 5"/>
          <p:cNvSpPr>
            <a:spLocks noChangeArrowheads="1"/>
          </p:cNvSpPr>
          <p:nvPr/>
        </p:nvSpPr>
        <p:spPr bwMode="auto">
          <a:xfrm>
            <a:off x="34925" y="115888"/>
            <a:ext cx="21336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1400">
                <a:solidFill>
                  <a:srgbClr val="FFC000"/>
                </a:solidFill>
              </a:rPr>
              <a:t>Ostatní zařízení (externí)</a:t>
            </a:r>
            <a:endParaRPr lang="cs-CZ" altLang="cs-CZ" sz="1400"/>
          </a:p>
        </p:txBody>
      </p:sp>
      <p:sp>
        <p:nvSpPr>
          <p:cNvPr id="20485" name="Obdélník 5"/>
          <p:cNvSpPr>
            <a:spLocks noChangeArrowheads="1"/>
          </p:cNvSpPr>
          <p:nvPr/>
        </p:nvSpPr>
        <p:spPr bwMode="auto">
          <a:xfrm>
            <a:off x="3203575" y="1412875"/>
            <a:ext cx="4572000" cy="4745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>
              <a:lnSpc>
                <a:spcPct val="80000"/>
              </a:lnSpc>
            </a:pPr>
            <a:r>
              <a:rPr lang="cs-CZ" altLang="cs-CZ" dirty="0"/>
              <a:t>Modem</a:t>
            </a:r>
          </a:p>
          <a:p>
            <a:pPr eaLnBrk="1" hangingPunct="1">
              <a:lnSpc>
                <a:spcPct val="80000"/>
              </a:lnSpc>
            </a:pPr>
            <a:endParaRPr lang="cs-CZ" altLang="cs-CZ" dirty="0"/>
          </a:p>
          <a:p>
            <a:pPr eaLnBrk="1" hangingPunct="1">
              <a:lnSpc>
                <a:spcPct val="80000"/>
              </a:lnSpc>
            </a:pPr>
            <a:r>
              <a:rPr lang="cs-CZ" altLang="cs-CZ" dirty="0"/>
              <a:t>Mikrofon</a:t>
            </a:r>
          </a:p>
          <a:p>
            <a:pPr eaLnBrk="1" hangingPunct="1">
              <a:lnSpc>
                <a:spcPct val="80000"/>
              </a:lnSpc>
            </a:pPr>
            <a:endParaRPr lang="cs-CZ" altLang="cs-CZ" dirty="0"/>
          </a:p>
          <a:p>
            <a:pPr eaLnBrk="1" hangingPunct="1">
              <a:lnSpc>
                <a:spcPct val="80000"/>
              </a:lnSpc>
            </a:pPr>
            <a:r>
              <a:rPr lang="cs-CZ" altLang="cs-CZ" dirty="0"/>
              <a:t>Web kamera</a:t>
            </a:r>
          </a:p>
          <a:p>
            <a:pPr eaLnBrk="1" hangingPunct="1">
              <a:lnSpc>
                <a:spcPct val="80000"/>
              </a:lnSpc>
            </a:pPr>
            <a:endParaRPr lang="cs-CZ" altLang="cs-CZ" dirty="0"/>
          </a:p>
          <a:p>
            <a:pPr eaLnBrk="1" hangingPunct="1">
              <a:lnSpc>
                <a:spcPct val="80000"/>
              </a:lnSpc>
            </a:pPr>
            <a:r>
              <a:rPr lang="cs-CZ" altLang="cs-CZ" dirty="0" err="1"/>
              <a:t>Dataprojektor</a:t>
            </a:r>
            <a:endParaRPr lang="cs-CZ" altLang="cs-CZ" dirty="0"/>
          </a:p>
          <a:p>
            <a:pPr eaLnBrk="1" hangingPunct="1">
              <a:lnSpc>
                <a:spcPct val="80000"/>
              </a:lnSpc>
            </a:pPr>
            <a:endParaRPr lang="cs-CZ" altLang="cs-CZ" dirty="0"/>
          </a:p>
          <a:p>
            <a:pPr eaLnBrk="1" hangingPunct="1">
              <a:lnSpc>
                <a:spcPct val="80000"/>
              </a:lnSpc>
            </a:pPr>
            <a:r>
              <a:rPr lang="cs-CZ" altLang="cs-CZ" dirty="0"/>
              <a:t>Reproduktory</a:t>
            </a:r>
          </a:p>
          <a:p>
            <a:pPr eaLnBrk="1" hangingPunct="1">
              <a:lnSpc>
                <a:spcPct val="80000"/>
              </a:lnSpc>
            </a:pPr>
            <a:endParaRPr lang="cs-CZ" altLang="cs-CZ" dirty="0"/>
          </a:p>
          <a:p>
            <a:pPr eaLnBrk="1" hangingPunct="1">
              <a:lnSpc>
                <a:spcPct val="80000"/>
              </a:lnSpc>
            </a:pPr>
            <a:r>
              <a:rPr lang="cs-CZ" altLang="cs-CZ" dirty="0" smtClean="0"/>
              <a:t>Joystick</a:t>
            </a:r>
            <a:endParaRPr lang="cs-CZ" altLang="cs-CZ" dirty="0"/>
          </a:p>
          <a:p>
            <a:pPr eaLnBrk="1" hangingPunct="1">
              <a:lnSpc>
                <a:spcPct val="80000"/>
              </a:lnSpc>
            </a:pPr>
            <a:endParaRPr lang="cs-CZ" altLang="cs-CZ" dirty="0"/>
          </a:p>
          <a:p>
            <a:pPr eaLnBrk="1" hangingPunct="1">
              <a:lnSpc>
                <a:spcPct val="80000"/>
              </a:lnSpc>
            </a:pPr>
            <a:r>
              <a:rPr lang="cs-CZ" altLang="cs-CZ" dirty="0"/>
              <a:t>Herní konzola (</a:t>
            </a:r>
            <a:r>
              <a:rPr lang="cs-CZ" altLang="cs-CZ" dirty="0" err="1"/>
              <a:t>joypad</a:t>
            </a:r>
            <a:r>
              <a:rPr lang="cs-CZ" altLang="cs-CZ" dirty="0"/>
              <a:t>)</a:t>
            </a:r>
          </a:p>
          <a:p>
            <a:pPr eaLnBrk="1" hangingPunct="1">
              <a:lnSpc>
                <a:spcPct val="80000"/>
              </a:lnSpc>
            </a:pPr>
            <a:endParaRPr lang="cs-CZ" altLang="cs-CZ" dirty="0"/>
          </a:p>
          <a:p>
            <a:pPr eaLnBrk="1" hangingPunct="1">
              <a:lnSpc>
                <a:spcPct val="80000"/>
              </a:lnSpc>
            </a:pPr>
            <a:r>
              <a:rPr lang="cs-CZ" altLang="cs-CZ" dirty="0" err="1"/>
              <a:t>Scaner</a:t>
            </a:r>
            <a:endParaRPr lang="cs-CZ" altLang="cs-CZ" dirty="0"/>
          </a:p>
          <a:p>
            <a:pPr eaLnBrk="1" hangingPunct="1">
              <a:lnSpc>
                <a:spcPct val="80000"/>
              </a:lnSpc>
            </a:pPr>
            <a:endParaRPr lang="cs-CZ" altLang="cs-CZ" dirty="0"/>
          </a:p>
          <a:p>
            <a:pPr eaLnBrk="1" hangingPunct="1">
              <a:lnSpc>
                <a:spcPct val="80000"/>
              </a:lnSpc>
            </a:pPr>
            <a:r>
              <a:rPr lang="cs-CZ" altLang="cs-CZ" dirty="0" err="1"/>
              <a:t>Ploter</a:t>
            </a:r>
            <a:endParaRPr lang="cs-CZ" altLang="cs-CZ" dirty="0"/>
          </a:p>
          <a:p>
            <a:pPr eaLnBrk="1" hangingPunct="1">
              <a:lnSpc>
                <a:spcPct val="80000"/>
              </a:lnSpc>
            </a:pPr>
            <a:endParaRPr lang="cs-CZ" altLang="cs-CZ" dirty="0"/>
          </a:p>
          <a:p>
            <a:pPr eaLnBrk="1" hangingPunct="1">
              <a:lnSpc>
                <a:spcPct val="80000"/>
              </a:lnSpc>
            </a:pPr>
            <a:r>
              <a:rPr lang="cs-CZ" altLang="cs-CZ" dirty="0" err="1"/>
              <a:t>Trackball</a:t>
            </a:r>
            <a:endParaRPr lang="cs-CZ" altLang="cs-CZ" dirty="0"/>
          </a:p>
          <a:p>
            <a:pPr eaLnBrk="1" hangingPunct="1">
              <a:lnSpc>
                <a:spcPct val="80000"/>
              </a:lnSpc>
            </a:pPr>
            <a:endParaRPr lang="cs-CZ" altLang="cs-CZ" dirty="0"/>
          </a:p>
          <a:p>
            <a:pPr eaLnBrk="1" hangingPunct="1">
              <a:lnSpc>
                <a:spcPct val="80000"/>
              </a:lnSpc>
            </a:pPr>
            <a:r>
              <a:rPr lang="cs-CZ" altLang="cs-CZ" dirty="0"/>
              <a:t>UPS - záložní zdroj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/>
        </p:nvSpPr>
        <p:spPr bwMode="auto">
          <a:xfrm>
            <a:off x="457200" y="194310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9pPr>
          </a:lstStyle>
          <a:p>
            <a:pPr>
              <a:defRPr/>
            </a:pPr>
            <a:r>
              <a:rPr lang="cs-CZ" dirty="0" smtClean="0"/>
              <a:t>Použitá literatura:</a:t>
            </a:r>
            <a:endParaRPr lang="cs-CZ" dirty="0"/>
          </a:p>
        </p:txBody>
      </p:sp>
      <p:sp>
        <p:nvSpPr>
          <p:cNvPr id="21507" name="TextovéPole 3"/>
          <p:cNvSpPr txBox="1">
            <a:spLocks noChangeArrowheads="1"/>
          </p:cNvSpPr>
          <p:nvPr/>
        </p:nvSpPr>
        <p:spPr bwMode="auto">
          <a:xfrm>
            <a:off x="976313" y="4268788"/>
            <a:ext cx="684053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/>
              <a:t>Navrátil, P.: S počítačem nejen k maturitě 1 a 2 díl. 6. vyd., Computer Media 2006.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Štěrbina">
  <a:themeElements>
    <a:clrScheme name="Štěrbina 1">
      <a:dk1>
        <a:srgbClr val="8C0000"/>
      </a:dk1>
      <a:lt1>
        <a:srgbClr val="FFFFFF"/>
      </a:lt1>
      <a:dk2>
        <a:srgbClr val="720000"/>
      </a:dk2>
      <a:lt2>
        <a:srgbClr val="FFFFCC"/>
      </a:lt2>
      <a:accent1>
        <a:srgbClr val="FF3300"/>
      </a:accent1>
      <a:accent2>
        <a:srgbClr val="BE7960"/>
      </a:accent2>
      <a:accent3>
        <a:srgbClr val="BCAAAA"/>
      </a:accent3>
      <a:accent4>
        <a:srgbClr val="DADADA"/>
      </a:accent4>
      <a:accent5>
        <a:srgbClr val="FFADAA"/>
      </a:accent5>
      <a:accent6>
        <a:srgbClr val="AC6D56"/>
      </a:accent6>
      <a:hlink>
        <a:srgbClr val="FFCC66"/>
      </a:hlink>
      <a:folHlink>
        <a:srgbClr val="FF9900"/>
      </a:folHlink>
    </a:clrScheme>
    <a:fontScheme name="Štěrbina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Štěrbina 1">
        <a:dk1>
          <a:srgbClr val="8C0000"/>
        </a:dk1>
        <a:lt1>
          <a:srgbClr val="FFFFFF"/>
        </a:lt1>
        <a:dk2>
          <a:srgbClr val="720000"/>
        </a:dk2>
        <a:lt2>
          <a:srgbClr val="FFFFCC"/>
        </a:lt2>
        <a:accent1>
          <a:srgbClr val="FF3300"/>
        </a:accent1>
        <a:accent2>
          <a:srgbClr val="BE7960"/>
        </a:accent2>
        <a:accent3>
          <a:srgbClr val="BCAAAA"/>
        </a:accent3>
        <a:accent4>
          <a:srgbClr val="DADADA"/>
        </a:accent4>
        <a:accent5>
          <a:srgbClr val="FFADAA"/>
        </a:accent5>
        <a:accent6>
          <a:srgbClr val="AC6D56"/>
        </a:accent6>
        <a:hlink>
          <a:srgbClr val="FFCC66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2">
        <a:dk1>
          <a:srgbClr val="674E2F"/>
        </a:dk1>
        <a:lt1>
          <a:srgbClr val="FFFFFF"/>
        </a:lt1>
        <a:dk2>
          <a:srgbClr val="533F27"/>
        </a:dk2>
        <a:lt2>
          <a:srgbClr val="D8B274"/>
        </a:lt2>
        <a:accent1>
          <a:srgbClr val="CC990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E2CAAA"/>
        </a:accent5>
        <a:accent6>
          <a:srgbClr val="81552A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3">
        <a:dk1>
          <a:srgbClr val="646464"/>
        </a:dk1>
        <a:lt1>
          <a:srgbClr val="FFFFFF"/>
        </a:lt1>
        <a:dk2>
          <a:srgbClr val="545454"/>
        </a:dk2>
        <a:lt2>
          <a:srgbClr val="D4D4CE"/>
        </a:lt2>
        <a:accent1>
          <a:srgbClr val="49747D"/>
        </a:accent1>
        <a:accent2>
          <a:srgbClr val="8F9699"/>
        </a:accent2>
        <a:accent3>
          <a:srgbClr val="B3B3B3"/>
        </a:accent3>
        <a:accent4>
          <a:srgbClr val="DADADA"/>
        </a:accent4>
        <a:accent5>
          <a:srgbClr val="B1BCBF"/>
        </a:accent5>
        <a:accent6>
          <a:srgbClr val="81878A"/>
        </a:accent6>
        <a:hlink>
          <a:srgbClr val="8DC4D7"/>
        </a:hlink>
        <a:folHlink>
          <a:srgbClr val="7FB97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4">
        <a:dk1>
          <a:srgbClr val="3A7400"/>
        </a:dk1>
        <a:lt1>
          <a:srgbClr val="FFFFFF"/>
        </a:lt1>
        <a:dk2>
          <a:srgbClr val="2E5C00"/>
        </a:dk2>
        <a:lt2>
          <a:srgbClr val="FFFFFF"/>
        </a:lt2>
        <a:accent1>
          <a:srgbClr val="79CA02"/>
        </a:accent1>
        <a:accent2>
          <a:srgbClr val="008080"/>
        </a:accent2>
        <a:accent3>
          <a:srgbClr val="ADB5AA"/>
        </a:accent3>
        <a:accent4>
          <a:srgbClr val="DADADA"/>
        </a:accent4>
        <a:accent5>
          <a:srgbClr val="BEE1AA"/>
        </a:accent5>
        <a:accent6>
          <a:srgbClr val="007373"/>
        </a:accent6>
        <a:hlink>
          <a:srgbClr val="A8DE0E"/>
        </a:hlink>
        <a:folHlink>
          <a:srgbClr val="00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5">
        <a:dk1>
          <a:srgbClr val="008885"/>
        </a:dk1>
        <a:lt1>
          <a:srgbClr val="FFFFFF"/>
        </a:lt1>
        <a:dk2>
          <a:srgbClr val="007572"/>
        </a:dk2>
        <a:lt2>
          <a:srgbClr val="FFFF99"/>
        </a:lt2>
        <a:accent1>
          <a:srgbClr val="33CCCC"/>
        </a:accent1>
        <a:accent2>
          <a:srgbClr val="6D6FC7"/>
        </a:accent2>
        <a:accent3>
          <a:srgbClr val="AABDBC"/>
        </a:accent3>
        <a:accent4>
          <a:srgbClr val="DADADA"/>
        </a:accent4>
        <a:accent5>
          <a:srgbClr val="ADE2E2"/>
        </a:accent5>
        <a:accent6>
          <a:srgbClr val="6264B4"/>
        </a:accent6>
        <a:hlink>
          <a:srgbClr val="FFFFCC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6">
        <a:dk1>
          <a:srgbClr val="0000AC"/>
        </a:dk1>
        <a:lt1>
          <a:srgbClr val="FFFFFF"/>
        </a:lt1>
        <a:dk2>
          <a:srgbClr val="000086"/>
        </a:dk2>
        <a:lt2>
          <a:srgbClr val="CCFFFF"/>
        </a:lt2>
        <a:accent1>
          <a:srgbClr val="0099FF"/>
        </a:accent1>
        <a:accent2>
          <a:srgbClr val="00B000"/>
        </a:accent2>
        <a:accent3>
          <a:srgbClr val="AAAAC3"/>
        </a:accent3>
        <a:accent4>
          <a:srgbClr val="DADADA"/>
        </a:accent4>
        <a:accent5>
          <a:srgbClr val="AACAFF"/>
        </a:accent5>
        <a:accent6>
          <a:srgbClr val="009F00"/>
        </a:accent6>
        <a:hlink>
          <a:srgbClr val="FFE701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7">
        <a:dk1>
          <a:srgbClr val="7474A2"/>
        </a:dk1>
        <a:lt1>
          <a:srgbClr val="FFFFFF"/>
        </a:lt1>
        <a:dk2>
          <a:srgbClr val="5E5E8E"/>
        </a:dk2>
        <a:lt2>
          <a:srgbClr val="D1D1DF"/>
        </a:lt2>
        <a:accent1>
          <a:srgbClr val="CC66FF"/>
        </a:accent1>
        <a:accent2>
          <a:srgbClr val="6666FF"/>
        </a:accent2>
        <a:accent3>
          <a:srgbClr val="B6B6C6"/>
        </a:accent3>
        <a:accent4>
          <a:srgbClr val="DADADA"/>
        </a:accent4>
        <a:accent5>
          <a:srgbClr val="E2B8FF"/>
        </a:accent5>
        <a:accent6>
          <a:srgbClr val="5C5CE7"/>
        </a:accent6>
        <a:hlink>
          <a:srgbClr val="FFCC99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8">
        <a:dk1>
          <a:srgbClr val="000000"/>
        </a:dk1>
        <a:lt1>
          <a:srgbClr val="D0DAE2"/>
        </a:lt1>
        <a:dk2>
          <a:srgbClr val="000000"/>
        </a:dk2>
        <a:lt2>
          <a:srgbClr val="E7EDF1"/>
        </a:lt2>
        <a:accent1>
          <a:srgbClr val="33CCCC"/>
        </a:accent1>
        <a:accent2>
          <a:srgbClr val="0099CC"/>
        </a:accent2>
        <a:accent3>
          <a:srgbClr val="E4EAEE"/>
        </a:accent3>
        <a:accent4>
          <a:srgbClr val="000000"/>
        </a:accent4>
        <a:accent5>
          <a:srgbClr val="ADE2E2"/>
        </a:accent5>
        <a:accent6>
          <a:srgbClr val="008AB9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Štěrbina 9">
        <a:dk1>
          <a:srgbClr val="000000"/>
        </a:dk1>
        <a:lt1>
          <a:srgbClr val="FFFFFF"/>
        </a:lt1>
        <a:dk2>
          <a:srgbClr val="000000"/>
        </a:dk2>
        <a:lt2>
          <a:srgbClr val="E6E6E6"/>
        </a:lt2>
        <a:accent1>
          <a:srgbClr val="66CCFF"/>
        </a:accent1>
        <a:accent2>
          <a:srgbClr val="9999FF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8A8AE7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Slit</Template>
  <TotalTime>681</TotalTime>
  <Words>614</Words>
  <Application>Microsoft Office PowerPoint</Application>
  <PresentationFormat>Předvádění na obrazovce (4:3)</PresentationFormat>
  <Paragraphs>157</Paragraphs>
  <Slides>19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6" baseType="lpstr">
      <vt:lpstr>Tahoma</vt:lpstr>
      <vt:lpstr>Arial</vt:lpstr>
      <vt:lpstr>Wingdings</vt:lpstr>
      <vt:lpstr>Calibri</vt:lpstr>
      <vt:lpstr>Arial CE</vt:lpstr>
      <vt:lpstr>Times New Roman</vt:lpstr>
      <vt:lpstr>Štěrbina</vt:lpstr>
      <vt:lpstr>Snímek 1</vt:lpstr>
      <vt:lpstr>Ostatní zařízení (externí)</vt:lpstr>
      <vt:lpstr>Snímek 3</vt:lpstr>
      <vt:lpstr>Modem</vt:lpstr>
      <vt:lpstr>Switch</vt:lpstr>
      <vt:lpstr>Router</vt:lpstr>
      <vt:lpstr>Wi Fi</vt:lpstr>
      <vt:lpstr>Mikrofon</vt:lpstr>
      <vt:lpstr>Web kamera</vt:lpstr>
      <vt:lpstr>Dataprojektor</vt:lpstr>
      <vt:lpstr>Reproduktory</vt:lpstr>
      <vt:lpstr>Joystick</vt:lpstr>
      <vt:lpstr>Herní konzola (joypad)</vt:lpstr>
      <vt:lpstr>Scaner </vt:lpstr>
      <vt:lpstr>Ploter</vt:lpstr>
      <vt:lpstr>Trackball</vt:lpstr>
      <vt:lpstr>UPS - záložní zdroj</vt:lpstr>
      <vt:lpstr>Snímek 18</vt:lpstr>
      <vt:lpstr>Snímek 19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ALFA</dc:creator>
  <cp:lastModifiedBy>Dum</cp:lastModifiedBy>
  <cp:revision>62</cp:revision>
  <dcterms:created xsi:type="dcterms:W3CDTF">2005-09-25T09:13:56Z</dcterms:created>
  <dcterms:modified xsi:type="dcterms:W3CDTF">2014-06-14T21:06:51Z</dcterms:modified>
</cp:coreProperties>
</file>