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92" r:id="rId2"/>
    <p:sldId id="256" r:id="rId3"/>
    <p:sldId id="257" r:id="rId4"/>
    <p:sldId id="261" r:id="rId5"/>
    <p:sldId id="258" r:id="rId6"/>
    <p:sldId id="262" r:id="rId7"/>
    <p:sldId id="293" r:id="rId8"/>
    <p:sldId id="290" r:id="rId9"/>
    <p:sldId id="294" r:id="rId10"/>
    <p:sldId id="291" r:id="rId11"/>
    <p:sldId id="295" r:id="rId12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fld id="{B79FC9BD-AF6C-4727-86D7-6A118F24F8C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770C76-08CB-418C-B383-EE0755158BF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F415BD-2B84-46E9-A13B-B25B8C5EF87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141779-4F21-4ED6-8B57-E537F923681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CD8676-1C3E-4EAD-B373-7E853E961E8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95D561E-0204-465F-B6E9-94DEEE521EB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3213F6-5560-45CE-A9A5-1D89D05E4EB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F49C2F-64A4-4C4D-A551-09A2BEA02C2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BBB067-6552-4F8B-B95E-376BB29E436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07EFE5-D1B9-4CF8-A00B-D725E3EE8BC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2FD094-492A-485E-91EC-EF0597B50BE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0F8D11-8FF0-4065-ADB5-F49A2D17C39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3089EE6-FAF9-4E57-A4F1-BEE8ECC748A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04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aslužeb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INF.0711.1S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 XP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- úvod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se základním nastavením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Win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 XP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Pracovní plocha, tlačítko START, hlavní panel, koš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Windows XP - úvod </a:t>
            </a:r>
          </a:p>
        </p:txBody>
      </p:sp>
      <p:pic>
        <p:nvPicPr>
          <p:cNvPr id="4150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257175"/>
            <a:ext cx="5394325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WINDOWS XP</a:t>
            </a:r>
            <a:br>
              <a:rPr lang="cs-CZ" dirty="0" smtClean="0"/>
            </a:br>
            <a:r>
              <a:rPr lang="cs-CZ" dirty="0" smtClean="0"/>
              <a:t>Úvod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Operační systém WINDOWS XP je nejdůležitější program v PC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Umožňuje komunikaci mezi HARDWARE a SOFTWARE</a:t>
            </a:r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Umožňuje komunikaci mezi SOFTWAREM a uživatelem</a:t>
            </a:r>
          </a:p>
        </p:txBody>
      </p:sp>
      <p:sp>
        <p:nvSpPr>
          <p:cNvPr id="6148" name="TextovéPole 1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</a:t>
            </a:r>
          </a:p>
        </p:txBody>
      </p:sp>
      <p:sp>
        <p:nvSpPr>
          <p:cNvPr id="7171" name="Text Box 6"/>
          <p:cNvSpPr txBox="1">
            <a:spLocks noChangeArrowheads="1"/>
          </p:cNvSpPr>
          <p:nvPr/>
        </p:nvSpPr>
        <p:spPr bwMode="auto">
          <a:xfrm>
            <a:off x="468313" y="1484313"/>
            <a:ext cx="7991475" cy="4954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PRACOVNÍ PLOCHA – práce s okny, ikonami, programy…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HLAVNÍ PANEL – ovládání, nastavování, WIN, spuštěných programů, klávesnice, informace o čase, hlasitosti ….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IKONY PROGRAMŮ – spouštění programů….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TENTO POČÍTAČ – okno pro práci se složkami a soubory…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KOŠ – umožňuje odstranění objektu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2400"/>
              <a:t> 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OBRAZOVKA</a:t>
            </a:r>
          </a:p>
        </p:txBody>
      </p:sp>
      <p:pic>
        <p:nvPicPr>
          <p:cNvPr id="819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950" y="1341438"/>
            <a:ext cx="6697663" cy="534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AutoShape 7"/>
          <p:cNvSpPr>
            <a:spLocks noChangeArrowheads="1"/>
          </p:cNvSpPr>
          <p:nvPr/>
        </p:nvSpPr>
        <p:spPr bwMode="auto">
          <a:xfrm>
            <a:off x="7164388" y="1052513"/>
            <a:ext cx="1728787" cy="504825"/>
          </a:xfrm>
          <a:prstGeom prst="wedgeRectCallout">
            <a:avLst>
              <a:gd name="adj1" fmla="val -186731"/>
              <a:gd name="adj2" fmla="val 4056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IKONA - TENTO POČÍTAČ</a:t>
            </a:r>
          </a:p>
        </p:txBody>
      </p:sp>
      <p:sp>
        <p:nvSpPr>
          <p:cNvPr id="8197" name="AutoShape 14"/>
          <p:cNvSpPr>
            <a:spLocks noChangeArrowheads="1"/>
          </p:cNvSpPr>
          <p:nvPr/>
        </p:nvSpPr>
        <p:spPr bwMode="auto">
          <a:xfrm>
            <a:off x="7164388" y="1628775"/>
            <a:ext cx="1728787" cy="649288"/>
          </a:xfrm>
          <a:prstGeom prst="wedgeRectCallout">
            <a:avLst>
              <a:gd name="adj1" fmla="val -248898"/>
              <a:gd name="adj2" fmla="val 14070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>
                <a:solidFill>
                  <a:schemeClr val="bg2"/>
                </a:solidFill>
              </a:rPr>
              <a:t>IKONY PROGRAMŮ</a:t>
            </a:r>
          </a:p>
        </p:txBody>
      </p:sp>
      <p:sp>
        <p:nvSpPr>
          <p:cNvPr id="8198" name="AutoShape 15"/>
          <p:cNvSpPr>
            <a:spLocks noChangeArrowheads="1"/>
          </p:cNvSpPr>
          <p:nvPr/>
        </p:nvSpPr>
        <p:spPr bwMode="auto">
          <a:xfrm>
            <a:off x="7164388" y="2492375"/>
            <a:ext cx="1728787" cy="649288"/>
          </a:xfrm>
          <a:prstGeom prst="wedgeRectCallout">
            <a:avLst>
              <a:gd name="adj1" fmla="val -278097"/>
              <a:gd name="adj2" fmla="val 23679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PRACOVNÍ PLOCHA</a:t>
            </a:r>
          </a:p>
        </p:txBody>
      </p:sp>
      <p:sp>
        <p:nvSpPr>
          <p:cNvPr id="8199" name="AutoShape 16"/>
          <p:cNvSpPr>
            <a:spLocks noChangeArrowheads="1"/>
          </p:cNvSpPr>
          <p:nvPr/>
        </p:nvSpPr>
        <p:spPr bwMode="auto">
          <a:xfrm>
            <a:off x="7164388" y="3355975"/>
            <a:ext cx="1728787" cy="649288"/>
          </a:xfrm>
          <a:prstGeom prst="wedgeRectCallout">
            <a:avLst>
              <a:gd name="adj1" fmla="val -357255"/>
              <a:gd name="adj2" fmla="val 45049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>
                <a:solidFill>
                  <a:schemeClr val="bg2"/>
                </a:solidFill>
              </a:rPr>
              <a:t>SPUŠTĚNÝ PROGRAM</a:t>
            </a:r>
          </a:p>
        </p:txBody>
      </p:sp>
      <p:sp>
        <p:nvSpPr>
          <p:cNvPr id="8200" name="AutoShape 17"/>
          <p:cNvSpPr>
            <a:spLocks noChangeArrowheads="1"/>
          </p:cNvSpPr>
          <p:nvPr/>
        </p:nvSpPr>
        <p:spPr bwMode="auto">
          <a:xfrm>
            <a:off x="7164388" y="4219575"/>
            <a:ext cx="1728787" cy="433388"/>
          </a:xfrm>
          <a:prstGeom prst="wedgeRectCallout">
            <a:avLst>
              <a:gd name="adj1" fmla="val -171764"/>
              <a:gd name="adj2" fmla="val 22802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IKONA - KOŠ</a:t>
            </a:r>
          </a:p>
        </p:txBody>
      </p:sp>
      <p:sp>
        <p:nvSpPr>
          <p:cNvPr id="8201" name="AutoShape 18"/>
          <p:cNvSpPr>
            <a:spLocks noChangeArrowheads="1"/>
          </p:cNvSpPr>
          <p:nvPr/>
        </p:nvSpPr>
        <p:spPr bwMode="auto">
          <a:xfrm>
            <a:off x="7164388" y="4868863"/>
            <a:ext cx="1728787" cy="649287"/>
          </a:xfrm>
          <a:prstGeom prst="wedgeRectCallout">
            <a:avLst>
              <a:gd name="adj1" fmla="val -128880"/>
              <a:gd name="adj2" fmla="val 20036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>
                <a:solidFill>
                  <a:schemeClr val="bg2"/>
                </a:solidFill>
              </a:rPr>
              <a:t>JAZYK KLÁVESNICE</a:t>
            </a:r>
          </a:p>
        </p:txBody>
      </p:sp>
      <p:sp>
        <p:nvSpPr>
          <p:cNvPr id="8202" name="AutoShape 19"/>
          <p:cNvSpPr>
            <a:spLocks noChangeArrowheads="1"/>
          </p:cNvSpPr>
          <p:nvPr/>
        </p:nvSpPr>
        <p:spPr bwMode="auto">
          <a:xfrm>
            <a:off x="7164388" y="5805488"/>
            <a:ext cx="1728787" cy="790575"/>
          </a:xfrm>
          <a:prstGeom prst="wedgeRectCallout">
            <a:avLst>
              <a:gd name="adj1" fmla="val -101421"/>
              <a:gd name="adj2" fmla="val 4980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>
                <a:solidFill>
                  <a:schemeClr val="bg2"/>
                </a:solidFill>
              </a:rPr>
              <a:t>INFORMACE (ČAS,  HLASITOST)</a:t>
            </a:r>
          </a:p>
        </p:txBody>
      </p:sp>
      <p:sp>
        <p:nvSpPr>
          <p:cNvPr id="8203" name="AutoShape 20"/>
          <p:cNvSpPr>
            <a:spLocks noChangeArrowheads="1"/>
          </p:cNvSpPr>
          <p:nvPr/>
        </p:nvSpPr>
        <p:spPr bwMode="auto">
          <a:xfrm>
            <a:off x="971550" y="4437063"/>
            <a:ext cx="1728788" cy="649287"/>
          </a:xfrm>
          <a:prstGeom prst="wedgeRectCallout">
            <a:avLst>
              <a:gd name="adj1" fmla="val -76171"/>
              <a:gd name="adj2" fmla="val 27738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TLAČÍTKO - START</a:t>
            </a:r>
          </a:p>
        </p:txBody>
      </p:sp>
      <p:sp>
        <p:nvSpPr>
          <p:cNvPr id="8204" name="AutoShape 21"/>
          <p:cNvSpPr>
            <a:spLocks noChangeArrowheads="1"/>
          </p:cNvSpPr>
          <p:nvPr/>
        </p:nvSpPr>
        <p:spPr bwMode="auto">
          <a:xfrm>
            <a:off x="1403350" y="5084763"/>
            <a:ext cx="1728788" cy="720725"/>
          </a:xfrm>
          <a:prstGeom prst="wedgeRectCallout">
            <a:avLst>
              <a:gd name="adj1" fmla="val -80579"/>
              <a:gd name="adj2" fmla="val 146477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>
                <a:solidFill>
                  <a:schemeClr val="bg2"/>
                </a:solidFill>
              </a:rPr>
              <a:t>ZÁSTUPCI IKON NEJPOUŽIVANĚJŠÍCH PROGRAMŮ</a:t>
            </a:r>
          </a:p>
        </p:txBody>
      </p:sp>
      <p:sp>
        <p:nvSpPr>
          <p:cNvPr id="8205" name="AutoShape 22"/>
          <p:cNvSpPr>
            <a:spLocks noChangeArrowheads="1"/>
          </p:cNvSpPr>
          <p:nvPr/>
        </p:nvSpPr>
        <p:spPr bwMode="auto">
          <a:xfrm>
            <a:off x="3492500" y="5734050"/>
            <a:ext cx="1728788" cy="360363"/>
          </a:xfrm>
          <a:prstGeom prst="wedgeRectCallout">
            <a:avLst>
              <a:gd name="adj1" fmla="val 18870"/>
              <a:gd name="adj2" fmla="val 18304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HLAVNÍ PANEL</a:t>
            </a:r>
          </a:p>
        </p:txBody>
      </p:sp>
      <p:sp>
        <p:nvSpPr>
          <p:cNvPr id="8206" name="TextovéPole 13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TLAČÍTKO START 1</a:t>
            </a:r>
          </a:p>
        </p:txBody>
      </p:sp>
      <p:pic>
        <p:nvPicPr>
          <p:cNvPr id="9219" name="Picture 4" descr="nový-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1628775"/>
            <a:ext cx="3195638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AutoShape 5"/>
          <p:cNvSpPr>
            <a:spLocks noChangeArrowheads="1"/>
          </p:cNvSpPr>
          <p:nvPr/>
        </p:nvSpPr>
        <p:spPr bwMode="auto">
          <a:xfrm>
            <a:off x="7524750" y="1484313"/>
            <a:ext cx="1477963" cy="649287"/>
          </a:xfrm>
          <a:prstGeom prst="wedgeRectCallout">
            <a:avLst>
              <a:gd name="adj1" fmla="val -102847"/>
              <a:gd name="adj2" fmla="val 9841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SLOŽKY SOUBORŮ</a:t>
            </a:r>
          </a:p>
        </p:txBody>
      </p:sp>
      <p:sp>
        <p:nvSpPr>
          <p:cNvPr id="9221" name="AutoShape 6"/>
          <p:cNvSpPr>
            <a:spLocks noChangeArrowheads="1"/>
          </p:cNvSpPr>
          <p:nvPr/>
        </p:nvSpPr>
        <p:spPr bwMode="auto">
          <a:xfrm>
            <a:off x="7524750" y="2349500"/>
            <a:ext cx="1477963" cy="649288"/>
          </a:xfrm>
          <a:prstGeom prst="wedgeRectCallout">
            <a:avLst>
              <a:gd name="adj1" fmla="val -105102"/>
              <a:gd name="adj2" fmla="val 10281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DISKY NA POČÍTAČI</a:t>
            </a:r>
          </a:p>
        </p:txBody>
      </p:sp>
      <p:sp>
        <p:nvSpPr>
          <p:cNvPr id="9222" name="AutoShape 7"/>
          <p:cNvSpPr>
            <a:spLocks noChangeArrowheads="1"/>
          </p:cNvSpPr>
          <p:nvPr/>
        </p:nvSpPr>
        <p:spPr bwMode="auto">
          <a:xfrm>
            <a:off x="7524750" y="3213100"/>
            <a:ext cx="1477963" cy="649288"/>
          </a:xfrm>
          <a:prstGeom prst="wedgeRectCallout">
            <a:avLst>
              <a:gd name="adj1" fmla="val -102954"/>
              <a:gd name="adj2" fmla="val 5806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NASTAVENÍ WINDOWS</a:t>
            </a:r>
          </a:p>
        </p:txBody>
      </p:sp>
      <p:sp>
        <p:nvSpPr>
          <p:cNvPr id="9223" name="AutoShape 8"/>
          <p:cNvSpPr>
            <a:spLocks noChangeArrowheads="1"/>
          </p:cNvSpPr>
          <p:nvPr/>
        </p:nvSpPr>
        <p:spPr bwMode="auto">
          <a:xfrm>
            <a:off x="7524750" y="4149725"/>
            <a:ext cx="1477963" cy="649288"/>
          </a:xfrm>
          <a:prstGeom prst="wedgeRectCallout">
            <a:avLst>
              <a:gd name="adj1" fmla="val -100806"/>
              <a:gd name="adj2" fmla="val -134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NASTAVENÍ TISKÁREN</a:t>
            </a:r>
          </a:p>
        </p:txBody>
      </p:sp>
      <p:sp>
        <p:nvSpPr>
          <p:cNvPr id="9224" name="AutoShape 9"/>
          <p:cNvSpPr>
            <a:spLocks noChangeArrowheads="1"/>
          </p:cNvSpPr>
          <p:nvPr/>
        </p:nvSpPr>
        <p:spPr bwMode="auto">
          <a:xfrm>
            <a:off x="1403350" y="2493963"/>
            <a:ext cx="1477963" cy="649287"/>
          </a:xfrm>
          <a:prstGeom prst="wedgeRectCallout">
            <a:avLst>
              <a:gd name="adj1" fmla="val 144630"/>
              <a:gd name="adj2" fmla="val -24083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DŮLEŽITÉ PROGRAMY</a:t>
            </a:r>
          </a:p>
        </p:txBody>
      </p:sp>
      <p:sp>
        <p:nvSpPr>
          <p:cNvPr id="9225" name="AutoShape 10"/>
          <p:cNvSpPr>
            <a:spLocks noChangeArrowheads="1"/>
          </p:cNvSpPr>
          <p:nvPr/>
        </p:nvSpPr>
        <p:spPr bwMode="auto">
          <a:xfrm>
            <a:off x="1403350" y="1341438"/>
            <a:ext cx="1477963" cy="649287"/>
          </a:xfrm>
          <a:prstGeom prst="wedgeRectCallout">
            <a:avLst>
              <a:gd name="adj1" fmla="val 150000"/>
              <a:gd name="adj2" fmla="val 2652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500" b="1">
                <a:solidFill>
                  <a:schemeClr val="bg2"/>
                </a:solidFill>
              </a:rPr>
              <a:t>PŘIHLÁŠENY UŽIVATEL</a:t>
            </a:r>
          </a:p>
        </p:txBody>
      </p:sp>
      <p:sp>
        <p:nvSpPr>
          <p:cNvPr id="9226" name="AutoShape 11"/>
          <p:cNvSpPr>
            <a:spLocks noChangeArrowheads="1"/>
          </p:cNvSpPr>
          <p:nvPr/>
        </p:nvSpPr>
        <p:spPr bwMode="auto">
          <a:xfrm>
            <a:off x="1403350" y="3357563"/>
            <a:ext cx="1477963" cy="865187"/>
          </a:xfrm>
          <a:prstGeom prst="wedgeRectCallout">
            <a:avLst>
              <a:gd name="adj1" fmla="val 153009"/>
              <a:gd name="adj2" fmla="val 779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NAPOSLED POUŽÍVAMÉ PROGRAMY</a:t>
            </a:r>
          </a:p>
        </p:txBody>
      </p:sp>
      <p:sp>
        <p:nvSpPr>
          <p:cNvPr id="9227" name="AutoShape 12"/>
          <p:cNvSpPr>
            <a:spLocks noChangeArrowheads="1"/>
          </p:cNvSpPr>
          <p:nvPr/>
        </p:nvSpPr>
        <p:spPr bwMode="auto">
          <a:xfrm>
            <a:off x="1403350" y="4581525"/>
            <a:ext cx="1477963" cy="1081088"/>
          </a:xfrm>
          <a:prstGeom prst="wedgeRectCallout">
            <a:avLst>
              <a:gd name="adj1" fmla="val 158806"/>
              <a:gd name="adj2" fmla="val 3575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VŠECHNY NAINSTALOVANÉ PROGRAMY</a:t>
            </a:r>
          </a:p>
        </p:txBody>
      </p:sp>
      <p:sp>
        <p:nvSpPr>
          <p:cNvPr id="9228" name="AutoShape 13"/>
          <p:cNvSpPr>
            <a:spLocks noChangeArrowheads="1"/>
          </p:cNvSpPr>
          <p:nvPr/>
        </p:nvSpPr>
        <p:spPr bwMode="auto">
          <a:xfrm>
            <a:off x="1403350" y="5949950"/>
            <a:ext cx="1477963" cy="649288"/>
          </a:xfrm>
          <a:prstGeom prst="wedgeRectCallout">
            <a:avLst>
              <a:gd name="adj1" fmla="val 239903"/>
              <a:gd name="adj2" fmla="val -56356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ZMĚNA UŽIVATELE</a:t>
            </a:r>
          </a:p>
        </p:txBody>
      </p:sp>
      <p:sp>
        <p:nvSpPr>
          <p:cNvPr id="9229" name="AutoShape 14"/>
          <p:cNvSpPr>
            <a:spLocks noChangeArrowheads="1"/>
          </p:cNvSpPr>
          <p:nvPr/>
        </p:nvSpPr>
        <p:spPr bwMode="auto">
          <a:xfrm>
            <a:off x="7524750" y="5013325"/>
            <a:ext cx="1477963" cy="360363"/>
          </a:xfrm>
          <a:prstGeom prst="wedgeRectCallout">
            <a:avLst>
              <a:gd name="adj1" fmla="val -97153"/>
              <a:gd name="adj2" fmla="val -105949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NÁPOVĚDA</a:t>
            </a:r>
          </a:p>
        </p:txBody>
      </p:sp>
      <p:sp>
        <p:nvSpPr>
          <p:cNvPr id="9230" name="AutoShape 15"/>
          <p:cNvSpPr>
            <a:spLocks noChangeArrowheads="1"/>
          </p:cNvSpPr>
          <p:nvPr/>
        </p:nvSpPr>
        <p:spPr bwMode="auto">
          <a:xfrm>
            <a:off x="7524750" y="5589588"/>
            <a:ext cx="1477963" cy="647700"/>
          </a:xfrm>
          <a:prstGeom prst="wedgeRectCallout">
            <a:avLst>
              <a:gd name="adj1" fmla="val -121856"/>
              <a:gd name="adj2" fmla="val -13505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HLEDÁNÍ SOUBORŮ</a:t>
            </a:r>
          </a:p>
        </p:txBody>
      </p:sp>
      <p:sp>
        <p:nvSpPr>
          <p:cNvPr id="9231" name="AutoShape 16"/>
          <p:cNvSpPr>
            <a:spLocks noChangeArrowheads="1"/>
          </p:cNvSpPr>
          <p:nvPr/>
        </p:nvSpPr>
        <p:spPr bwMode="auto">
          <a:xfrm>
            <a:off x="6715125" y="6353175"/>
            <a:ext cx="2268538" cy="504825"/>
          </a:xfrm>
          <a:prstGeom prst="wedgeRectCallout">
            <a:avLst>
              <a:gd name="adj1" fmla="val -62565"/>
              <a:gd name="adj2" fmla="val -27001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NALEZENÍ A SPUŠTĚNÍ PROGRAMU</a:t>
            </a:r>
          </a:p>
        </p:txBody>
      </p:sp>
      <p:sp>
        <p:nvSpPr>
          <p:cNvPr id="9232" name="AutoShape 13"/>
          <p:cNvSpPr>
            <a:spLocks noChangeArrowheads="1"/>
          </p:cNvSpPr>
          <p:nvPr/>
        </p:nvSpPr>
        <p:spPr bwMode="auto">
          <a:xfrm>
            <a:off x="3071813" y="6208713"/>
            <a:ext cx="1477962" cy="506412"/>
          </a:xfrm>
          <a:prstGeom prst="wedgeRectCallout">
            <a:avLst>
              <a:gd name="adj1" fmla="val 178032"/>
              <a:gd name="adj2" fmla="val -9903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VYPNUTÍ</a:t>
            </a:r>
          </a:p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PC</a:t>
            </a:r>
          </a:p>
        </p:txBody>
      </p:sp>
      <p:sp>
        <p:nvSpPr>
          <p:cNvPr id="9233" name="TextovéPole 16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1" hangingPunct="1">
              <a:defRPr/>
            </a:pPr>
            <a:r>
              <a:rPr lang="cs-CZ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WIN XP – TLAČÍTKO START 1</a:t>
            </a: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550863" y="1196975"/>
            <a:ext cx="7921625" cy="575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 dirty="0" smtClean="0"/>
              <a:t>Přihlášený </a:t>
            </a:r>
            <a:r>
              <a:rPr lang="cs-CZ" altLang="cs-CZ" sz="1400" dirty="0"/>
              <a:t>uživatel – kdo je přihlášený k počítači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Důležité programy – ikony programů, které často potřebujeme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 Naposled používané programy – ikony programů, které byly použity naposledy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Všechny programy – menu se všemi nainstalovanými programy v PC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Změna uživatele – možnost odhlášení uživatele na PC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Vypnout počítač – vypnutí PC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Hledat – vyhledání souboru v PC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Nápověda – vyhledání nápovědy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Tiskárny a </a:t>
            </a:r>
            <a:r>
              <a:rPr lang="cs-CZ" altLang="cs-CZ" sz="1400" dirty="0" smtClean="0"/>
              <a:t>faxy </a:t>
            </a:r>
            <a:r>
              <a:rPr lang="cs-CZ" altLang="cs-CZ" sz="1400" dirty="0"/>
              <a:t>– nastavení, přidání, odebrání tiskáren, mobilů……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Ovládací panely – možnost nastavení </a:t>
            </a:r>
            <a:r>
              <a:rPr lang="cs-CZ" altLang="cs-CZ" sz="1400" dirty="0" err="1"/>
              <a:t>Win</a:t>
            </a:r>
            <a:r>
              <a:rPr lang="cs-CZ" altLang="cs-CZ" sz="1400" dirty="0"/>
              <a:t> XP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Místa v síti – připojení a nastavení sítě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Tento počítač – přístup k diskům, souborům…..</a:t>
            </a:r>
          </a:p>
          <a:p>
            <a:pPr eaLnBrk="1" hangingPunct="1"/>
            <a:endParaRPr lang="cs-CZ" altLang="cs-CZ" sz="1400" dirty="0"/>
          </a:p>
          <a:p>
            <a:pPr eaLnBrk="1" hangingPunct="1"/>
            <a:r>
              <a:rPr lang="cs-CZ" altLang="cs-CZ" sz="1400" dirty="0"/>
              <a:t>Dokumenty, obrázky, hudba – složky se soubory</a:t>
            </a:r>
            <a:r>
              <a:rPr lang="cs-CZ" altLang="cs-CZ" dirty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1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5" y="1214438"/>
            <a:ext cx="3143250" cy="511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WIN XP – TLAČÍTKO START 2</a:t>
            </a:r>
          </a:p>
        </p:txBody>
      </p:sp>
      <p:sp>
        <p:nvSpPr>
          <p:cNvPr id="11268" name="AutoShape 5"/>
          <p:cNvSpPr>
            <a:spLocks noChangeArrowheads="1"/>
          </p:cNvSpPr>
          <p:nvPr/>
        </p:nvSpPr>
        <p:spPr bwMode="auto">
          <a:xfrm>
            <a:off x="7429500" y="1214438"/>
            <a:ext cx="1477963" cy="649287"/>
          </a:xfrm>
          <a:prstGeom prst="wedgeRectCallout">
            <a:avLst>
              <a:gd name="adj1" fmla="val -196588"/>
              <a:gd name="adj2" fmla="val 33739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SLOŽKY SOUBORŮ</a:t>
            </a:r>
          </a:p>
        </p:txBody>
      </p:sp>
      <p:sp>
        <p:nvSpPr>
          <p:cNvPr id="11269" name="AutoShape 6"/>
          <p:cNvSpPr>
            <a:spLocks noChangeArrowheads="1"/>
          </p:cNvSpPr>
          <p:nvPr/>
        </p:nvSpPr>
        <p:spPr bwMode="auto">
          <a:xfrm>
            <a:off x="7429500" y="2357438"/>
            <a:ext cx="1477963" cy="649287"/>
          </a:xfrm>
          <a:prstGeom prst="wedgeRectCallout">
            <a:avLst>
              <a:gd name="adj1" fmla="val -105102"/>
              <a:gd name="adj2" fmla="val 10281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DISKY NA POČÍTAČI</a:t>
            </a:r>
          </a:p>
        </p:txBody>
      </p:sp>
      <p:sp>
        <p:nvSpPr>
          <p:cNvPr id="11270" name="AutoShape 7"/>
          <p:cNvSpPr>
            <a:spLocks noChangeArrowheads="1"/>
          </p:cNvSpPr>
          <p:nvPr/>
        </p:nvSpPr>
        <p:spPr bwMode="auto">
          <a:xfrm>
            <a:off x="7429500" y="3214688"/>
            <a:ext cx="1477963" cy="649287"/>
          </a:xfrm>
          <a:prstGeom prst="wedgeRectCallout">
            <a:avLst>
              <a:gd name="adj1" fmla="val -194819"/>
              <a:gd name="adj2" fmla="val 9220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NASTAVENÍ WINDOWS</a:t>
            </a:r>
          </a:p>
        </p:txBody>
      </p:sp>
      <p:sp>
        <p:nvSpPr>
          <p:cNvPr id="11271" name="AutoShape 9"/>
          <p:cNvSpPr>
            <a:spLocks noChangeArrowheads="1"/>
          </p:cNvSpPr>
          <p:nvPr/>
        </p:nvSpPr>
        <p:spPr bwMode="auto">
          <a:xfrm>
            <a:off x="1428750" y="3500438"/>
            <a:ext cx="1477963" cy="649287"/>
          </a:xfrm>
          <a:prstGeom prst="wedgeRectCallout">
            <a:avLst>
              <a:gd name="adj1" fmla="val 135259"/>
              <a:gd name="adj2" fmla="val -14570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DŮLEŽITÉ PROGRAMY</a:t>
            </a:r>
          </a:p>
        </p:txBody>
      </p:sp>
      <p:sp>
        <p:nvSpPr>
          <p:cNvPr id="11272" name="AutoShape 12"/>
          <p:cNvSpPr>
            <a:spLocks noChangeArrowheads="1"/>
          </p:cNvSpPr>
          <p:nvPr/>
        </p:nvSpPr>
        <p:spPr bwMode="auto">
          <a:xfrm>
            <a:off x="1403350" y="4581525"/>
            <a:ext cx="1477963" cy="1081088"/>
          </a:xfrm>
          <a:prstGeom prst="wedgeRectCallout">
            <a:avLst>
              <a:gd name="adj1" fmla="val 145681"/>
              <a:gd name="adj2" fmla="val -14750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VŠECHNY NAINSTALOVANÉ PROGRAMY</a:t>
            </a:r>
          </a:p>
        </p:txBody>
      </p:sp>
      <p:sp>
        <p:nvSpPr>
          <p:cNvPr id="11273" name="AutoShape 13"/>
          <p:cNvSpPr>
            <a:spLocks noChangeArrowheads="1"/>
          </p:cNvSpPr>
          <p:nvPr/>
        </p:nvSpPr>
        <p:spPr bwMode="auto">
          <a:xfrm>
            <a:off x="1403350" y="5949950"/>
            <a:ext cx="1477963" cy="649288"/>
          </a:xfrm>
          <a:prstGeom prst="wedgeRectCallout">
            <a:avLst>
              <a:gd name="adj1" fmla="val 145227"/>
              <a:gd name="adj2" fmla="val -9689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ZMĚNA UŽIVATELE</a:t>
            </a:r>
          </a:p>
        </p:txBody>
      </p:sp>
      <p:sp>
        <p:nvSpPr>
          <p:cNvPr id="11274" name="AutoShape 14"/>
          <p:cNvSpPr>
            <a:spLocks noChangeArrowheads="1"/>
          </p:cNvSpPr>
          <p:nvPr/>
        </p:nvSpPr>
        <p:spPr bwMode="auto">
          <a:xfrm>
            <a:off x="7429500" y="5357813"/>
            <a:ext cx="1477963" cy="360362"/>
          </a:xfrm>
          <a:prstGeom prst="wedgeRectCallout">
            <a:avLst>
              <a:gd name="adj1" fmla="val -126213"/>
              <a:gd name="adj2" fmla="val -17899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NÁPOVĚDA</a:t>
            </a:r>
          </a:p>
        </p:txBody>
      </p:sp>
      <p:sp>
        <p:nvSpPr>
          <p:cNvPr id="11275" name="AutoShape 15"/>
          <p:cNvSpPr>
            <a:spLocks noChangeArrowheads="1"/>
          </p:cNvSpPr>
          <p:nvPr/>
        </p:nvSpPr>
        <p:spPr bwMode="auto">
          <a:xfrm>
            <a:off x="7429500" y="4286250"/>
            <a:ext cx="1477963" cy="647700"/>
          </a:xfrm>
          <a:prstGeom prst="wedgeRectCallout">
            <a:avLst>
              <a:gd name="adj1" fmla="val -209037"/>
              <a:gd name="adj2" fmla="val -13125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HLEDÁNÍ SOUBORŮ</a:t>
            </a:r>
          </a:p>
        </p:txBody>
      </p:sp>
      <p:sp>
        <p:nvSpPr>
          <p:cNvPr id="11276" name="AutoShape 16"/>
          <p:cNvSpPr>
            <a:spLocks noChangeArrowheads="1"/>
          </p:cNvSpPr>
          <p:nvPr/>
        </p:nvSpPr>
        <p:spPr bwMode="auto">
          <a:xfrm>
            <a:off x="7429500" y="6000750"/>
            <a:ext cx="1482725" cy="504825"/>
          </a:xfrm>
          <a:prstGeom prst="wedgeRectCallout">
            <a:avLst>
              <a:gd name="adj1" fmla="val -154069"/>
              <a:gd name="adj2" fmla="val -187681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NALEZENÍ A SPUŠTĚNÍ PROGRAMU</a:t>
            </a:r>
          </a:p>
        </p:txBody>
      </p:sp>
      <p:sp>
        <p:nvSpPr>
          <p:cNvPr id="11277" name="AutoShape 13"/>
          <p:cNvSpPr>
            <a:spLocks noChangeArrowheads="1"/>
          </p:cNvSpPr>
          <p:nvPr/>
        </p:nvSpPr>
        <p:spPr bwMode="auto">
          <a:xfrm>
            <a:off x="5429250" y="6211888"/>
            <a:ext cx="1477963" cy="506412"/>
          </a:xfrm>
          <a:prstGeom prst="wedgeRectCallout">
            <a:avLst>
              <a:gd name="adj1" fmla="val -63556"/>
              <a:gd name="adj2" fmla="val -6863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VYPNUTÍ</a:t>
            </a:r>
          </a:p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PC</a:t>
            </a:r>
          </a:p>
        </p:txBody>
      </p:sp>
      <p:sp>
        <p:nvSpPr>
          <p:cNvPr id="11278" name="TextovéPole 13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0" name="Object 16"/>
          <p:cNvGraphicFramePr>
            <a:graphicFrameLocks noChangeAspect="1"/>
          </p:cNvGraphicFramePr>
          <p:nvPr/>
        </p:nvGraphicFramePr>
        <p:xfrm>
          <a:off x="3563938" y="3429000"/>
          <a:ext cx="3009900" cy="1943100"/>
        </p:xfrm>
        <a:graphic>
          <a:graphicData uri="http://schemas.openxmlformats.org/presentationml/2006/ole">
            <p:oleObj spid="_x0000_s12290" name="PHOTO-PAINT" r:id="rId3" imgW="3009524" imgH="1942857" progId="CorelPHOTOPAINT.Image.13">
              <p:embed/>
            </p:oleObj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WIN XP - VYPNUTÍ WIN (PC)</a:t>
            </a:r>
          </a:p>
        </p:txBody>
      </p:sp>
      <p:graphicFrame>
        <p:nvGraphicFramePr>
          <p:cNvPr id="12292" name="Object 14"/>
          <p:cNvGraphicFramePr>
            <a:graphicFrameLocks noChangeAspect="1"/>
          </p:cNvGraphicFramePr>
          <p:nvPr/>
        </p:nvGraphicFramePr>
        <p:xfrm>
          <a:off x="3203575" y="1557338"/>
          <a:ext cx="3752850" cy="1238250"/>
        </p:xfrm>
        <a:graphic>
          <a:graphicData uri="http://schemas.openxmlformats.org/presentationml/2006/ole">
            <p:oleObj spid="_x0000_s12292" name="PHOTO-PAINT" r:id="rId4" imgW="3752381" imgH="1238095" progId="CorelPHOTOPAINT.Image.13">
              <p:embed/>
            </p:oleObj>
          </a:graphicData>
        </a:graphic>
      </p:graphicFrame>
      <p:sp>
        <p:nvSpPr>
          <p:cNvPr id="12293" name="AutoShape 5"/>
          <p:cNvSpPr>
            <a:spLocks noChangeArrowheads="1"/>
          </p:cNvSpPr>
          <p:nvPr/>
        </p:nvSpPr>
        <p:spPr bwMode="auto">
          <a:xfrm>
            <a:off x="7164388" y="1628775"/>
            <a:ext cx="1511300" cy="649288"/>
          </a:xfrm>
          <a:prstGeom prst="wedgeRectCallout">
            <a:avLst>
              <a:gd name="adj1" fmla="val -116704"/>
              <a:gd name="adj2" fmla="val 46088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VYPNOUT PROGRAM</a:t>
            </a:r>
          </a:p>
        </p:txBody>
      </p:sp>
      <p:sp>
        <p:nvSpPr>
          <p:cNvPr id="12294" name="AutoShape 6"/>
          <p:cNvSpPr>
            <a:spLocks noChangeArrowheads="1"/>
          </p:cNvSpPr>
          <p:nvPr/>
        </p:nvSpPr>
        <p:spPr bwMode="auto">
          <a:xfrm>
            <a:off x="1835150" y="5876925"/>
            <a:ext cx="1728788" cy="649288"/>
          </a:xfrm>
          <a:prstGeom prst="wedgeRectCallout">
            <a:avLst>
              <a:gd name="adj1" fmla="val 61477"/>
              <a:gd name="adj2" fmla="val -544620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TLAČÍTKO START</a:t>
            </a:r>
          </a:p>
        </p:txBody>
      </p:sp>
      <p:sp>
        <p:nvSpPr>
          <p:cNvPr id="12295" name="AutoShape 7"/>
          <p:cNvSpPr>
            <a:spLocks noChangeArrowheads="1"/>
          </p:cNvSpPr>
          <p:nvPr/>
        </p:nvSpPr>
        <p:spPr bwMode="auto">
          <a:xfrm>
            <a:off x="7019925" y="5734050"/>
            <a:ext cx="1728788" cy="649288"/>
          </a:xfrm>
          <a:prstGeom prst="wedgeRectCallout">
            <a:avLst>
              <a:gd name="adj1" fmla="val -220801"/>
              <a:gd name="adj2" fmla="val -198412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ÚSPORNÝ PROGRAM</a:t>
            </a:r>
          </a:p>
        </p:txBody>
      </p:sp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7164388" y="3213100"/>
            <a:ext cx="1511300" cy="433388"/>
          </a:xfrm>
          <a:prstGeom prst="wedgeRectCallout">
            <a:avLst>
              <a:gd name="adj1" fmla="val -184454"/>
              <a:gd name="adj2" fmla="val 17820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600" b="1">
                <a:solidFill>
                  <a:schemeClr val="bg2"/>
                </a:solidFill>
              </a:rPr>
              <a:t>VYPNOUT</a:t>
            </a:r>
          </a:p>
        </p:txBody>
      </p:sp>
      <p:sp>
        <p:nvSpPr>
          <p:cNvPr id="12297" name="Text Box 18"/>
          <p:cNvSpPr txBox="1">
            <a:spLocks noChangeArrowheads="1"/>
          </p:cNvSpPr>
          <p:nvPr/>
        </p:nvSpPr>
        <p:spPr bwMode="auto">
          <a:xfrm>
            <a:off x="395288" y="1628775"/>
            <a:ext cx="2663825" cy="3941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Vypneme všechny programy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/>
              <a:t>Tlačítko START</a:t>
            </a:r>
          </a:p>
          <a:p>
            <a:pPr marL="342900" indent="-342900" eaLnBrk="1" hangingPunct="1">
              <a:spcBef>
                <a:spcPct val="50000"/>
              </a:spcBef>
              <a:buFontTx/>
              <a:buAutoNum type="arabicPeriod"/>
            </a:pPr>
            <a:r>
              <a:rPr lang="cs-CZ" altLang="cs-CZ"/>
              <a:t>- VYPNOUT   (vypnutí PC)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	- ÚSPORNÝ REŽIM (spánek)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	- RESTARTOVAT (opětné zapnutí PC)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3.  VYPNOUT</a:t>
            </a:r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/>
              <a:t>PC se postupně vypíná</a:t>
            </a:r>
          </a:p>
        </p:txBody>
      </p:sp>
      <p:sp>
        <p:nvSpPr>
          <p:cNvPr id="12298" name="AutoShape 19"/>
          <p:cNvSpPr>
            <a:spLocks noChangeArrowheads="1"/>
          </p:cNvSpPr>
          <p:nvPr/>
        </p:nvSpPr>
        <p:spPr bwMode="auto">
          <a:xfrm>
            <a:off x="7164388" y="4076700"/>
            <a:ext cx="1511300" cy="360363"/>
          </a:xfrm>
          <a:prstGeom prst="wedgeRectCallout">
            <a:avLst>
              <a:gd name="adj1" fmla="val -131407"/>
              <a:gd name="adj2" fmla="val 71144"/>
            </a:avLst>
          </a:prstGeom>
          <a:solidFill>
            <a:schemeClr val="tx1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1400" b="1">
                <a:solidFill>
                  <a:schemeClr val="bg2"/>
                </a:solidFill>
              </a:rPr>
              <a:t>RESTARTOVAT</a:t>
            </a:r>
          </a:p>
        </p:txBody>
      </p:sp>
      <p:sp>
        <p:nvSpPr>
          <p:cNvPr id="12299" name="TextovéPole 13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07950" y="122238"/>
            <a:ext cx="17272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Windows XP - úvod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777875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dirty="0" smtClean="0"/>
              <a:t>Vyzkoušejte</a:t>
            </a:r>
          </a:p>
        </p:txBody>
      </p:sp>
      <p:sp>
        <p:nvSpPr>
          <p:cNvPr id="13316" name="Text Box 6"/>
          <p:cNvSpPr txBox="1">
            <a:spLocks noChangeArrowheads="1"/>
          </p:cNvSpPr>
          <p:nvPr/>
        </p:nvSpPr>
        <p:spPr bwMode="auto">
          <a:xfrm>
            <a:off x="468313" y="1484313"/>
            <a:ext cx="7991475" cy="541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Prohlédněte si PRACOVNÍ PLOCHU, a stáhněte z internetu 5 obrázků, 5 textových dokumentů a umístěte na pracovní plochu 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Prohlédněte si HLAVNÍ PANEL, popište ikony na levé straně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Najděte, rozklikněte a popište IKONY PROGRAMŮ na ploše 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Rozklikněte TENTO POČÍTAČ a projděte disky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algn="ctr" eaLnBrk="1" hangingPunct="1">
              <a:spcBef>
                <a:spcPct val="50000"/>
              </a:spcBef>
            </a:pPr>
            <a:r>
              <a:rPr lang="cs-CZ" altLang="cs-CZ" sz="2000"/>
              <a:t>Rozklikněte tlačítko START a vyzkoušejte všechny ikony</a:t>
            </a:r>
          </a:p>
          <a:p>
            <a:pPr marL="342900" indent="-342900" algn="ctr" eaLnBrk="1" hangingPunct="1">
              <a:spcBef>
                <a:spcPct val="50000"/>
              </a:spcBef>
            </a:pPr>
            <a:endParaRPr lang="cs-CZ" altLang="cs-CZ" sz="2000"/>
          </a:p>
          <a:p>
            <a:pPr marL="342900" indent="-342900" eaLnBrk="1" hangingPunct="1">
              <a:spcBef>
                <a:spcPct val="50000"/>
              </a:spcBef>
            </a:pPr>
            <a:r>
              <a:rPr lang="cs-CZ" altLang="cs-CZ" sz="240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667</TotalTime>
  <Words>534</Words>
  <Application>Microsoft Office PowerPoint</Application>
  <PresentationFormat>Předvádění na obrazovce (4:3)</PresentationFormat>
  <Paragraphs>148</Paragraphs>
  <Slides>11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Tahoma</vt:lpstr>
      <vt:lpstr>Arial</vt:lpstr>
      <vt:lpstr>Wingdings</vt:lpstr>
      <vt:lpstr>Arial CE</vt:lpstr>
      <vt:lpstr>Calibri</vt:lpstr>
      <vt:lpstr>Times New Roman</vt:lpstr>
      <vt:lpstr>Štěrbina</vt:lpstr>
      <vt:lpstr>Corel PHOTO-PAINT X3 Image</vt:lpstr>
      <vt:lpstr>Snímek 1</vt:lpstr>
      <vt:lpstr>WINDOWS XP Úvod</vt:lpstr>
      <vt:lpstr>WIN XP</vt:lpstr>
      <vt:lpstr>Snímek 4</vt:lpstr>
      <vt:lpstr>WIN XP – OBRAZOVKA</vt:lpstr>
      <vt:lpstr>Snímek 6</vt:lpstr>
      <vt:lpstr>Snímek 7</vt:lpstr>
      <vt:lpstr>WIN XP – TLAČÍTKO START 2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XP</dc:title>
  <dc:creator>alfa.2007</dc:creator>
  <cp:lastModifiedBy>Dum</cp:lastModifiedBy>
  <cp:revision>59</cp:revision>
  <dcterms:created xsi:type="dcterms:W3CDTF">2007-11-30T16:56:51Z</dcterms:created>
  <dcterms:modified xsi:type="dcterms:W3CDTF">2014-06-14T20:42:36Z</dcterms:modified>
</cp:coreProperties>
</file>