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4858688-FDA3-47F7-9094-F5BAF4D5C94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8FF240-B697-4932-9255-1B953E681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galaktis.cz/clanek/cas-na-zemi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Ro%C4%8Dn%C3%AD_obdob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205006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Člověk a jeho svět, Přírodověda,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Střídání ročních období</a:t>
            </a: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VY_32_INOVACE_20/III.SADA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573016"/>
            <a:ext cx="7406640" cy="175260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lvl="0">
              <a:buClr>
                <a:srgbClr val="3891A7"/>
              </a:buClr>
            </a:pPr>
            <a:r>
              <a:rPr lang="cs-CZ" sz="2400" b="1" dirty="0">
                <a:solidFill>
                  <a:prstClr val="black"/>
                </a:solidFill>
              </a:rPr>
              <a:t>Anotace: </a:t>
            </a:r>
            <a:r>
              <a:rPr lang="cs-CZ" sz="2400" dirty="0">
                <a:solidFill>
                  <a:prstClr val="black"/>
                </a:solidFill>
              </a:rPr>
              <a:t>Prezentace je určena pro žáky 5</a:t>
            </a:r>
            <a:r>
              <a:rPr lang="cs-CZ" sz="2400" dirty="0" smtClean="0">
                <a:solidFill>
                  <a:prstClr val="black"/>
                </a:solidFill>
              </a:rPr>
              <a:t>. ročníku</a:t>
            </a:r>
            <a:r>
              <a:rPr lang="cs-CZ" sz="2400" dirty="0">
                <a:solidFill>
                  <a:prstClr val="black"/>
                </a:solidFill>
              </a:rPr>
              <a:t>, slouží   k výkladu učiva Střídání </a:t>
            </a:r>
            <a:r>
              <a:rPr lang="cs-CZ" sz="2400" dirty="0" smtClean="0">
                <a:solidFill>
                  <a:prstClr val="black"/>
                </a:solidFill>
              </a:rPr>
              <a:t>ročních období. </a:t>
            </a:r>
            <a:r>
              <a:rPr lang="cs-CZ" sz="2400" dirty="0">
                <a:solidFill>
                  <a:prstClr val="black"/>
                </a:solidFill>
              </a:rPr>
              <a:t>Žáci pracují na PC.</a:t>
            </a:r>
          </a:p>
          <a:p>
            <a:pPr lvl="0">
              <a:buClr>
                <a:srgbClr val="3891A7"/>
              </a:buClr>
            </a:pPr>
            <a:r>
              <a:rPr lang="cs-CZ" sz="2400" dirty="0">
                <a:solidFill>
                  <a:prstClr val="black"/>
                </a:solidFill>
              </a:rPr>
              <a:t>Období: </a:t>
            </a:r>
            <a:r>
              <a:rPr lang="cs-CZ" sz="2400" dirty="0" smtClean="0">
                <a:solidFill>
                  <a:prstClr val="black"/>
                </a:solidFill>
              </a:rPr>
              <a:t>září - prosinec </a:t>
            </a:r>
            <a:r>
              <a:rPr lang="cs-CZ" sz="2400" dirty="0">
                <a:solidFill>
                  <a:prstClr val="black"/>
                </a:solidFill>
              </a:rPr>
              <a:t>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0165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</a:t>
            </a:r>
            <a:r>
              <a:rPr lang="cs-CZ" dirty="0" smtClean="0"/>
              <a:t>    k </a:t>
            </a:r>
            <a:r>
              <a:rPr lang="cs-CZ" dirty="0" smtClean="0"/>
              <a:t>internetu 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211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Na čem závisí střídání ročních období? </a:t>
            </a:r>
            <a:r>
              <a:rPr lang="cs-CZ" sz="3200" dirty="0">
                <a:latin typeface="+mn-lt"/>
              </a:rPr>
              <a:t>Najdi na </a:t>
            </a:r>
            <a:r>
              <a:rPr lang="cs-CZ" sz="3200" dirty="0">
                <a:latin typeface="+mn-lt"/>
                <a:hlinkClick r:id="rId2"/>
              </a:rPr>
              <a:t>http://galaktis.cz/clanek/cas-na-zemi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92541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Střídání ročních období je závislé na </a:t>
            </a:r>
            <a:r>
              <a:rPr lang="cs-CZ" dirty="0">
                <a:solidFill>
                  <a:srgbClr val="FF0000"/>
                </a:solidFill>
              </a:rPr>
              <a:t>Slunci a Zemi</a:t>
            </a:r>
            <a:r>
              <a:rPr lang="cs-CZ" dirty="0"/>
              <a:t>, </a:t>
            </a:r>
            <a:r>
              <a:rPr lang="cs-CZ" dirty="0" smtClean="0"/>
              <a:t>na </a:t>
            </a:r>
            <a:r>
              <a:rPr lang="cs-CZ" dirty="0"/>
              <a:t>oslunění Země a energie přijaté od </a:t>
            </a:r>
            <a:r>
              <a:rPr lang="cs-CZ" dirty="0" smtClean="0"/>
              <a:t>Slunce.</a:t>
            </a:r>
            <a:endParaRPr lang="cs-CZ" dirty="0"/>
          </a:p>
          <a:p>
            <a:r>
              <a:rPr lang="cs-CZ" dirty="0"/>
              <a:t>V den </a:t>
            </a:r>
            <a:r>
              <a:rPr lang="cs-CZ" b="1" i="1" dirty="0">
                <a:solidFill>
                  <a:srgbClr val="00B050"/>
                </a:solidFill>
              </a:rPr>
              <a:t>jarní rovnodennosti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/>
              <a:t>(</a:t>
            </a:r>
            <a:r>
              <a:rPr lang="cs-CZ" dirty="0">
                <a:solidFill>
                  <a:srgbClr val="FF0000"/>
                </a:solidFill>
              </a:rPr>
              <a:t>20. a 21. března</a:t>
            </a:r>
            <a:r>
              <a:rPr lang="cs-CZ" dirty="0"/>
              <a:t>) prochází Slunce jarním bodem a nastává </a:t>
            </a:r>
            <a:r>
              <a:rPr lang="cs-CZ" dirty="0">
                <a:solidFill>
                  <a:srgbClr val="FF0000"/>
                </a:solidFill>
              </a:rPr>
              <a:t>astronomické jaro</a:t>
            </a:r>
            <a:r>
              <a:rPr lang="cs-CZ" dirty="0"/>
              <a:t>. </a:t>
            </a:r>
            <a:r>
              <a:rPr lang="cs-CZ" dirty="0" smtClean="0"/>
              <a:t> V </a:t>
            </a:r>
            <a:r>
              <a:rPr lang="cs-CZ" dirty="0"/>
              <a:t>tento den Slunce přechází z jižní polokoule na severní.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5144"/>
            <a:ext cx="1828800" cy="18288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676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73016"/>
            <a:ext cx="3024336" cy="3024336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845296"/>
          </a:xfrm>
        </p:spPr>
        <p:txBody>
          <a:bodyPr>
            <a:normAutofit/>
          </a:bodyPr>
          <a:lstStyle/>
          <a:p>
            <a:r>
              <a:rPr lang="cs-CZ" dirty="0"/>
              <a:t>Když je </a:t>
            </a:r>
            <a:r>
              <a:rPr lang="cs-CZ" b="1" i="1" dirty="0">
                <a:solidFill>
                  <a:srgbClr val="00B050"/>
                </a:solidFill>
              </a:rPr>
              <a:t>letní slunovrat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/>
              <a:t>(</a:t>
            </a:r>
            <a:r>
              <a:rPr lang="cs-CZ" dirty="0">
                <a:solidFill>
                  <a:srgbClr val="FF0000"/>
                </a:solidFill>
              </a:rPr>
              <a:t>21. a 22. června</a:t>
            </a:r>
            <a:r>
              <a:rPr lang="cs-CZ" dirty="0"/>
              <a:t>), paprsky slunce kolmo dopadají na obratník Raka. Na severní polokouli </a:t>
            </a:r>
            <a:r>
              <a:rPr lang="cs-CZ" dirty="0" smtClean="0"/>
              <a:t> </a:t>
            </a:r>
            <a:r>
              <a:rPr lang="cs-CZ" dirty="0"/>
              <a:t>začíná </a:t>
            </a:r>
            <a:r>
              <a:rPr lang="cs-CZ" dirty="0">
                <a:solidFill>
                  <a:srgbClr val="FF0000"/>
                </a:solidFill>
              </a:rPr>
              <a:t>astronomické léto </a:t>
            </a:r>
            <a:r>
              <a:rPr lang="cs-CZ" dirty="0"/>
              <a:t>a na </a:t>
            </a:r>
            <a:r>
              <a:rPr lang="cs-CZ" dirty="0" smtClean="0"/>
              <a:t>jižní polokouli </a:t>
            </a:r>
            <a:r>
              <a:rPr lang="cs-CZ" dirty="0"/>
              <a:t>astronomická zima.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0061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3500438"/>
            <a:ext cx="3095625" cy="309562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28736"/>
            <a:ext cx="7498080" cy="2701280"/>
          </a:xfrm>
        </p:spPr>
        <p:txBody>
          <a:bodyPr/>
          <a:lstStyle/>
          <a:p>
            <a:r>
              <a:rPr lang="cs-CZ" dirty="0"/>
              <a:t>V den </a:t>
            </a:r>
            <a:r>
              <a:rPr lang="cs-CZ" b="1" i="1" dirty="0">
                <a:solidFill>
                  <a:srgbClr val="00B050"/>
                </a:solidFill>
              </a:rPr>
              <a:t>podzimní rovnodennosti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/>
              <a:t>(</a:t>
            </a:r>
            <a:r>
              <a:rPr lang="cs-CZ" dirty="0">
                <a:solidFill>
                  <a:srgbClr val="FF0000"/>
                </a:solidFill>
              </a:rPr>
              <a:t>22. a 23. září</a:t>
            </a:r>
            <a:r>
              <a:rPr lang="cs-CZ" dirty="0"/>
              <a:t>) prochází Slunce podzimním bodem </a:t>
            </a:r>
            <a:r>
              <a:rPr lang="cs-CZ" dirty="0" smtClean="0"/>
              <a:t>  a </a:t>
            </a:r>
            <a:r>
              <a:rPr lang="cs-CZ" dirty="0"/>
              <a:t>začíná astronomický podzim. Slunce </a:t>
            </a:r>
            <a:r>
              <a:rPr lang="cs-CZ" dirty="0" smtClean="0"/>
              <a:t>     v </a:t>
            </a:r>
            <a:r>
              <a:rPr lang="cs-CZ" dirty="0"/>
              <a:t>tento den přechází ze severní polokoule na jižní.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16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629272"/>
          </a:xfrm>
        </p:spPr>
        <p:txBody>
          <a:bodyPr/>
          <a:lstStyle/>
          <a:p>
            <a:r>
              <a:rPr lang="cs-CZ" dirty="0"/>
              <a:t>V den </a:t>
            </a:r>
            <a:r>
              <a:rPr lang="cs-CZ" b="1" i="1" dirty="0">
                <a:solidFill>
                  <a:srgbClr val="00B050"/>
                </a:solidFill>
              </a:rPr>
              <a:t>zimního slunovratu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/>
              <a:t>(</a:t>
            </a:r>
            <a:r>
              <a:rPr lang="cs-CZ" dirty="0">
                <a:solidFill>
                  <a:srgbClr val="FF0000"/>
                </a:solidFill>
              </a:rPr>
              <a:t>21. a 22. prosince</a:t>
            </a:r>
            <a:r>
              <a:rPr lang="cs-CZ" dirty="0"/>
              <a:t>) paprsky Slunce dopadají </a:t>
            </a:r>
            <a:r>
              <a:rPr lang="cs-CZ" dirty="0" smtClean="0"/>
              <a:t>         na </a:t>
            </a:r>
            <a:r>
              <a:rPr lang="cs-CZ" dirty="0"/>
              <a:t>obratník Kozoroha. </a:t>
            </a:r>
            <a:r>
              <a:rPr lang="cs-CZ" dirty="0"/>
              <a:t> </a:t>
            </a:r>
            <a:r>
              <a:rPr lang="cs-CZ" dirty="0" smtClean="0"/>
              <a:t>N</a:t>
            </a:r>
            <a:r>
              <a:rPr lang="cs-CZ" dirty="0" smtClean="0"/>
              <a:t>a </a:t>
            </a:r>
            <a:r>
              <a:rPr lang="cs-CZ" dirty="0"/>
              <a:t>severní polokouli začíná </a:t>
            </a:r>
            <a:r>
              <a:rPr lang="cs-CZ" dirty="0">
                <a:solidFill>
                  <a:srgbClr val="FF0000"/>
                </a:solidFill>
              </a:rPr>
              <a:t>astronomická zima </a:t>
            </a:r>
            <a:r>
              <a:rPr lang="cs-CZ" dirty="0" smtClean="0">
                <a:solidFill>
                  <a:srgbClr val="FF0000"/>
                </a:solidFill>
              </a:rPr>
              <a:t>        </a:t>
            </a:r>
            <a:r>
              <a:rPr lang="cs-CZ" dirty="0" smtClean="0"/>
              <a:t>a na </a:t>
            </a:r>
            <a:r>
              <a:rPr lang="cs-CZ" dirty="0"/>
              <a:t>jižní polokouli astronomické léto.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2"/>
            <a:ext cx="3111728" cy="25202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2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5416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Čím se jednotlivá období vyznačují? </a:t>
            </a:r>
            <a:r>
              <a:rPr lang="cs-CZ" sz="3200" dirty="0">
                <a:latin typeface="+mn-lt"/>
              </a:rPr>
              <a:t>Zkus najít na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cs.wikipedia.org/wiki/Ro%C4%8Dn%C3%AD_obdob%C3%AD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812045"/>
            <a:ext cx="7498080" cy="3168352"/>
          </a:xfrm>
        </p:spPr>
        <p:txBody>
          <a:bodyPr>
            <a:normAutofit/>
          </a:bodyPr>
          <a:lstStyle/>
          <a:p>
            <a:pPr marL="82296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JARO</a:t>
            </a:r>
          </a:p>
          <a:p>
            <a:pPr algn="just"/>
            <a:r>
              <a:rPr lang="cs-CZ" dirty="0"/>
              <a:t>Dny jsou delší a teplejší. Na stromech se objevují pupeny, rostliny začínají klíčit a růst. Ptáci přilétají z teplých krajin, stavějí si hnízda a snášejí vejce. Zvířata si hledají partnery a přivádějí na svět mláďata.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64373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479" y="4971197"/>
            <a:ext cx="1828800" cy="18288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51010"/>
            <a:ext cx="1828800" cy="18288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421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LÉTO</a:t>
            </a:r>
            <a:endParaRPr lang="cs-CZ" sz="32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981200"/>
          </a:xfrm>
        </p:spPr>
        <p:txBody>
          <a:bodyPr/>
          <a:lstStyle/>
          <a:p>
            <a:r>
              <a:rPr lang="cs-CZ" dirty="0"/>
              <a:t>Je nejteplejším obdobím roku. Dny jsou dlouhé a pozdě se stmívá. Rostliny kvetou, dozrává ovoce a obilí.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429000"/>
            <a:ext cx="3095625" cy="309562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94360"/>
            <a:ext cx="2764904" cy="276490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45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64" y="4536845"/>
            <a:ext cx="2321155" cy="232115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PODZIM</a:t>
            </a:r>
            <a:endParaRPr lang="cs-CZ" sz="32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3600400"/>
          </a:xfrm>
        </p:spPr>
        <p:txBody>
          <a:bodyPr/>
          <a:lstStyle/>
          <a:p>
            <a:r>
              <a:rPr lang="cs-CZ" dirty="0"/>
              <a:t>Dny jsou kratší a chladnější. Rostliny odkvétají a ze stromů opadává listí. </a:t>
            </a:r>
            <a:r>
              <a:rPr lang="cs-CZ" dirty="0" smtClean="0"/>
              <a:t>       Na </a:t>
            </a:r>
            <a:r>
              <a:rPr lang="cs-CZ" dirty="0"/>
              <a:t>stromech je hodně ovoce. Obilí je sklizeno a pole jsou zoraná. Některá zvířata si připravují zásoby potravin </a:t>
            </a:r>
            <a:r>
              <a:rPr lang="cs-CZ" dirty="0" smtClean="0"/>
              <a:t>       na </a:t>
            </a:r>
            <a:r>
              <a:rPr lang="cs-CZ" dirty="0"/>
              <a:t>zimu. Stěhovavá zvířata odlétají </a:t>
            </a:r>
            <a:r>
              <a:rPr lang="cs-CZ" dirty="0" smtClean="0"/>
              <a:t>        do </a:t>
            </a:r>
            <a:r>
              <a:rPr lang="cs-CZ" dirty="0"/>
              <a:t>teplých krajin.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81770"/>
            <a:ext cx="2476872" cy="233692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314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771" y="4075928"/>
            <a:ext cx="2548880" cy="254888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ZIMA</a:t>
            </a:r>
            <a:endParaRPr lang="cs-CZ" sz="32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96752"/>
            <a:ext cx="7498080" cy="3096344"/>
          </a:xfrm>
        </p:spPr>
        <p:txBody>
          <a:bodyPr/>
          <a:lstStyle/>
          <a:p>
            <a:r>
              <a:rPr lang="cs-CZ" dirty="0"/>
              <a:t>Je nejchladnější období roku. Dny jsou krátké a brzy se stmívá. </a:t>
            </a:r>
            <a:r>
              <a:rPr lang="cs-CZ" dirty="0" smtClean="0"/>
              <a:t>Rostliny </a:t>
            </a:r>
            <a:r>
              <a:rPr lang="cs-CZ" dirty="0"/>
              <a:t>přestávají růst a stromy jsou bez listů. Některým zvířatům naroste huňatější srst, která je chrání před chladem. Jiná zvířata celou zimu prospí. 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94400"/>
            <a:ext cx="2331552" cy="2331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5263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637384"/>
          </a:xfrm>
        </p:spPr>
        <p:txBody>
          <a:bodyPr/>
          <a:lstStyle/>
          <a:p>
            <a:r>
              <a:rPr lang="cs-CZ" dirty="0" smtClean="0"/>
              <a:t>Obrázky rozkvetlé větve, pole slunečnic, podzimního lesa, lesa v zimě, ovečky, housat, rozkvetlého stromu, obilí, květin, dýní, podzimního lesa, vánočního stromu, zimní krajiny </a:t>
            </a:r>
            <a:r>
              <a:rPr lang="cs-CZ" dirty="0"/>
              <a:t>byly použity </a:t>
            </a:r>
            <a:r>
              <a:rPr lang="cs-CZ" dirty="0" smtClean="0"/>
              <a:t>                       z </a:t>
            </a:r>
            <a:r>
              <a:rPr lang="cs-CZ" dirty="0" smtClean="0"/>
              <a:t>office.microsoft.com.</a:t>
            </a:r>
          </a:p>
          <a:p>
            <a:r>
              <a:rPr lang="cs-CZ" dirty="0" smtClean="0"/>
              <a:t>Citováno 22</a:t>
            </a:r>
            <a:r>
              <a:rPr lang="cs-CZ" dirty="0" smtClean="0"/>
              <a:t>. 11. 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407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55</TotalTime>
  <Words>439</Words>
  <Application>Microsoft Office PowerPoint</Application>
  <PresentationFormat>Předvádění na obrazovce (4:3)</PresentationFormat>
  <Paragraphs>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Název školy: ZŠ Varnsdorf, Edisonova 2821, okres Děčín, příspěvková organizace Člověk a jeho svět, Přírodověda, Střídání ročních období Autor: Mgr. Marta Samlerová Název materiálu:  VY_32_INOVACE_20/III.SADA</vt:lpstr>
      <vt:lpstr>Návod k práci:</vt:lpstr>
      <vt:lpstr>Na čem závisí střídání ročních období? Najdi na http://galaktis.cz/clanek/cas-na-zemi/ </vt:lpstr>
      <vt:lpstr>Prezentace aplikace PowerPoint</vt:lpstr>
      <vt:lpstr>Prezentace aplikace PowerPoint</vt:lpstr>
      <vt:lpstr>Prezentace aplikace PowerPoint</vt:lpstr>
      <vt:lpstr>Čím se jednotlivá období vyznačují? Zkus najít na http://cs.wikipedia.org/wiki/Ro%C4%8Dn%C3%AD_obdob%C3%AD </vt:lpstr>
      <vt:lpstr>LÉTO</vt:lpstr>
      <vt:lpstr>PODZIM</vt:lpstr>
      <vt:lpstr>ZIMA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Střídání ročních období Autor: Mgr. Marta Samlerová Název materiálu:  VY_32_INOVACE__20/III.SADA</dc:title>
  <dc:creator>třída 5A</dc:creator>
  <cp:lastModifiedBy>Učitel</cp:lastModifiedBy>
  <cp:revision>10</cp:revision>
  <dcterms:created xsi:type="dcterms:W3CDTF">2011-11-22T19:27:48Z</dcterms:created>
  <dcterms:modified xsi:type="dcterms:W3CDTF">2012-04-06T07:42:59Z</dcterms:modified>
</cp:coreProperties>
</file>