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92" r:id="rId2"/>
    <p:sldId id="256" r:id="rId3"/>
    <p:sldId id="263" r:id="rId4"/>
    <p:sldId id="260" r:id="rId5"/>
    <p:sldId id="264" r:id="rId6"/>
    <p:sldId id="265" r:id="rId7"/>
    <p:sldId id="266" r:id="rId8"/>
    <p:sldId id="291" r:id="rId9"/>
    <p:sldId id="281" r:id="rId10"/>
    <p:sldId id="267" r:id="rId11"/>
    <p:sldId id="268" r:id="rId12"/>
    <p:sldId id="293" r:id="rId13"/>
    <p:sldId id="294" r:id="rId14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99" autoAdjust="0"/>
    <p:restoredTop sz="94660"/>
  </p:normalViewPr>
  <p:slideViewPr>
    <p:cSldViewPr>
      <p:cViewPr varScale="1">
        <p:scale>
          <a:sx n="105" d="100"/>
          <a:sy n="105" d="100"/>
        </p:scale>
        <p:origin x="-1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fld id="{3FDA1E35-3BD1-44B0-B6EE-D3FE2459923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7E4422-C0F4-40A6-AEEF-0456E6DA368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755F5D-5C03-4386-99DF-5C1DBE1C2A9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78A3D36-3011-4D25-BC38-897D03B5F95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2B9495-B9AF-41BB-9138-009C13DD031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3C0374D-8D50-4A5F-8ED7-1DA5C9382D3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F54FBAA-6B6D-44D5-A618-9FB6888AD52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6F4CB48-FBE1-4D61-A0B8-C49FACFD6DD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B1CC50-A5AD-49FF-B490-D944356C7F8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740727-BA01-498E-BA94-C9DCF3534DD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80F5765-6244-4E1B-9EA9-12D28A8E893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A786CAE-FD5B-4652-AD99-719D6211960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0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62E687DD-FFEA-4023-901A-88E2A5CFF68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92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6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1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4663" y="2205038"/>
          <a:ext cx="8194675" cy="365601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INF.0712.1S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Win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 XP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- okno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s prací s okny ve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Win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 XP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Okno, ovládání oken, nastavení oken, spouštění programů…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4149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Windows XP - okna </a:t>
            </a:r>
          </a:p>
        </p:txBody>
      </p:sp>
      <p:pic>
        <p:nvPicPr>
          <p:cNvPr id="415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188913"/>
            <a:ext cx="5394325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2276475"/>
            <a:ext cx="7772400" cy="1736725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dirty="0" smtClean="0"/>
              <a:t>WINDOWS XP</a:t>
            </a:r>
            <a:br>
              <a:rPr lang="cs-CZ" sz="4800" dirty="0" smtClean="0"/>
            </a:br>
            <a:r>
              <a:rPr lang="cs-CZ" sz="4800" dirty="0" smtClean="0"/>
              <a:t>okno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WIN XP - OKNO</a:t>
            </a:r>
          </a:p>
        </p:txBody>
      </p:sp>
      <p:graphicFrame>
        <p:nvGraphicFramePr>
          <p:cNvPr id="6147" name="Object 4"/>
          <p:cNvGraphicFramePr>
            <a:graphicFrameLocks noChangeAspect="1"/>
          </p:cNvGraphicFramePr>
          <p:nvPr>
            <p:ph idx="1"/>
          </p:nvPr>
        </p:nvGraphicFramePr>
        <p:xfrm>
          <a:off x="1692275" y="1309688"/>
          <a:ext cx="5543550" cy="4883150"/>
        </p:xfrm>
        <a:graphic>
          <a:graphicData uri="http://schemas.openxmlformats.org/presentationml/2006/ole">
            <p:oleObj spid="_x0000_s6147" name="PHOTO-PAINT" r:id="rId3" imgW="7095238" imgH="6247619" progId="CorelPHOTOPAINT.Image.13">
              <p:embed/>
            </p:oleObj>
          </a:graphicData>
        </a:graphic>
      </p:graphicFrame>
      <p:sp>
        <p:nvSpPr>
          <p:cNvPr id="6148" name="AutoShape 6"/>
          <p:cNvSpPr>
            <a:spLocks noChangeArrowheads="1"/>
          </p:cNvSpPr>
          <p:nvPr/>
        </p:nvSpPr>
        <p:spPr bwMode="auto">
          <a:xfrm>
            <a:off x="7524750" y="476250"/>
            <a:ext cx="1511300" cy="1008063"/>
          </a:xfrm>
          <a:prstGeom prst="wedgeRectCallout">
            <a:avLst>
              <a:gd name="adj1" fmla="val -177625"/>
              <a:gd name="adj2" fmla="val 4133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TITULKOVÝ PRUH (přesun okna)</a:t>
            </a:r>
          </a:p>
        </p:txBody>
      </p:sp>
      <p:sp>
        <p:nvSpPr>
          <p:cNvPr id="6149" name="AutoShape 8"/>
          <p:cNvSpPr>
            <a:spLocks noChangeArrowheads="1"/>
          </p:cNvSpPr>
          <p:nvPr/>
        </p:nvSpPr>
        <p:spPr bwMode="auto">
          <a:xfrm>
            <a:off x="7524750" y="1989138"/>
            <a:ext cx="1511300" cy="576262"/>
          </a:xfrm>
          <a:prstGeom prst="wedgeRectCallout">
            <a:avLst>
              <a:gd name="adj1" fmla="val -98634"/>
              <a:gd name="adj2" fmla="val -13622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OVLÁDACÍ TLAČÍTKA </a:t>
            </a:r>
          </a:p>
        </p:txBody>
      </p:sp>
      <p:sp>
        <p:nvSpPr>
          <p:cNvPr id="6150" name="AutoShape 9"/>
          <p:cNvSpPr>
            <a:spLocks noChangeArrowheads="1"/>
          </p:cNvSpPr>
          <p:nvPr/>
        </p:nvSpPr>
        <p:spPr bwMode="auto">
          <a:xfrm>
            <a:off x="7524750" y="2709863"/>
            <a:ext cx="1511300" cy="863600"/>
          </a:xfrm>
          <a:prstGeom prst="wedgeRectCallout">
            <a:avLst>
              <a:gd name="adj1" fmla="val -78782"/>
              <a:gd name="adj2" fmla="val 3069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POSUVNÍK (posunuje dokument)</a:t>
            </a:r>
          </a:p>
        </p:txBody>
      </p:sp>
      <p:sp>
        <p:nvSpPr>
          <p:cNvPr id="6151" name="AutoShape 10"/>
          <p:cNvSpPr>
            <a:spLocks noChangeArrowheads="1"/>
          </p:cNvSpPr>
          <p:nvPr/>
        </p:nvSpPr>
        <p:spPr bwMode="auto">
          <a:xfrm>
            <a:off x="7524750" y="4221163"/>
            <a:ext cx="1511300" cy="576262"/>
          </a:xfrm>
          <a:prstGeom prst="wedgeRectCallout">
            <a:avLst>
              <a:gd name="adj1" fmla="val -75843"/>
              <a:gd name="adj2" fmla="val 5606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POSUVNÍKOVÝ PÁS</a:t>
            </a:r>
          </a:p>
        </p:txBody>
      </p:sp>
      <p:sp>
        <p:nvSpPr>
          <p:cNvPr id="6152" name="AutoShape 12"/>
          <p:cNvSpPr>
            <a:spLocks noChangeArrowheads="1"/>
          </p:cNvSpPr>
          <p:nvPr/>
        </p:nvSpPr>
        <p:spPr bwMode="auto">
          <a:xfrm>
            <a:off x="3995738" y="6281738"/>
            <a:ext cx="1727200" cy="460375"/>
          </a:xfrm>
          <a:prstGeom prst="wedgeRectCallout">
            <a:avLst>
              <a:gd name="adj1" fmla="val -68292"/>
              <a:gd name="adj2" fmla="val -305171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ZPRACOVÁVANÝ SOBOR</a:t>
            </a:r>
          </a:p>
        </p:txBody>
      </p:sp>
      <p:sp>
        <p:nvSpPr>
          <p:cNvPr id="6153" name="AutoShape 13"/>
          <p:cNvSpPr>
            <a:spLocks noChangeArrowheads="1"/>
          </p:cNvSpPr>
          <p:nvPr/>
        </p:nvSpPr>
        <p:spPr bwMode="auto">
          <a:xfrm>
            <a:off x="107950" y="5516563"/>
            <a:ext cx="1511300" cy="1081087"/>
          </a:xfrm>
          <a:prstGeom prst="wedgeRectCallout">
            <a:avLst>
              <a:gd name="adj1" fmla="val 86764"/>
              <a:gd name="adj2" fmla="val 66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 dirty="0" smtClean="0">
                <a:solidFill>
                  <a:schemeClr val="bg2"/>
                </a:solidFill>
              </a:rPr>
              <a:t>STAVOVÝ </a:t>
            </a:r>
            <a:r>
              <a:rPr lang="cs-CZ" altLang="cs-CZ" sz="1600" b="1" dirty="0">
                <a:solidFill>
                  <a:schemeClr val="bg2"/>
                </a:solidFill>
              </a:rPr>
              <a:t>ŘÁDEK (informace o souboru)</a:t>
            </a:r>
          </a:p>
        </p:txBody>
      </p:sp>
      <p:sp>
        <p:nvSpPr>
          <p:cNvPr id="6154" name="AutoShape 14"/>
          <p:cNvSpPr>
            <a:spLocks noChangeArrowheads="1"/>
          </p:cNvSpPr>
          <p:nvPr/>
        </p:nvSpPr>
        <p:spPr bwMode="auto">
          <a:xfrm>
            <a:off x="7524750" y="5445125"/>
            <a:ext cx="1511300" cy="1296988"/>
          </a:xfrm>
          <a:prstGeom prst="wedgeRectCallout">
            <a:avLst>
              <a:gd name="adj1" fmla="val -71847"/>
              <a:gd name="adj2" fmla="val 422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OKRAJ OKNA (změna rozměru okna)</a:t>
            </a:r>
          </a:p>
        </p:txBody>
      </p:sp>
      <p:sp>
        <p:nvSpPr>
          <p:cNvPr id="6155" name="AutoShape 15"/>
          <p:cNvSpPr>
            <a:spLocks noChangeArrowheads="1"/>
          </p:cNvSpPr>
          <p:nvPr/>
        </p:nvSpPr>
        <p:spPr bwMode="auto">
          <a:xfrm>
            <a:off x="107950" y="1268413"/>
            <a:ext cx="1511300" cy="576262"/>
          </a:xfrm>
          <a:prstGeom prst="wedgeRectCallout">
            <a:avLst>
              <a:gd name="adj1" fmla="val 88236"/>
              <a:gd name="adj2" fmla="val -2272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TITULEK OKNA</a:t>
            </a:r>
          </a:p>
        </p:txBody>
      </p:sp>
      <p:sp>
        <p:nvSpPr>
          <p:cNvPr id="6156" name="AutoShape 16"/>
          <p:cNvSpPr>
            <a:spLocks noChangeArrowheads="1"/>
          </p:cNvSpPr>
          <p:nvPr/>
        </p:nvSpPr>
        <p:spPr bwMode="auto">
          <a:xfrm>
            <a:off x="107950" y="1989138"/>
            <a:ext cx="1511300" cy="576262"/>
          </a:xfrm>
          <a:prstGeom prst="wedgeRectCallout">
            <a:avLst>
              <a:gd name="adj1" fmla="val 102523"/>
              <a:gd name="adj2" fmla="val -11032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MENU</a:t>
            </a:r>
          </a:p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OKNA</a:t>
            </a:r>
          </a:p>
        </p:txBody>
      </p:sp>
      <p:sp>
        <p:nvSpPr>
          <p:cNvPr id="6157" name="AutoShape 17"/>
          <p:cNvSpPr>
            <a:spLocks noChangeArrowheads="1"/>
          </p:cNvSpPr>
          <p:nvPr/>
        </p:nvSpPr>
        <p:spPr bwMode="auto">
          <a:xfrm>
            <a:off x="107950" y="2708275"/>
            <a:ext cx="1511300" cy="576263"/>
          </a:xfrm>
          <a:prstGeom prst="wedgeRectCallout">
            <a:avLst>
              <a:gd name="adj1" fmla="val 94750"/>
              <a:gd name="adj2" fmla="val -19022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PANELY NÁSTROJŮ</a:t>
            </a:r>
          </a:p>
        </p:txBody>
      </p:sp>
      <p:sp>
        <p:nvSpPr>
          <p:cNvPr id="6158" name="TextovéPole 1"/>
          <p:cNvSpPr txBox="1">
            <a:spLocks noChangeArrowheads="1"/>
          </p:cNvSpPr>
          <p:nvPr/>
        </p:nvSpPr>
        <p:spPr bwMode="auto">
          <a:xfrm>
            <a:off x="107950" y="188913"/>
            <a:ext cx="1800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okno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WIN XP - MYŠ</a:t>
            </a:r>
          </a:p>
        </p:txBody>
      </p:sp>
      <p:sp>
        <p:nvSpPr>
          <p:cNvPr id="7171" name="Text Box 9"/>
          <p:cNvSpPr txBox="1">
            <a:spLocks noChangeArrowheads="1"/>
          </p:cNvSpPr>
          <p:nvPr/>
        </p:nvSpPr>
        <p:spPr bwMode="auto">
          <a:xfrm>
            <a:off x="539750" y="1989138"/>
            <a:ext cx="8280400" cy="420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2000"/>
              <a:t>MYŠÍ ovládáme KURZOR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 sz="2000"/>
              <a:t>UKÁZAT - najedeme kurzorem na objekt (může se ukázat nápověda)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 sz="2000"/>
              <a:t>KLIKNOUT – najedeme kurzorem na objekt 1x KLIK  (označení objektu)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 sz="2000"/>
              <a:t>DVOJKLIK - najedeme kurzorem na objekt 2x KLIK  (otevření nebo suštění objektu)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 sz="2000"/>
              <a:t>KLIK PRAVÝM TLAČÍTKEM -  najedeme kurzorem na objekt 1x KLIK (otevření místní nabídky)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 sz="2000"/>
              <a:t>UCHOPENÍ, PŘEMÍSTĚNÍ, - najedeme kurzorem na objekt, stiskneme levé tlačítko myši, držíme stisknuté a přesunujeme na určené místo a pustíme.  </a:t>
            </a:r>
          </a:p>
        </p:txBody>
      </p:sp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107950" y="188913"/>
            <a:ext cx="1800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okno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OVLÁDÁNÍ OKNA</a:t>
            </a:r>
          </a:p>
        </p:txBody>
      </p:sp>
      <p:graphicFrame>
        <p:nvGraphicFramePr>
          <p:cNvPr id="8195" name="Object 5"/>
          <p:cNvGraphicFramePr>
            <a:graphicFrameLocks noChangeAspect="1"/>
          </p:cNvGraphicFramePr>
          <p:nvPr/>
        </p:nvGraphicFramePr>
        <p:xfrm>
          <a:off x="3059113" y="2565400"/>
          <a:ext cx="4679950" cy="1106488"/>
        </p:xfrm>
        <a:graphic>
          <a:graphicData uri="http://schemas.openxmlformats.org/presentationml/2006/ole">
            <p:oleObj spid="_x0000_s8195" name="PHOTO-PAINT" r:id="rId3" imgW="2657143" imgH="628571" progId="CorelPHOTOPAINT.Image.13">
              <p:embed/>
            </p:oleObj>
          </a:graphicData>
        </a:graphic>
      </p:graphicFrame>
      <p:sp>
        <p:nvSpPr>
          <p:cNvPr id="8196" name="AutoShape 6"/>
          <p:cNvSpPr>
            <a:spLocks noChangeArrowheads="1"/>
          </p:cNvSpPr>
          <p:nvPr/>
        </p:nvSpPr>
        <p:spPr bwMode="auto">
          <a:xfrm>
            <a:off x="2843213" y="1341438"/>
            <a:ext cx="1511300" cy="647700"/>
          </a:xfrm>
          <a:prstGeom prst="wedgeRectCallout">
            <a:avLst>
              <a:gd name="adj1" fmla="val 27310"/>
              <a:gd name="adj2" fmla="val 18480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TITULKOVÝ PRUH</a:t>
            </a:r>
            <a:r>
              <a:rPr lang="cs-CZ" altLang="cs-CZ" sz="1600" b="1">
                <a:solidFill>
                  <a:schemeClr val="bg2"/>
                </a:solidFill>
              </a:rPr>
              <a:t> </a:t>
            </a:r>
          </a:p>
        </p:txBody>
      </p:sp>
      <p:sp>
        <p:nvSpPr>
          <p:cNvPr id="8197" name="AutoShape 7"/>
          <p:cNvSpPr>
            <a:spLocks noChangeArrowheads="1"/>
          </p:cNvSpPr>
          <p:nvPr/>
        </p:nvSpPr>
        <p:spPr bwMode="auto">
          <a:xfrm>
            <a:off x="4427538" y="1341438"/>
            <a:ext cx="1728787" cy="647700"/>
          </a:xfrm>
          <a:prstGeom prst="wedgeRectCallout">
            <a:avLst>
              <a:gd name="adj1" fmla="val 74884"/>
              <a:gd name="adj2" fmla="val 16813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MINIMALIZAČNÍ TLAČÍTKO</a:t>
            </a:r>
          </a:p>
        </p:txBody>
      </p:sp>
      <p:sp>
        <p:nvSpPr>
          <p:cNvPr id="8198" name="AutoShape 8"/>
          <p:cNvSpPr>
            <a:spLocks noChangeArrowheads="1"/>
          </p:cNvSpPr>
          <p:nvPr/>
        </p:nvSpPr>
        <p:spPr bwMode="auto">
          <a:xfrm>
            <a:off x="6300788" y="1341438"/>
            <a:ext cx="1728787" cy="647700"/>
          </a:xfrm>
          <a:prstGeom prst="wedgeRectCallout">
            <a:avLst>
              <a:gd name="adj1" fmla="val -2343"/>
              <a:gd name="adj2" fmla="val 16446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MAXIMALIZAČNÍ TLAČÍTKO</a:t>
            </a:r>
          </a:p>
        </p:txBody>
      </p:sp>
      <p:sp>
        <p:nvSpPr>
          <p:cNvPr id="8199" name="AutoShape 9"/>
          <p:cNvSpPr>
            <a:spLocks noChangeArrowheads="1"/>
          </p:cNvSpPr>
          <p:nvPr/>
        </p:nvSpPr>
        <p:spPr bwMode="auto">
          <a:xfrm>
            <a:off x="7308850" y="3141663"/>
            <a:ext cx="1728788" cy="647700"/>
          </a:xfrm>
          <a:prstGeom prst="wedgeRectCallout">
            <a:avLst>
              <a:gd name="adj1" fmla="val -36958"/>
              <a:gd name="adj2" fmla="val -87991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VYPÍNACÍ TLAČÍTKO</a:t>
            </a:r>
          </a:p>
        </p:txBody>
      </p:sp>
      <p:sp>
        <p:nvSpPr>
          <p:cNvPr id="8200" name="Text Box 10"/>
          <p:cNvSpPr txBox="1">
            <a:spLocks noChangeArrowheads="1"/>
          </p:cNvSpPr>
          <p:nvPr/>
        </p:nvSpPr>
        <p:spPr bwMode="auto">
          <a:xfrm>
            <a:off x="179388" y="1557338"/>
            <a:ext cx="2663825" cy="517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/>
              <a:t>Klik na tlačítko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/>
              <a:t>MINIMAL. – zmenšení okna na HLAVNÍ PANEL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/>
              <a:t>MAXIMAL. – zvětšení okna přes celou obrazovku nebo do zmenšené velikosti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/>
              <a:t>VYPÍNACÍ – vypne okno i program, který v něm běží 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/>
              <a:t>Když držíme myší okno za TITULKOVÝ PRUH – můžeme s ním pohybovat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/>
              <a:t> </a:t>
            </a:r>
          </a:p>
        </p:txBody>
      </p:sp>
      <p:graphicFrame>
        <p:nvGraphicFramePr>
          <p:cNvPr id="8201" name="Object 12"/>
          <p:cNvGraphicFramePr>
            <a:graphicFrameLocks noChangeAspect="1"/>
          </p:cNvGraphicFramePr>
          <p:nvPr/>
        </p:nvGraphicFramePr>
        <p:xfrm>
          <a:off x="2987675" y="4941888"/>
          <a:ext cx="6048375" cy="525462"/>
        </p:xfrm>
        <a:graphic>
          <a:graphicData uri="http://schemas.openxmlformats.org/presentationml/2006/ole">
            <p:oleObj spid="_x0000_s8201" name="PHOTO-PAINT" r:id="rId4" imgW="5047619" imgH="438095" progId="CorelPHOTOPAINT.Image.13">
              <p:embed/>
            </p:oleObj>
          </a:graphicData>
        </a:graphic>
      </p:graphicFrame>
      <p:sp>
        <p:nvSpPr>
          <p:cNvPr id="8202" name="AutoShape 13"/>
          <p:cNvSpPr>
            <a:spLocks noChangeArrowheads="1"/>
          </p:cNvSpPr>
          <p:nvPr/>
        </p:nvSpPr>
        <p:spPr bwMode="auto">
          <a:xfrm>
            <a:off x="6011863" y="4076700"/>
            <a:ext cx="3024187" cy="647700"/>
          </a:xfrm>
          <a:prstGeom prst="wedgeRectCallout">
            <a:avLst>
              <a:gd name="adj1" fmla="val -44120"/>
              <a:gd name="adj2" fmla="val 10269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MINIMALIZOVANÁ OKNA NA HLAVNÍM PANELU</a:t>
            </a:r>
          </a:p>
        </p:txBody>
      </p:sp>
      <p:sp>
        <p:nvSpPr>
          <p:cNvPr id="8203" name="AutoShape 14"/>
          <p:cNvSpPr>
            <a:spLocks noChangeArrowheads="1"/>
          </p:cNvSpPr>
          <p:nvPr/>
        </p:nvSpPr>
        <p:spPr bwMode="auto">
          <a:xfrm>
            <a:off x="3348038" y="4005263"/>
            <a:ext cx="1728787" cy="576262"/>
          </a:xfrm>
          <a:prstGeom prst="wedgeRectCallout">
            <a:avLst>
              <a:gd name="adj1" fmla="val 38153"/>
              <a:gd name="adj2" fmla="val 15964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500" b="1">
                <a:solidFill>
                  <a:schemeClr val="bg2"/>
                </a:solidFill>
              </a:rPr>
              <a:t>MINIMALIZACE VŠECH OKEN</a:t>
            </a:r>
          </a:p>
        </p:txBody>
      </p:sp>
      <p:sp>
        <p:nvSpPr>
          <p:cNvPr id="8204" name="Text Box 15"/>
          <p:cNvSpPr txBox="1">
            <a:spLocks noChangeArrowheads="1"/>
          </p:cNvSpPr>
          <p:nvPr/>
        </p:nvSpPr>
        <p:spPr bwMode="auto">
          <a:xfrm>
            <a:off x="2843213" y="5734050"/>
            <a:ext cx="6121400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/>
              <a:t>Někdy potřebujeme minimalizovat všechny okna najednou, (abychom se dostali na pracovní plochu)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/>
              <a:t>Klikneme tlačítko minimalizující okna na HLAVNÍM PANELU</a:t>
            </a:r>
          </a:p>
        </p:txBody>
      </p:sp>
      <p:sp>
        <p:nvSpPr>
          <p:cNvPr id="8205" name="TextovéPole 12"/>
          <p:cNvSpPr txBox="1">
            <a:spLocks noChangeArrowheads="1"/>
          </p:cNvSpPr>
          <p:nvPr/>
        </p:nvSpPr>
        <p:spPr bwMode="auto">
          <a:xfrm>
            <a:off x="107950" y="188913"/>
            <a:ext cx="1800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okno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17"/>
          <p:cNvGraphicFramePr>
            <a:graphicFrameLocks noChangeAspect="1"/>
          </p:cNvGraphicFramePr>
          <p:nvPr/>
        </p:nvGraphicFramePr>
        <p:xfrm>
          <a:off x="827088" y="6237288"/>
          <a:ext cx="8113712" cy="419100"/>
        </p:xfrm>
        <a:graphic>
          <a:graphicData uri="http://schemas.openxmlformats.org/presentationml/2006/ole">
            <p:oleObj spid="_x0000_s9218" name="PHOTO-PAINT" r:id="rId3" imgW="8114286" imgH="419048" progId="CorelPHOTOPAINT.Image.13">
              <p:embed/>
            </p:oleObj>
          </a:graphicData>
        </a:graphic>
      </p:graphicFrame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ZMĚNA ROZMĚRU OKNA, PŘEPÍNÁNÍ MEZI OKNY (PROGRAMY)</a:t>
            </a:r>
          </a:p>
        </p:txBody>
      </p:sp>
      <p:sp>
        <p:nvSpPr>
          <p:cNvPr id="9220" name="AutoShape 7"/>
          <p:cNvSpPr>
            <a:spLocks noChangeArrowheads="1"/>
          </p:cNvSpPr>
          <p:nvPr/>
        </p:nvSpPr>
        <p:spPr bwMode="auto">
          <a:xfrm>
            <a:off x="6948488" y="4581525"/>
            <a:ext cx="1728787" cy="431800"/>
          </a:xfrm>
          <a:prstGeom prst="wedgeRectCallout">
            <a:avLst>
              <a:gd name="adj1" fmla="val 57440"/>
              <a:gd name="adj2" fmla="val -16029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ROH OKNA</a:t>
            </a:r>
          </a:p>
        </p:txBody>
      </p:sp>
      <p:sp>
        <p:nvSpPr>
          <p:cNvPr id="9221" name="Text Box 8"/>
          <p:cNvSpPr txBox="1">
            <a:spLocks noChangeArrowheads="1"/>
          </p:cNvSpPr>
          <p:nvPr/>
        </p:nvSpPr>
        <p:spPr bwMode="auto">
          <a:xfrm>
            <a:off x="179388" y="1557338"/>
            <a:ext cx="5113337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Najedeme kurzorem myši na OKRAJ OKNA nebo ROH OKNA, až se kurzor změní ve dvojšipku, stlačíme levé tlačítko myši, držíme a posouváním měníme rozměr okna </a:t>
            </a:r>
            <a:endParaRPr lang="cs-CZ" altLang="cs-CZ"/>
          </a:p>
        </p:txBody>
      </p:sp>
      <p:pic>
        <p:nvPicPr>
          <p:cNvPr id="9222" name="Picture 11" descr="nový-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9700" y="1412875"/>
            <a:ext cx="3600450" cy="270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3" name="AutoShape 12"/>
          <p:cNvSpPr>
            <a:spLocks noChangeArrowheads="1"/>
          </p:cNvSpPr>
          <p:nvPr/>
        </p:nvSpPr>
        <p:spPr bwMode="auto">
          <a:xfrm>
            <a:off x="4427538" y="4581525"/>
            <a:ext cx="1728787" cy="431800"/>
          </a:xfrm>
          <a:prstGeom prst="wedgeRectCallout">
            <a:avLst>
              <a:gd name="adj1" fmla="val 53306"/>
              <a:gd name="adj2" fmla="val -16029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OKRAJ OKNA</a:t>
            </a:r>
          </a:p>
        </p:txBody>
      </p:sp>
      <p:sp>
        <p:nvSpPr>
          <p:cNvPr id="9224" name="AutoShape 13"/>
          <p:cNvSpPr>
            <a:spLocks noChangeArrowheads="1"/>
          </p:cNvSpPr>
          <p:nvPr/>
        </p:nvSpPr>
        <p:spPr bwMode="auto">
          <a:xfrm>
            <a:off x="6299200" y="4005263"/>
            <a:ext cx="142875" cy="215900"/>
          </a:xfrm>
          <a:prstGeom prst="upDownArrow">
            <a:avLst>
              <a:gd name="adj1" fmla="val 50000"/>
              <a:gd name="adj2" fmla="val 30222"/>
            </a:avLst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cs-CZ" altLang="cs-CZ"/>
          </a:p>
        </p:txBody>
      </p:sp>
      <p:sp>
        <p:nvSpPr>
          <p:cNvPr id="9225" name="AutoShape 14"/>
          <p:cNvSpPr>
            <a:spLocks noChangeArrowheads="1"/>
          </p:cNvSpPr>
          <p:nvPr/>
        </p:nvSpPr>
        <p:spPr bwMode="auto">
          <a:xfrm rot="-2311811">
            <a:off x="8747125" y="4005263"/>
            <a:ext cx="142875" cy="215900"/>
          </a:xfrm>
          <a:prstGeom prst="upDownArrow">
            <a:avLst>
              <a:gd name="adj1" fmla="val 50000"/>
              <a:gd name="adj2" fmla="val 30222"/>
            </a:avLst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cs-CZ" altLang="cs-CZ"/>
          </a:p>
        </p:txBody>
      </p:sp>
      <p:sp>
        <p:nvSpPr>
          <p:cNvPr id="9226" name="AutoShape 16"/>
          <p:cNvSpPr>
            <a:spLocks noChangeArrowheads="1"/>
          </p:cNvSpPr>
          <p:nvPr/>
        </p:nvSpPr>
        <p:spPr bwMode="auto">
          <a:xfrm>
            <a:off x="2124075" y="5373688"/>
            <a:ext cx="3311525" cy="431800"/>
          </a:xfrm>
          <a:prstGeom prst="wedgeRectCallout">
            <a:avLst>
              <a:gd name="adj1" fmla="val 2639"/>
              <a:gd name="adj2" fmla="val 21213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SPUŠTĚNÁ OKNA PROGRAMŮ</a:t>
            </a:r>
          </a:p>
        </p:txBody>
      </p:sp>
      <p:sp>
        <p:nvSpPr>
          <p:cNvPr id="9227" name="AutoShape 18"/>
          <p:cNvSpPr>
            <a:spLocks noChangeArrowheads="1"/>
          </p:cNvSpPr>
          <p:nvPr/>
        </p:nvSpPr>
        <p:spPr bwMode="auto">
          <a:xfrm>
            <a:off x="2124075" y="5373688"/>
            <a:ext cx="3311525" cy="431800"/>
          </a:xfrm>
          <a:prstGeom prst="wedgeRectCallout">
            <a:avLst>
              <a:gd name="adj1" fmla="val 35477"/>
              <a:gd name="adj2" fmla="val 22463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SPUŠTĚNÁ OKNA PROGRAMŮ</a:t>
            </a:r>
          </a:p>
        </p:txBody>
      </p:sp>
      <p:sp>
        <p:nvSpPr>
          <p:cNvPr id="9228" name="AutoShape 19"/>
          <p:cNvSpPr>
            <a:spLocks noChangeArrowheads="1"/>
          </p:cNvSpPr>
          <p:nvPr/>
        </p:nvSpPr>
        <p:spPr bwMode="auto">
          <a:xfrm>
            <a:off x="2124075" y="5373688"/>
            <a:ext cx="3311525" cy="431800"/>
          </a:xfrm>
          <a:prstGeom prst="wedgeRectCallout">
            <a:avLst>
              <a:gd name="adj1" fmla="val 65343"/>
              <a:gd name="adj2" fmla="val 20956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SPUŠTĚNÁ OKNA PROGRAMŮ</a:t>
            </a:r>
          </a:p>
        </p:txBody>
      </p:sp>
      <p:sp>
        <p:nvSpPr>
          <p:cNvPr id="9229" name="AutoShape 20"/>
          <p:cNvSpPr>
            <a:spLocks noChangeArrowheads="1"/>
          </p:cNvSpPr>
          <p:nvPr/>
        </p:nvSpPr>
        <p:spPr bwMode="auto">
          <a:xfrm>
            <a:off x="5940425" y="5373688"/>
            <a:ext cx="3095625" cy="431800"/>
          </a:xfrm>
          <a:prstGeom prst="wedgeRectCallout">
            <a:avLst>
              <a:gd name="adj1" fmla="val 9847"/>
              <a:gd name="adj2" fmla="val 20698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AKTIVNÍ OKNO PROGRAMU</a:t>
            </a:r>
          </a:p>
        </p:txBody>
      </p:sp>
      <p:sp>
        <p:nvSpPr>
          <p:cNvPr id="9230" name="Text Box 21"/>
          <p:cNvSpPr txBox="1">
            <a:spLocks noChangeArrowheads="1"/>
          </p:cNvSpPr>
          <p:nvPr/>
        </p:nvSpPr>
        <p:spPr bwMode="auto">
          <a:xfrm>
            <a:off x="179388" y="3068638"/>
            <a:ext cx="50419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Při spuštění více oken (programů) najednou, se okna překrývají.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Abychom mohli pracovat s vybraným programem klikneme na jeho tlačítko na HLAVNÍM PANELU, ono se přesune dopředu.</a:t>
            </a:r>
            <a:r>
              <a:rPr lang="cs-CZ" altLang="cs-CZ"/>
              <a:t> </a:t>
            </a:r>
          </a:p>
        </p:txBody>
      </p:sp>
      <p:sp>
        <p:nvSpPr>
          <p:cNvPr id="9231" name="TextovéPole 14"/>
          <p:cNvSpPr txBox="1">
            <a:spLocks noChangeArrowheads="1"/>
          </p:cNvSpPr>
          <p:nvPr/>
        </p:nvSpPr>
        <p:spPr bwMode="auto">
          <a:xfrm>
            <a:off x="107950" y="188913"/>
            <a:ext cx="1800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okno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9"/>
          <p:cNvGraphicFramePr>
            <a:graphicFrameLocks noChangeAspect="1"/>
          </p:cNvGraphicFramePr>
          <p:nvPr/>
        </p:nvGraphicFramePr>
        <p:xfrm>
          <a:off x="6659563" y="1268413"/>
          <a:ext cx="2305050" cy="3095625"/>
        </p:xfrm>
        <a:graphic>
          <a:graphicData uri="http://schemas.openxmlformats.org/presentationml/2006/ole">
            <p:oleObj spid="_x0000_s10242" name="PHOTO-PAINT" r:id="rId3" imgW="4085714" imgH="5485714" progId="CorelPHOTOPAINT.Image.13">
              <p:embed/>
            </p:oleObj>
          </a:graphicData>
        </a:graphic>
      </p:graphicFrame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SPUŠTĚNÍ PROGRAMU</a:t>
            </a:r>
            <a:endParaRPr lang="cs-CZ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</a:endParaRPr>
          </a:p>
        </p:txBody>
      </p:sp>
      <p:sp>
        <p:nvSpPr>
          <p:cNvPr id="10244" name="AutoShape 3"/>
          <p:cNvSpPr>
            <a:spLocks noChangeArrowheads="1"/>
          </p:cNvSpPr>
          <p:nvPr/>
        </p:nvSpPr>
        <p:spPr bwMode="auto">
          <a:xfrm>
            <a:off x="3492500" y="1773238"/>
            <a:ext cx="1728788" cy="576262"/>
          </a:xfrm>
          <a:prstGeom prst="wedgeRectCallout">
            <a:avLst>
              <a:gd name="adj1" fmla="val 203718"/>
              <a:gd name="adj2" fmla="val 2658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VYBRANÝ PROGRAM</a:t>
            </a:r>
          </a:p>
        </p:txBody>
      </p:sp>
      <p:sp>
        <p:nvSpPr>
          <p:cNvPr id="10245" name="Text Box 4"/>
          <p:cNvSpPr txBox="1">
            <a:spLocks noChangeArrowheads="1"/>
          </p:cNvSpPr>
          <p:nvPr/>
        </p:nvSpPr>
        <p:spPr bwMode="auto">
          <a:xfrm>
            <a:off x="179388" y="1557338"/>
            <a:ext cx="3024187" cy="253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POKUD NENÍ IKONA PROGRAMU NA PRACOVNÍ PLOŠE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KLIK na tlačítko START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KLIK na VŠECHNY PROGRAMY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KLIK na vybraný program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Program se spustí</a:t>
            </a:r>
          </a:p>
        </p:txBody>
      </p:sp>
      <p:sp>
        <p:nvSpPr>
          <p:cNvPr id="10246" name="AutoShape 10"/>
          <p:cNvSpPr>
            <a:spLocks noChangeArrowheads="1"/>
          </p:cNvSpPr>
          <p:nvPr/>
        </p:nvSpPr>
        <p:spPr bwMode="auto">
          <a:xfrm>
            <a:off x="3492500" y="2565400"/>
            <a:ext cx="1728788" cy="576263"/>
          </a:xfrm>
          <a:prstGeom prst="wedgeRectCallout">
            <a:avLst>
              <a:gd name="adj1" fmla="val 148347"/>
              <a:gd name="adj2" fmla="val 17864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VŠECHNY PROGRAMY</a:t>
            </a:r>
          </a:p>
        </p:txBody>
      </p:sp>
      <p:sp>
        <p:nvSpPr>
          <p:cNvPr id="10247" name="AutoShape 11"/>
          <p:cNvSpPr>
            <a:spLocks noChangeArrowheads="1"/>
          </p:cNvSpPr>
          <p:nvPr/>
        </p:nvSpPr>
        <p:spPr bwMode="auto">
          <a:xfrm>
            <a:off x="3492500" y="3429000"/>
            <a:ext cx="1728788" cy="576263"/>
          </a:xfrm>
          <a:prstGeom prst="wedgeRectCallout">
            <a:avLst>
              <a:gd name="adj1" fmla="val 141000"/>
              <a:gd name="adj2" fmla="val 9765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TLAČÍTKO START</a:t>
            </a:r>
          </a:p>
        </p:txBody>
      </p:sp>
      <p:sp>
        <p:nvSpPr>
          <p:cNvPr id="10248" name="Text Box 12"/>
          <p:cNvSpPr txBox="1">
            <a:spLocks noChangeArrowheads="1"/>
          </p:cNvSpPr>
          <p:nvPr/>
        </p:nvSpPr>
        <p:spPr bwMode="auto">
          <a:xfrm>
            <a:off x="250825" y="5013325"/>
            <a:ext cx="3024188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POKUD JE IKONA PROGRAMU NA PRACOVNÍ PLOŠE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KLIK na ikonu vybraného programu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Program se spustí</a:t>
            </a:r>
          </a:p>
        </p:txBody>
      </p:sp>
      <p:graphicFrame>
        <p:nvGraphicFramePr>
          <p:cNvPr id="10249" name="Object 14"/>
          <p:cNvGraphicFramePr>
            <a:graphicFrameLocks noChangeAspect="1"/>
          </p:cNvGraphicFramePr>
          <p:nvPr/>
        </p:nvGraphicFramePr>
        <p:xfrm>
          <a:off x="6372225" y="5084763"/>
          <a:ext cx="2524125" cy="1581150"/>
        </p:xfrm>
        <a:graphic>
          <a:graphicData uri="http://schemas.openxmlformats.org/presentationml/2006/ole">
            <p:oleObj spid="_x0000_s10249" name="PHOTO-PAINT" r:id="rId4" imgW="2523810" imgH="1580952" progId="CorelPHOTOPAINT.Image.13">
              <p:embed/>
            </p:oleObj>
          </a:graphicData>
        </a:graphic>
      </p:graphicFrame>
      <p:sp>
        <p:nvSpPr>
          <p:cNvPr id="10250" name="AutoShape 15"/>
          <p:cNvSpPr>
            <a:spLocks noChangeArrowheads="1"/>
          </p:cNvSpPr>
          <p:nvPr/>
        </p:nvSpPr>
        <p:spPr bwMode="auto">
          <a:xfrm>
            <a:off x="3348038" y="5661025"/>
            <a:ext cx="1728787" cy="576263"/>
          </a:xfrm>
          <a:prstGeom prst="wedgeRectCallout">
            <a:avLst>
              <a:gd name="adj1" fmla="val 141644"/>
              <a:gd name="adj2" fmla="val 3237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VYBRANÝ PROGRAM</a:t>
            </a:r>
          </a:p>
        </p:txBody>
      </p:sp>
      <p:sp>
        <p:nvSpPr>
          <p:cNvPr id="10251" name="TextovéPole 10"/>
          <p:cNvSpPr txBox="1">
            <a:spLocks noChangeArrowheads="1"/>
          </p:cNvSpPr>
          <p:nvPr/>
        </p:nvSpPr>
        <p:spPr bwMode="auto">
          <a:xfrm>
            <a:off x="107950" y="188913"/>
            <a:ext cx="1800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okno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 smtClean="0"/>
              <a:t>WIN XP – VYTVOŘENÍ ZÁSTUPCE PROGRAMU NA PLOŠE </a:t>
            </a:r>
            <a:endParaRPr lang="cs-CZ" sz="3600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785813" y="1714500"/>
            <a:ext cx="77866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Na pracovní ploše umístíme spouštěcí ikony programů – ZÁSTUPCE. Jeho skutečný program je „ukryt“ na disku a na ploše bude jen spouštěcí ikona</a:t>
            </a:r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285750" y="2714625"/>
            <a:ext cx="2857500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buFontTx/>
              <a:buAutoNum type="arabicPeriod"/>
            </a:pPr>
            <a:r>
              <a:rPr lang="cs-CZ" altLang="cs-CZ"/>
              <a:t>START, VŠECHNY PROGRAMY, pravým tlačítkem myši vytáhneme ikonu programu na plochu, KOPÍROVAT</a:t>
            </a:r>
          </a:p>
          <a:p>
            <a:pPr marL="342900" indent="-342900" eaLnBrk="1" hangingPunct="1">
              <a:buFontTx/>
              <a:buAutoNum type="arabicPeriod"/>
            </a:pPr>
            <a:r>
              <a:rPr lang="cs-CZ" altLang="cs-CZ"/>
              <a:t>TENTO POČÍTAČ, vybereme disk, složku z programem, ikonu programu, pravým tlačítkem myši vytáhneme ikonu programu na plochu, KOPÍROVAT</a:t>
            </a:r>
          </a:p>
        </p:txBody>
      </p:sp>
      <p:pic>
        <p:nvPicPr>
          <p:cNvPr id="1126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13" y="2428875"/>
            <a:ext cx="3571875" cy="350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Šipka doprava 6"/>
          <p:cNvSpPr/>
          <p:nvPr/>
        </p:nvSpPr>
        <p:spPr>
          <a:xfrm rot="2972701">
            <a:off x="5822157" y="4904581"/>
            <a:ext cx="1182688" cy="26352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1271" name="TextovéPole 7"/>
          <p:cNvSpPr txBox="1">
            <a:spLocks noChangeArrowheads="1"/>
          </p:cNvSpPr>
          <p:nvPr/>
        </p:nvSpPr>
        <p:spPr bwMode="auto">
          <a:xfrm>
            <a:off x="107950" y="188913"/>
            <a:ext cx="1800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okno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62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WIN XP – PŘEPÍNÁNÍ MEZI PROGRAMY</a:t>
            </a:r>
            <a:br>
              <a:rPr lang="cs-CZ" sz="3600" dirty="0" smtClean="0"/>
            </a:br>
            <a:endParaRPr lang="cs-CZ" sz="3600" dirty="0" smtClean="0"/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714375" y="1857375"/>
            <a:ext cx="2928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1. Z HLAVNÍHO PANELU</a:t>
            </a:r>
          </a:p>
        </p:txBody>
      </p:sp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714375" y="2714625"/>
            <a:ext cx="3571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2. Klávesová zkratka ALT + TAB</a:t>
            </a:r>
          </a:p>
        </p:txBody>
      </p:sp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714375" y="3714750"/>
            <a:ext cx="3571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3. Klávesová zkratka ALT + ESC</a:t>
            </a:r>
          </a:p>
        </p:txBody>
      </p:sp>
      <p:sp>
        <p:nvSpPr>
          <p:cNvPr id="12294" name="TextovéPole 6"/>
          <p:cNvSpPr txBox="1">
            <a:spLocks noChangeArrowheads="1"/>
          </p:cNvSpPr>
          <p:nvPr/>
        </p:nvSpPr>
        <p:spPr bwMode="auto">
          <a:xfrm>
            <a:off x="714375" y="4643438"/>
            <a:ext cx="428625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4. Klávesová zkratka CTRL+ALT + DEL násilné ukončení programu (pokud zamrzne)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- APLIKACE</a:t>
            </a:r>
          </a:p>
          <a:p>
            <a:pPr eaLnBrk="1" hangingPunct="1">
              <a:buFontTx/>
              <a:buChar char="-"/>
            </a:pPr>
            <a:r>
              <a:rPr lang="cs-CZ" altLang="cs-CZ"/>
              <a:t> Vybereme název programu</a:t>
            </a:r>
          </a:p>
          <a:p>
            <a:pPr eaLnBrk="1" hangingPunct="1">
              <a:buFontTx/>
              <a:buChar char="-"/>
            </a:pPr>
            <a:r>
              <a:rPr lang="cs-CZ" altLang="cs-CZ"/>
              <a:t> UKONČIT ÚLOHU</a:t>
            </a:r>
          </a:p>
          <a:p>
            <a:pPr eaLnBrk="1" hangingPunct="1">
              <a:buFontTx/>
              <a:buChar char="-"/>
            </a:pPr>
            <a:endParaRPr lang="cs-CZ" altLang="cs-CZ"/>
          </a:p>
        </p:txBody>
      </p:sp>
      <p:pic>
        <p:nvPicPr>
          <p:cNvPr id="1229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2286000"/>
            <a:ext cx="8143875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6" name="TextovéPole 9"/>
          <p:cNvSpPr txBox="1">
            <a:spLocks noChangeArrowheads="1"/>
          </p:cNvSpPr>
          <p:nvPr/>
        </p:nvSpPr>
        <p:spPr bwMode="auto">
          <a:xfrm>
            <a:off x="1143000" y="3143250"/>
            <a:ext cx="3571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Přepínání pomocí ikon</a:t>
            </a:r>
          </a:p>
        </p:txBody>
      </p:sp>
      <p:sp>
        <p:nvSpPr>
          <p:cNvPr id="12297" name="TextovéPole 10"/>
          <p:cNvSpPr txBox="1">
            <a:spLocks noChangeArrowheads="1"/>
          </p:cNvSpPr>
          <p:nvPr/>
        </p:nvSpPr>
        <p:spPr bwMode="auto">
          <a:xfrm>
            <a:off x="1143000" y="4071938"/>
            <a:ext cx="3571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Přepínání přímo programů</a:t>
            </a:r>
          </a:p>
        </p:txBody>
      </p:sp>
      <p:pic>
        <p:nvPicPr>
          <p:cNvPr id="1229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3" y="3214688"/>
            <a:ext cx="3357562" cy="347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9" name="TextovéPole 10"/>
          <p:cNvSpPr txBox="1">
            <a:spLocks noChangeArrowheads="1"/>
          </p:cNvSpPr>
          <p:nvPr/>
        </p:nvSpPr>
        <p:spPr bwMode="auto">
          <a:xfrm>
            <a:off x="107950" y="188913"/>
            <a:ext cx="1800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okno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PRVKY DIALOGOVÝCH OKEN</a:t>
            </a:r>
            <a:endParaRPr lang="cs-CZ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</a:endParaRPr>
          </a:p>
        </p:txBody>
      </p:sp>
      <p:sp>
        <p:nvSpPr>
          <p:cNvPr id="13315" name="AutoShape 4"/>
          <p:cNvSpPr>
            <a:spLocks noChangeArrowheads="1"/>
          </p:cNvSpPr>
          <p:nvPr/>
        </p:nvSpPr>
        <p:spPr bwMode="auto">
          <a:xfrm>
            <a:off x="3492500" y="1773238"/>
            <a:ext cx="1728788" cy="576262"/>
          </a:xfrm>
          <a:prstGeom prst="wedgeRectCallout">
            <a:avLst>
              <a:gd name="adj1" fmla="val 110972"/>
              <a:gd name="adj2" fmla="val 16101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VÝBĚR JEDNÉ MOŽNOSTI</a:t>
            </a:r>
          </a:p>
        </p:txBody>
      </p:sp>
      <p:sp>
        <p:nvSpPr>
          <p:cNvPr id="13316" name="Text Box 5"/>
          <p:cNvSpPr txBox="1">
            <a:spLocks noChangeArrowheads="1"/>
          </p:cNvSpPr>
          <p:nvPr/>
        </p:nvSpPr>
        <p:spPr bwMode="auto">
          <a:xfrm>
            <a:off x="179388" y="1557338"/>
            <a:ext cx="3024187" cy="290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Při práci s WIN budeme stále něco vybírat, nastavovat nebo zadávat, při tom budeme pracovat prvky v dialogových oknech, které po nás budou chtít nějakou odpověď.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Podle různých prvků doplňujeme nebo vybíráme různé položky, různými způsoby.</a:t>
            </a:r>
          </a:p>
        </p:txBody>
      </p:sp>
      <p:graphicFrame>
        <p:nvGraphicFramePr>
          <p:cNvPr id="13317" name="Object 11"/>
          <p:cNvGraphicFramePr>
            <a:graphicFrameLocks noChangeAspect="1"/>
          </p:cNvGraphicFramePr>
          <p:nvPr/>
        </p:nvGraphicFramePr>
        <p:xfrm>
          <a:off x="6227763" y="2636838"/>
          <a:ext cx="2593975" cy="1470025"/>
        </p:xfrm>
        <a:graphic>
          <a:graphicData uri="http://schemas.openxmlformats.org/presentationml/2006/ole">
            <p:oleObj spid="_x0000_s13317" name="PHOTO-PAINT" r:id="rId3" imgW="3190476" imgH="1714286" progId="CorelPHOTOPAINT.Image.13">
              <p:embed/>
            </p:oleObj>
          </a:graphicData>
        </a:graphic>
      </p:graphicFrame>
      <p:graphicFrame>
        <p:nvGraphicFramePr>
          <p:cNvPr id="13318" name="Object 12"/>
          <p:cNvGraphicFramePr>
            <a:graphicFrameLocks noChangeAspect="1"/>
          </p:cNvGraphicFramePr>
          <p:nvPr/>
        </p:nvGraphicFramePr>
        <p:xfrm>
          <a:off x="6227763" y="4508500"/>
          <a:ext cx="2571750" cy="1171575"/>
        </p:xfrm>
        <a:graphic>
          <a:graphicData uri="http://schemas.openxmlformats.org/presentationml/2006/ole">
            <p:oleObj spid="_x0000_s13318" name="PHOTO-PAINT" r:id="rId4" imgW="2571429" imgH="1171429" progId="CorelPHOTOPAINT.Image.13">
              <p:embed/>
            </p:oleObj>
          </a:graphicData>
        </a:graphic>
      </p:graphicFrame>
      <p:graphicFrame>
        <p:nvGraphicFramePr>
          <p:cNvPr id="13319" name="Object 13"/>
          <p:cNvGraphicFramePr>
            <a:graphicFrameLocks noChangeAspect="1"/>
          </p:cNvGraphicFramePr>
          <p:nvPr/>
        </p:nvGraphicFramePr>
        <p:xfrm>
          <a:off x="5508625" y="6092825"/>
          <a:ext cx="3352800" cy="314325"/>
        </p:xfrm>
        <a:graphic>
          <a:graphicData uri="http://schemas.openxmlformats.org/presentationml/2006/ole">
            <p:oleObj spid="_x0000_s13319" name="PHOTO-PAINT" r:id="rId5" imgW="3352381" imgH="314286" progId="CorelPHOTOPAINT.Image.13">
              <p:embed/>
            </p:oleObj>
          </a:graphicData>
        </a:graphic>
      </p:graphicFrame>
      <p:sp>
        <p:nvSpPr>
          <p:cNvPr id="13320" name="AutoShape 14"/>
          <p:cNvSpPr>
            <a:spLocks noChangeArrowheads="1"/>
          </p:cNvSpPr>
          <p:nvPr/>
        </p:nvSpPr>
        <p:spPr bwMode="auto">
          <a:xfrm>
            <a:off x="3492500" y="2565400"/>
            <a:ext cx="1728788" cy="576263"/>
          </a:xfrm>
          <a:prstGeom prst="wedgeRectCallout">
            <a:avLst>
              <a:gd name="adj1" fmla="val 114097"/>
              <a:gd name="adj2" fmla="val 141185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VÝBĚR VÍCE MOŽNOSTI</a:t>
            </a:r>
          </a:p>
        </p:txBody>
      </p:sp>
      <p:sp>
        <p:nvSpPr>
          <p:cNvPr id="13321" name="AutoShape 15"/>
          <p:cNvSpPr>
            <a:spLocks noChangeArrowheads="1"/>
          </p:cNvSpPr>
          <p:nvPr/>
        </p:nvSpPr>
        <p:spPr bwMode="auto">
          <a:xfrm>
            <a:off x="3492500" y="3429000"/>
            <a:ext cx="1728788" cy="863600"/>
          </a:xfrm>
          <a:prstGeom prst="wedgeRectCallout">
            <a:avLst>
              <a:gd name="adj1" fmla="val 114736"/>
              <a:gd name="adj2" fmla="val 11213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VÝBĚR POLOŽKY ZE SEZNAMU</a:t>
            </a:r>
          </a:p>
        </p:txBody>
      </p:sp>
      <p:sp>
        <p:nvSpPr>
          <p:cNvPr id="13322" name="AutoShape 16"/>
          <p:cNvSpPr>
            <a:spLocks noChangeArrowheads="1"/>
          </p:cNvSpPr>
          <p:nvPr/>
        </p:nvSpPr>
        <p:spPr bwMode="auto">
          <a:xfrm>
            <a:off x="3348038" y="5516563"/>
            <a:ext cx="1728787" cy="863600"/>
          </a:xfrm>
          <a:prstGeom prst="wedgeRectCallout">
            <a:avLst>
              <a:gd name="adj1" fmla="val 81495"/>
              <a:gd name="adj2" fmla="val 2371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ZADÁNÍ TEXTU NEBO HODNOTY</a:t>
            </a:r>
          </a:p>
        </p:txBody>
      </p:sp>
      <p:sp>
        <p:nvSpPr>
          <p:cNvPr id="13323" name="TextovéPole 10"/>
          <p:cNvSpPr txBox="1">
            <a:spLocks noChangeArrowheads="1"/>
          </p:cNvSpPr>
          <p:nvPr/>
        </p:nvSpPr>
        <p:spPr bwMode="auto">
          <a:xfrm>
            <a:off x="107950" y="188913"/>
            <a:ext cx="1800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okno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11"/>
          <p:cNvGraphicFramePr>
            <a:graphicFrameLocks noChangeAspect="1"/>
          </p:cNvGraphicFramePr>
          <p:nvPr/>
        </p:nvGraphicFramePr>
        <p:xfrm>
          <a:off x="5929313" y="2924175"/>
          <a:ext cx="3082925" cy="3313113"/>
        </p:xfrm>
        <a:graphic>
          <a:graphicData uri="http://schemas.openxmlformats.org/presentationml/2006/ole">
            <p:oleObj spid="_x0000_s14338" name="PHOTO-PAINT" r:id="rId3" imgW="4095238" imgH="4400000" progId="CorelPHOTOPAINT.Image.13">
              <p:embed/>
            </p:oleObj>
          </a:graphicData>
        </a:graphic>
      </p:graphicFrame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PRVKY DIALOGOVÝCH OKEN</a:t>
            </a:r>
          </a:p>
        </p:txBody>
      </p:sp>
      <p:sp>
        <p:nvSpPr>
          <p:cNvPr id="14340" name="AutoShape 3"/>
          <p:cNvSpPr>
            <a:spLocks noChangeArrowheads="1"/>
          </p:cNvSpPr>
          <p:nvPr/>
        </p:nvSpPr>
        <p:spPr bwMode="auto">
          <a:xfrm>
            <a:off x="6659563" y="1700213"/>
            <a:ext cx="1728787" cy="576262"/>
          </a:xfrm>
          <a:prstGeom prst="wedgeRectCallout">
            <a:avLst>
              <a:gd name="adj1" fmla="val -27963"/>
              <a:gd name="adj2" fmla="val 21473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OKNO SE ZÁLOŽKAMI</a:t>
            </a:r>
          </a:p>
        </p:txBody>
      </p:sp>
      <p:sp>
        <p:nvSpPr>
          <p:cNvPr id="14341" name="Text Box 4"/>
          <p:cNvSpPr txBox="1">
            <a:spLocks noChangeArrowheads="1"/>
          </p:cNvSpPr>
          <p:nvPr/>
        </p:nvSpPr>
        <p:spPr bwMode="auto">
          <a:xfrm>
            <a:off x="1547813" y="2060575"/>
            <a:ext cx="439261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OKNO SE ZÁLOŽKAMI – umožní přepínat okno pomocí záložek (více možností výběru)</a:t>
            </a:r>
          </a:p>
        </p:txBody>
      </p:sp>
      <p:graphicFrame>
        <p:nvGraphicFramePr>
          <p:cNvPr id="14342" name="Object 13"/>
          <p:cNvGraphicFramePr>
            <a:graphicFrameLocks noChangeAspect="1"/>
          </p:cNvGraphicFramePr>
          <p:nvPr/>
        </p:nvGraphicFramePr>
        <p:xfrm>
          <a:off x="971550" y="3644900"/>
          <a:ext cx="3419475" cy="1733550"/>
        </p:xfrm>
        <a:graphic>
          <a:graphicData uri="http://schemas.openxmlformats.org/presentationml/2006/ole">
            <p:oleObj spid="_x0000_s14342" name="PHOTO-PAINT" r:id="rId4" imgW="3419048" imgH="1733333" progId="CorelPHOTOPAINT.Image.13">
              <p:embed/>
            </p:oleObj>
          </a:graphicData>
        </a:graphic>
      </p:graphicFrame>
      <p:sp>
        <p:nvSpPr>
          <p:cNvPr id="14343" name="AutoShape 14"/>
          <p:cNvSpPr>
            <a:spLocks noChangeArrowheads="1"/>
          </p:cNvSpPr>
          <p:nvPr/>
        </p:nvSpPr>
        <p:spPr bwMode="auto">
          <a:xfrm>
            <a:off x="323850" y="2781300"/>
            <a:ext cx="1800225" cy="576263"/>
          </a:xfrm>
          <a:prstGeom prst="wedgeRectCallout">
            <a:avLst>
              <a:gd name="adj1" fmla="val 77514"/>
              <a:gd name="adj2" fmla="val 13016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OKNO S UPOZORNĚNÍM</a:t>
            </a:r>
          </a:p>
        </p:txBody>
      </p:sp>
      <p:sp>
        <p:nvSpPr>
          <p:cNvPr id="14344" name="Text Box 15"/>
          <p:cNvSpPr txBox="1">
            <a:spLocks noChangeArrowheads="1"/>
          </p:cNvSpPr>
          <p:nvPr/>
        </p:nvSpPr>
        <p:spPr bwMode="auto">
          <a:xfrm>
            <a:off x="468313" y="5734050"/>
            <a:ext cx="439261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OKNO S UPOZORNĚNÍM – upozorní nás na nepředvídanou skutečnost</a:t>
            </a:r>
          </a:p>
        </p:txBody>
      </p:sp>
      <p:sp>
        <p:nvSpPr>
          <p:cNvPr id="14345" name="TextovéPole 8"/>
          <p:cNvSpPr txBox="1">
            <a:spLocks noChangeArrowheads="1"/>
          </p:cNvSpPr>
          <p:nvPr/>
        </p:nvSpPr>
        <p:spPr bwMode="auto">
          <a:xfrm>
            <a:off x="107950" y="188913"/>
            <a:ext cx="1800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okno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107950" y="188913"/>
            <a:ext cx="1800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okno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77787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Vyzkoušejte</a:t>
            </a:r>
          </a:p>
        </p:txBody>
      </p:sp>
      <p:sp>
        <p:nvSpPr>
          <p:cNvPr id="15364" name="TextovéPole 3"/>
          <p:cNvSpPr txBox="1">
            <a:spLocks noChangeArrowheads="1"/>
          </p:cNvSpPr>
          <p:nvPr/>
        </p:nvSpPr>
        <p:spPr bwMode="auto">
          <a:xfrm>
            <a:off x="1008063" y="1628775"/>
            <a:ext cx="5724525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Zapnutí, vypnutí okna, minimalizace, změna rozměrů –uspořádej na ploše 4 ona vedle sebe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Rozklikněte program, více způsoby, vytvořte 4 zástupce na ploše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Zkuste pomocí zkratek přepínat mezi programy</a:t>
            </a:r>
          </a:p>
          <a:p>
            <a:pPr eaLnBrk="1" hangingPunct="1"/>
            <a:endParaRPr lang="cs-CZ" altLang="cs-CZ"/>
          </a:p>
          <a:p>
            <a:pPr eaLnBrk="1" hangingPunct="1"/>
            <a:endParaRPr lang="cs-CZ" alt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686</TotalTime>
  <Words>786</Words>
  <Application>Microsoft Office PowerPoint</Application>
  <PresentationFormat>Předvádění na obrazovce (4:3)</PresentationFormat>
  <Paragraphs>134</Paragraphs>
  <Slides>13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1" baseType="lpstr">
      <vt:lpstr>Tahoma</vt:lpstr>
      <vt:lpstr>Arial</vt:lpstr>
      <vt:lpstr>Wingdings</vt:lpstr>
      <vt:lpstr>Arial CE</vt:lpstr>
      <vt:lpstr>Calibri</vt:lpstr>
      <vt:lpstr>Times New Roman</vt:lpstr>
      <vt:lpstr>Štěrbina</vt:lpstr>
      <vt:lpstr>Corel PHOTO-PAINT X3 Image</vt:lpstr>
      <vt:lpstr>Snímek 1</vt:lpstr>
      <vt:lpstr>WINDOWS XP okno</vt:lpstr>
      <vt:lpstr>WIN XP - OKNO</vt:lpstr>
      <vt:lpstr>WIN XP - MYŠ</vt:lpstr>
      <vt:lpstr>Snímek 5</vt:lpstr>
      <vt:lpstr>Snímek 6</vt:lpstr>
      <vt:lpstr>Snímek 7</vt:lpstr>
      <vt:lpstr>WIN XP – VYTVOŘENÍ ZÁSTUPCE PROGRAMU NA PLOŠE </vt:lpstr>
      <vt:lpstr>WIN XP – PŘEPÍNÁNÍ MEZI PROGRAMY 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WINDOWS XP</dc:title>
  <dc:creator>alfa.2007</dc:creator>
  <cp:lastModifiedBy>Dum</cp:lastModifiedBy>
  <cp:revision>53</cp:revision>
  <dcterms:created xsi:type="dcterms:W3CDTF">2007-11-30T16:56:51Z</dcterms:created>
  <dcterms:modified xsi:type="dcterms:W3CDTF">2014-06-14T20:39:31Z</dcterms:modified>
</cp:coreProperties>
</file>