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8"/>
  </p:notesMasterIdLst>
  <p:sldIdLst>
    <p:sldId id="285" r:id="rId2"/>
    <p:sldId id="256" r:id="rId3"/>
    <p:sldId id="282" r:id="rId4"/>
    <p:sldId id="269" r:id="rId5"/>
    <p:sldId id="270" r:id="rId6"/>
    <p:sldId id="271" r:id="rId7"/>
    <p:sldId id="283" r:id="rId8"/>
    <p:sldId id="272" r:id="rId9"/>
    <p:sldId id="273" r:id="rId10"/>
    <p:sldId id="274" r:id="rId11"/>
    <p:sldId id="278" r:id="rId12"/>
    <p:sldId id="277" r:id="rId13"/>
    <p:sldId id="275" r:id="rId14"/>
    <p:sldId id="276" r:id="rId15"/>
    <p:sldId id="284" r:id="rId16"/>
    <p:sldId id="286" r:id="rId17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9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Relationship Id="rId4" Type="http://schemas.openxmlformats.org/officeDocument/2006/relationships/image" Target="../media/image15.png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image" Target="../media/image23.png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6.png"/><Relationship Id="rId1" Type="http://schemas.openxmlformats.org/officeDocument/2006/relationships/image" Target="../media/image25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image" Target="../media/image29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fld id="{9D5928F4-C92F-43B0-B7B0-2D6B8C0C0B3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5DDD7A-A3A1-4990-B118-6AFAFEC45B4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52BE51E-6BB9-4940-B553-CB97B3CA492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CFAE6DF-49FA-4A08-BF31-39791EC42AE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BD42A3D-C054-4A78-91E8-09843592F53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1BB242-5591-4589-B90E-3E6929DAA0D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03A464-CBC1-4335-9083-019019C23E1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365A64-E702-4D1A-8234-C5CF9571909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9B7A3D-9754-4D3A-B2C9-21E3335A214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CC2580E-BE96-49B9-B2D7-3F2F3EEB578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8A786AD-B590-4497-9371-E7CEA427A17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445AAD-184E-4025-AACC-76D477E3517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0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3047584B-1A81-431F-A99E-AFD83DABA8F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16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3.bin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8.png"/><Relationship Id="rId4" Type="http://schemas.openxmlformats.org/officeDocument/2006/relationships/oleObject" Target="../embeddings/oleObject15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5" Type="http://schemas.openxmlformats.org/officeDocument/2006/relationships/oleObject" Target="../embeddings/oleObject20.bin"/><Relationship Id="rId4" Type="http://schemas.openxmlformats.org/officeDocument/2006/relationships/oleObject" Target="../embeddings/oleObject19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22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7" Type="http://schemas.openxmlformats.org/officeDocument/2006/relationships/oleObject" Target="../embeddings/oleObject2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27.bin"/><Relationship Id="rId5" Type="http://schemas.openxmlformats.org/officeDocument/2006/relationships/oleObject" Target="../embeddings/oleObject26.bin"/><Relationship Id="rId4" Type="http://schemas.openxmlformats.org/officeDocument/2006/relationships/oleObject" Target="../embeddings/oleObject25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Relationship Id="rId4" Type="http://schemas.openxmlformats.org/officeDocument/2006/relationships/oleObject" Target="../embeddings/oleObject30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4663" y="2205038"/>
          <a:ext cx="8194675" cy="3656010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52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Kroměříž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Laski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INF.0713.1S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Win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 XP – složky a soubory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Prezentace seznamuje žáky se složkami a soubory  ve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Win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 XP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Složka, soubor, koš, kopírování, přesun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, vymazání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4149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INFORMATIKA – Windows XP – složky a soubory </a:t>
            </a:r>
          </a:p>
        </p:txBody>
      </p:sp>
      <p:pic>
        <p:nvPicPr>
          <p:cNvPr id="415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7850" y="188913"/>
            <a:ext cx="5395913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Windows XP</a:t>
            </a:r>
            <a:br>
              <a:rPr lang="cs-CZ" sz="4400" dirty="0" smtClean="0"/>
            </a:br>
            <a:r>
              <a:rPr lang="cs-CZ" sz="4400" dirty="0" smtClean="0"/>
              <a:t>složky a soubory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WIN XP – VYHLEDÁVÁNÍ SLOŽEK, SOUBORŮ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571500" y="2000250"/>
            <a:ext cx="3071813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buFontTx/>
              <a:buAutoNum type="arabicPeriod"/>
            </a:pPr>
            <a:r>
              <a:rPr lang="cs-CZ" altLang="cs-CZ"/>
              <a:t>Ikona TENTO POČÍTAČ</a:t>
            </a:r>
          </a:p>
          <a:p>
            <a:pPr marL="342900" indent="-342900" eaLnBrk="1" hangingPunct="1">
              <a:buFontTx/>
              <a:buAutoNum type="arabicPeriod"/>
            </a:pPr>
            <a:r>
              <a:rPr lang="cs-CZ" altLang="cs-CZ"/>
              <a:t>Vybereme DISK</a:t>
            </a:r>
          </a:p>
          <a:p>
            <a:pPr marL="342900" indent="-342900" eaLnBrk="1" hangingPunct="1">
              <a:buFontTx/>
              <a:buAutoNum type="arabicPeriod"/>
            </a:pPr>
            <a:r>
              <a:rPr lang="cs-CZ" altLang="cs-CZ"/>
              <a:t>Vybereme SLOŽKU</a:t>
            </a:r>
          </a:p>
          <a:p>
            <a:pPr marL="342900" indent="-342900" eaLnBrk="1" hangingPunct="1">
              <a:buFontTx/>
              <a:buAutoNum type="arabicPeriod"/>
            </a:pPr>
            <a:r>
              <a:rPr lang="cs-CZ" altLang="cs-CZ"/>
              <a:t>Vybereme PODSLOŽKU nebo SOUBOR</a:t>
            </a:r>
          </a:p>
          <a:p>
            <a:pPr marL="342900" indent="-342900" eaLnBrk="1" hangingPunct="1">
              <a:buFontTx/>
              <a:buAutoNum type="arabicPeriod"/>
            </a:pPr>
            <a:endParaRPr lang="cs-CZ" altLang="cs-CZ"/>
          </a:p>
          <a:p>
            <a:pPr marL="342900" indent="-342900" eaLnBrk="1" hangingPunct="1">
              <a:buFontTx/>
              <a:buAutoNum type="arabicPeriod"/>
            </a:pPr>
            <a:endParaRPr lang="cs-CZ" altLang="cs-CZ"/>
          </a:p>
        </p:txBody>
      </p:sp>
      <p:graphicFrame>
        <p:nvGraphicFramePr>
          <p:cNvPr id="6148" name="Object 2"/>
          <p:cNvGraphicFramePr>
            <a:graphicFrameLocks noChangeAspect="1"/>
          </p:cNvGraphicFramePr>
          <p:nvPr/>
        </p:nvGraphicFramePr>
        <p:xfrm>
          <a:off x="5076825" y="1484313"/>
          <a:ext cx="3816350" cy="2852737"/>
        </p:xfrm>
        <a:graphic>
          <a:graphicData uri="http://schemas.openxmlformats.org/presentationml/2006/ole">
            <p:oleObj spid="_x0000_s6148" name="PHOTO-PAINT" r:id="rId3" imgW="6523810" imgH="4876190" progId="CorelPHOTOPAINT.Image.13">
              <p:embed/>
            </p:oleObj>
          </a:graphicData>
        </a:graphic>
      </p:graphicFrame>
      <p:sp>
        <p:nvSpPr>
          <p:cNvPr id="6149" name="AutoShape 7"/>
          <p:cNvSpPr>
            <a:spLocks noChangeArrowheads="1"/>
          </p:cNvSpPr>
          <p:nvPr/>
        </p:nvSpPr>
        <p:spPr bwMode="auto">
          <a:xfrm>
            <a:off x="3419475" y="3068638"/>
            <a:ext cx="1439863" cy="646112"/>
          </a:xfrm>
          <a:prstGeom prst="wedgeRectCallout">
            <a:avLst>
              <a:gd name="adj1" fmla="val 173162"/>
              <a:gd name="adj2" fmla="val -5509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VYBEREME DISK</a:t>
            </a:r>
          </a:p>
        </p:txBody>
      </p:sp>
      <p:graphicFrame>
        <p:nvGraphicFramePr>
          <p:cNvPr id="6150" name="Object 4"/>
          <p:cNvGraphicFramePr>
            <a:graphicFrameLocks noChangeAspect="1"/>
          </p:cNvGraphicFramePr>
          <p:nvPr/>
        </p:nvGraphicFramePr>
        <p:xfrm>
          <a:off x="3563938" y="1484313"/>
          <a:ext cx="1028700" cy="590550"/>
        </p:xfrm>
        <a:graphic>
          <a:graphicData uri="http://schemas.openxmlformats.org/presentationml/2006/ole">
            <p:oleObj spid="_x0000_s6150" name="PHOTO-PAINT" r:id="rId4" imgW="1028571" imgH="590476" progId="CorelPHOTOPAINT.Image.13">
              <p:embed/>
            </p:oleObj>
          </a:graphicData>
        </a:graphic>
      </p:graphicFrame>
      <p:sp>
        <p:nvSpPr>
          <p:cNvPr id="6151" name="AutoShape 13"/>
          <p:cNvSpPr>
            <a:spLocks noChangeArrowheads="1"/>
          </p:cNvSpPr>
          <p:nvPr/>
        </p:nvSpPr>
        <p:spPr bwMode="auto">
          <a:xfrm>
            <a:off x="3419475" y="2276475"/>
            <a:ext cx="1439863" cy="576263"/>
          </a:xfrm>
          <a:prstGeom prst="wedgeRectCallout">
            <a:avLst>
              <a:gd name="adj1" fmla="val 21444"/>
              <a:gd name="adj2" fmla="val -10371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TENTO POČÍTAČ</a:t>
            </a:r>
          </a:p>
        </p:txBody>
      </p:sp>
      <p:pic>
        <p:nvPicPr>
          <p:cNvPr id="6152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313" y="4000500"/>
            <a:ext cx="3471862" cy="261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3" name="AutoShape 14"/>
          <p:cNvSpPr>
            <a:spLocks noChangeArrowheads="1"/>
          </p:cNvSpPr>
          <p:nvPr/>
        </p:nvSpPr>
        <p:spPr bwMode="auto">
          <a:xfrm>
            <a:off x="3429000" y="4786313"/>
            <a:ext cx="1439863" cy="431800"/>
          </a:xfrm>
          <a:prstGeom prst="wedgeRectCallout">
            <a:avLst>
              <a:gd name="adj1" fmla="val -165694"/>
              <a:gd name="adj2" fmla="val 170917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SOUBORY</a:t>
            </a:r>
          </a:p>
        </p:txBody>
      </p:sp>
      <p:pic>
        <p:nvPicPr>
          <p:cNvPr id="61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5" y="3857625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5" name="AutoShape 14"/>
          <p:cNvSpPr>
            <a:spLocks noChangeArrowheads="1"/>
          </p:cNvSpPr>
          <p:nvPr/>
        </p:nvSpPr>
        <p:spPr bwMode="auto">
          <a:xfrm>
            <a:off x="3429000" y="3786188"/>
            <a:ext cx="1439863" cy="431800"/>
          </a:xfrm>
          <a:prstGeom prst="wedgeRectCallout">
            <a:avLst>
              <a:gd name="adj1" fmla="val 137037"/>
              <a:gd name="adj2" fmla="val 18119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SLOŽKY</a:t>
            </a:r>
          </a:p>
        </p:txBody>
      </p:sp>
      <p:sp>
        <p:nvSpPr>
          <p:cNvPr id="6156" name="AutoShape 14"/>
          <p:cNvSpPr>
            <a:spLocks noChangeArrowheads="1"/>
          </p:cNvSpPr>
          <p:nvPr/>
        </p:nvSpPr>
        <p:spPr bwMode="auto">
          <a:xfrm>
            <a:off x="3571875" y="5429250"/>
            <a:ext cx="1439863" cy="431800"/>
          </a:xfrm>
          <a:prstGeom prst="wedgeRectCallout">
            <a:avLst>
              <a:gd name="adj1" fmla="val 201778"/>
              <a:gd name="adj2" fmla="val -6551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SOUBORY</a:t>
            </a:r>
          </a:p>
        </p:txBody>
      </p:sp>
      <p:sp>
        <p:nvSpPr>
          <p:cNvPr id="6157" name="TextovéPole 2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11"/>
          <p:cNvGraphicFramePr>
            <a:graphicFrameLocks noChangeAspect="1"/>
          </p:cNvGraphicFramePr>
          <p:nvPr/>
        </p:nvGraphicFramePr>
        <p:xfrm>
          <a:off x="5076825" y="1484313"/>
          <a:ext cx="3816350" cy="2852737"/>
        </p:xfrm>
        <a:graphic>
          <a:graphicData uri="http://schemas.openxmlformats.org/presentationml/2006/ole">
            <p:oleObj spid="_x0000_s7170" name="PHOTO-PAINT" r:id="rId3" imgW="6523810" imgH="4876190" progId="CorelPHOTOPAINT.Image.13">
              <p:embed/>
            </p:oleObj>
          </a:graphicData>
        </a:graphic>
      </p:graphicFrame>
      <p:graphicFrame>
        <p:nvGraphicFramePr>
          <p:cNvPr id="7171" name="Object 10"/>
          <p:cNvGraphicFramePr>
            <a:graphicFrameLocks noChangeAspect="1"/>
          </p:cNvGraphicFramePr>
          <p:nvPr/>
        </p:nvGraphicFramePr>
        <p:xfrm>
          <a:off x="4500563" y="4941888"/>
          <a:ext cx="4448175" cy="1771650"/>
        </p:xfrm>
        <a:graphic>
          <a:graphicData uri="http://schemas.openxmlformats.org/presentationml/2006/ole">
            <p:oleObj spid="_x0000_s7171" name="PHOTO-PAINT" r:id="rId4" imgW="4447619" imgH="1771429" progId="CorelPHOTOPAINT.Image.13">
              <p:embed/>
            </p:oleObj>
          </a:graphicData>
        </a:graphic>
      </p:graphicFrame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VYTVOŘENÍ SLOŽKY</a:t>
            </a:r>
            <a:endParaRPr lang="cs-CZ" sz="2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</a:endParaRP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323850" y="1628775"/>
            <a:ext cx="3024188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SLOŽKA slouží k umístění souborů a dalších pod složek</a:t>
            </a:r>
          </a:p>
        </p:txBody>
      </p:sp>
      <p:sp>
        <p:nvSpPr>
          <p:cNvPr id="7174" name="AutoShape 7"/>
          <p:cNvSpPr>
            <a:spLocks noChangeArrowheads="1"/>
          </p:cNvSpPr>
          <p:nvPr/>
        </p:nvSpPr>
        <p:spPr bwMode="auto">
          <a:xfrm>
            <a:off x="3419475" y="3068638"/>
            <a:ext cx="1439863" cy="865187"/>
          </a:xfrm>
          <a:prstGeom prst="wedgeRectCallout">
            <a:avLst>
              <a:gd name="adj1" fmla="val 226185"/>
              <a:gd name="adj2" fmla="val -24310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VYBEREME DISK, SLOŽKU</a:t>
            </a:r>
          </a:p>
        </p:txBody>
      </p:sp>
      <p:sp>
        <p:nvSpPr>
          <p:cNvPr id="7175" name="Text Box 9"/>
          <p:cNvSpPr txBox="1">
            <a:spLocks noChangeArrowheads="1"/>
          </p:cNvSpPr>
          <p:nvPr/>
        </p:nvSpPr>
        <p:spPr bwMode="auto">
          <a:xfrm>
            <a:off x="323850" y="2781300"/>
            <a:ext cx="3168650" cy="265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VYTVOŘENÍ SLOŽKY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Klik na ikonu TENTO POČÍTAČ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Klik na disk, složku, kde chceme SLOŽKU vytvořit 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SOUBOR, NOVÝ, SLOŽKA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Doplníme název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Složka se vytvoří </a:t>
            </a:r>
          </a:p>
        </p:txBody>
      </p:sp>
      <p:graphicFrame>
        <p:nvGraphicFramePr>
          <p:cNvPr id="7176" name="Object 12"/>
          <p:cNvGraphicFramePr>
            <a:graphicFrameLocks noChangeAspect="1"/>
          </p:cNvGraphicFramePr>
          <p:nvPr/>
        </p:nvGraphicFramePr>
        <p:xfrm>
          <a:off x="3563938" y="1484313"/>
          <a:ext cx="1028700" cy="590550"/>
        </p:xfrm>
        <a:graphic>
          <a:graphicData uri="http://schemas.openxmlformats.org/presentationml/2006/ole">
            <p:oleObj spid="_x0000_s7176" name="PHOTO-PAINT" r:id="rId5" imgW="1028571" imgH="590476" progId="CorelPHOTOPAINT.Image.13">
              <p:embed/>
            </p:oleObj>
          </a:graphicData>
        </a:graphic>
      </p:graphicFrame>
      <p:sp>
        <p:nvSpPr>
          <p:cNvPr id="7177" name="AutoShape 13"/>
          <p:cNvSpPr>
            <a:spLocks noChangeArrowheads="1"/>
          </p:cNvSpPr>
          <p:nvPr/>
        </p:nvSpPr>
        <p:spPr bwMode="auto">
          <a:xfrm>
            <a:off x="3419475" y="2276475"/>
            <a:ext cx="1439863" cy="576263"/>
          </a:xfrm>
          <a:prstGeom prst="wedgeRectCallout">
            <a:avLst>
              <a:gd name="adj1" fmla="val 21444"/>
              <a:gd name="adj2" fmla="val -10371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TENTO POČÍTAČ</a:t>
            </a:r>
          </a:p>
        </p:txBody>
      </p:sp>
      <p:sp>
        <p:nvSpPr>
          <p:cNvPr id="7178" name="AutoShape 14"/>
          <p:cNvSpPr>
            <a:spLocks noChangeArrowheads="1"/>
          </p:cNvSpPr>
          <p:nvPr/>
        </p:nvSpPr>
        <p:spPr bwMode="auto">
          <a:xfrm>
            <a:off x="3419475" y="4221163"/>
            <a:ext cx="1439863" cy="431800"/>
          </a:xfrm>
          <a:prstGeom prst="wedgeRectCallout">
            <a:avLst>
              <a:gd name="adj1" fmla="val 43935"/>
              <a:gd name="adj2" fmla="val 19558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SOUBOR</a:t>
            </a:r>
          </a:p>
        </p:txBody>
      </p:sp>
      <p:sp>
        <p:nvSpPr>
          <p:cNvPr id="7179" name="AutoShape 15"/>
          <p:cNvSpPr>
            <a:spLocks noChangeArrowheads="1"/>
          </p:cNvSpPr>
          <p:nvPr/>
        </p:nvSpPr>
        <p:spPr bwMode="auto">
          <a:xfrm>
            <a:off x="2987675" y="5445125"/>
            <a:ext cx="1439863" cy="431800"/>
          </a:xfrm>
          <a:prstGeom prst="wedgeRectCallout">
            <a:avLst>
              <a:gd name="adj1" fmla="val 68745"/>
              <a:gd name="adj2" fmla="val 7610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NOVÝ</a:t>
            </a:r>
          </a:p>
        </p:txBody>
      </p:sp>
      <p:sp>
        <p:nvSpPr>
          <p:cNvPr id="7180" name="AutoShape 16"/>
          <p:cNvSpPr>
            <a:spLocks noChangeArrowheads="1"/>
          </p:cNvSpPr>
          <p:nvPr/>
        </p:nvSpPr>
        <p:spPr bwMode="auto">
          <a:xfrm>
            <a:off x="2987675" y="6165850"/>
            <a:ext cx="1439863" cy="431800"/>
          </a:xfrm>
          <a:prstGeom prst="wedgeRectCallout">
            <a:avLst>
              <a:gd name="adj1" fmla="val 206782"/>
              <a:gd name="adj2" fmla="val -7279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SLOŽKA</a:t>
            </a:r>
          </a:p>
        </p:txBody>
      </p:sp>
      <p:graphicFrame>
        <p:nvGraphicFramePr>
          <p:cNvPr id="7181" name="Object 17"/>
          <p:cNvGraphicFramePr>
            <a:graphicFrameLocks noChangeAspect="1"/>
          </p:cNvGraphicFramePr>
          <p:nvPr/>
        </p:nvGraphicFramePr>
        <p:xfrm>
          <a:off x="179388" y="6237288"/>
          <a:ext cx="2089150" cy="500062"/>
        </p:xfrm>
        <a:graphic>
          <a:graphicData uri="http://schemas.openxmlformats.org/presentationml/2006/ole">
            <p:oleObj spid="_x0000_s7181" name="PHOTO-PAINT" r:id="rId6" imgW="1114286" imgH="266385" progId="CorelPHOTOPAINT.Image.13">
              <p:embed/>
            </p:oleObj>
          </a:graphicData>
        </a:graphic>
      </p:graphicFrame>
      <p:sp>
        <p:nvSpPr>
          <p:cNvPr id="7182" name="AutoShape 18"/>
          <p:cNvSpPr>
            <a:spLocks noChangeArrowheads="1"/>
          </p:cNvSpPr>
          <p:nvPr/>
        </p:nvSpPr>
        <p:spPr bwMode="auto">
          <a:xfrm>
            <a:off x="323850" y="5734050"/>
            <a:ext cx="2232025" cy="287338"/>
          </a:xfrm>
          <a:prstGeom prst="wedgeRectCallout">
            <a:avLst>
              <a:gd name="adj1" fmla="val 9602"/>
              <a:gd name="adj2" fmla="val 20414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DOPLNÍME NÁZEV</a:t>
            </a:r>
          </a:p>
        </p:txBody>
      </p:sp>
      <p:sp>
        <p:nvSpPr>
          <p:cNvPr id="7183" name="TextovéPole 14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VYTVOŘENÍ TEXTOVÉHO SOUBORU</a:t>
            </a:r>
            <a:endParaRPr lang="cs-CZ" sz="2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</a:endParaRPr>
          </a:p>
        </p:txBody>
      </p:sp>
      <p:sp>
        <p:nvSpPr>
          <p:cNvPr id="8195" name="Text Box 5"/>
          <p:cNvSpPr txBox="1">
            <a:spLocks noChangeArrowheads="1"/>
          </p:cNvSpPr>
          <p:nvPr/>
        </p:nvSpPr>
        <p:spPr bwMode="auto">
          <a:xfrm>
            <a:off x="107950" y="1628775"/>
            <a:ext cx="3240088" cy="510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TEXTOVÝ SOUBOR (POZNÁMKOVÝ BLOK) slouží k napsání jednoduchého textu ve WIN</a:t>
            </a:r>
          </a:p>
          <a:p>
            <a:pPr marL="342900" indent="-342900" eaLnBrk="1" hangingPunct="1">
              <a:spcBef>
                <a:spcPct val="50000"/>
              </a:spcBef>
            </a:pPr>
            <a:endParaRPr lang="cs-CZ" altLang="cs-CZ" sz="1600"/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VYTVOŘENÍ TEXT. DOKUMENTU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Klik na disk, složku, kde chceme soubor vytvořit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SOUBOR, NOVÝ, TEXTOVÝ DOKUMENT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Doplníme název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Dvojklik na ikonu souboru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Doplníme text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Vypneme okno (vypínací tlačítko okna)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Potvrdíme uložení</a:t>
            </a:r>
          </a:p>
        </p:txBody>
      </p:sp>
      <p:graphicFrame>
        <p:nvGraphicFramePr>
          <p:cNvPr id="8196" name="Object 15"/>
          <p:cNvGraphicFramePr>
            <a:graphicFrameLocks noChangeAspect="1"/>
          </p:cNvGraphicFramePr>
          <p:nvPr/>
        </p:nvGraphicFramePr>
        <p:xfrm>
          <a:off x="5219700" y="1484313"/>
          <a:ext cx="3679825" cy="2946400"/>
        </p:xfrm>
        <a:graphic>
          <a:graphicData uri="http://schemas.openxmlformats.org/presentationml/2006/ole">
            <p:oleObj spid="_x0000_s8196" name="PHOTO-PAINT" r:id="rId3" imgW="4542857" imgH="3638095" progId="CorelPHOTOPAINT.Image.13">
              <p:embed/>
            </p:oleObj>
          </a:graphicData>
        </a:graphic>
      </p:graphicFrame>
      <p:sp>
        <p:nvSpPr>
          <p:cNvPr id="8197" name="AutoShape 17"/>
          <p:cNvSpPr>
            <a:spLocks noChangeArrowheads="1"/>
          </p:cNvSpPr>
          <p:nvPr/>
        </p:nvSpPr>
        <p:spPr bwMode="auto">
          <a:xfrm>
            <a:off x="3419475" y="2420938"/>
            <a:ext cx="1439863" cy="360362"/>
          </a:xfrm>
          <a:prstGeom prst="wedgeRectCallout">
            <a:avLst>
              <a:gd name="adj1" fmla="val 85722"/>
              <a:gd name="adj2" fmla="val -6277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NOVÝ</a:t>
            </a:r>
          </a:p>
        </p:txBody>
      </p:sp>
      <p:sp>
        <p:nvSpPr>
          <p:cNvPr id="8198" name="AutoShape 18"/>
          <p:cNvSpPr>
            <a:spLocks noChangeArrowheads="1"/>
          </p:cNvSpPr>
          <p:nvPr/>
        </p:nvSpPr>
        <p:spPr bwMode="auto">
          <a:xfrm>
            <a:off x="3419475" y="1700213"/>
            <a:ext cx="1439863" cy="576262"/>
          </a:xfrm>
          <a:prstGeom prst="wedgeRectCallout">
            <a:avLst>
              <a:gd name="adj1" fmla="val 80542"/>
              <a:gd name="adj2" fmla="val -2988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SOUBOR</a:t>
            </a:r>
          </a:p>
        </p:txBody>
      </p:sp>
      <p:sp>
        <p:nvSpPr>
          <p:cNvPr id="8199" name="AutoShape 19"/>
          <p:cNvSpPr>
            <a:spLocks noChangeArrowheads="1"/>
          </p:cNvSpPr>
          <p:nvPr/>
        </p:nvSpPr>
        <p:spPr bwMode="auto">
          <a:xfrm>
            <a:off x="3419475" y="2924175"/>
            <a:ext cx="1439863" cy="1081088"/>
          </a:xfrm>
          <a:prstGeom prst="wedgeRectCallout">
            <a:avLst>
              <a:gd name="adj1" fmla="val 186606"/>
              <a:gd name="adj2" fmla="val 64977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TEXTOVÝ DOK. (POZNÁMKOVÝ BLOK)</a:t>
            </a:r>
          </a:p>
        </p:txBody>
      </p:sp>
      <p:graphicFrame>
        <p:nvGraphicFramePr>
          <p:cNvPr id="8200" name="Object 20"/>
          <p:cNvGraphicFramePr>
            <a:graphicFrameLocks noChangeAspect="1"/>
          </p:cNvGraphicFramePr>
          <p:nvPr/>
        </p:nvGraphicFramePr>
        <p:xfrm>
          <a:off x="3203575" y="5300663"/>
          <a:ext cx="2592388" cy="1360487"/>
        </p:xfrm>
        <a:graphic>
          <a:graphicData uri="http://schemas.openxmlformats.org/presentationml/2006/ole">
            <p:oleObj spid="_x0000_s8200" name="PHOTO-PAINT" r:id="rId4" imgW="4542857" imgH="2761905" progId="CorelPHOTOPAINT.Image.13">
              <p:embed/>
            </p:oleObj>
          </a:graphicData>
        </a:graphic>
      </p:graphicFrame>
      <p:sp>
        <p:nvSpPr>
          <p:cNvPr id="8201" name="AutoShape 21"/>
          <p:cNvSpPr>
            <a:spLocks noChangeArrowheads="1"/>
          </p:cNvSpPr>
          <p:nvPr/>
        </p:nvSpPr>
        <p:spPr bwMode="auto">
          <a:xfrm>
            <a:off x="3348038" y="4221163"/>
            <a:ext cx="1439862" cy="576262"/>
          </a:xfrm>
          <a:prstGeom prst="wedgeRectCallout">
            <a:avLst>
              <a:gd name="adj1" fmla="val -7111"/>
              <a:gd name="adj2" fmla="val 19352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DOPLNÍME TEXT</a:t>
            </a:r>
          </a:p>
        </p:txBody>
      </p:sp>
      <p:graphicFrame>
        <p:nvGraphicFramePr>
          <p:cNvPr id="8202" name="Object 22"/>
          <p:cNvGraphicFramePr>
            <a:graphicFrameLocks noChangeAspect="1"/>
          </p:cNvGraphicFramePr>
          <p:nvPr/>
        </p:nvGraphicFramePr>
        <p:xfrm>
          <a:off x="6227763" y="5300663"/>
          <a:ext cx="2619375" cy="1381125"/>
        </p:xfrm>
        <a:graphic>
          <a:graphicData uri="http://schemas.openxmlformats.org/presentationml/2006/ole">
            <p:oleObj spid="_x0000_s8202" name="PHOTO-PAINT" r:id="rId5" imgW="2619048" imgH="1380952" progId="CorelPHOTOPAINT.Image.13">
              <p:embed/>
            </p:oleObj>
          </a:graphicData>
        </a:graphic>
      </p:graphicFrame>
      <p:sp>
        <p:nvSpPr>
          <p:cNvPr id="8203" name="AutoShape 23"/>
          <p:cNvSpPr>
            <a:spLocks noChangeArrowheads="1"/>
          </p:cNvSpPr>
          <p:nvPr/>
        </p:nvSpPr>
        <p:spPr bwMode="auto">
          <a:xfrm>
            <a:off x="5219700" y="4581525"/>
            <a:ext cx="1657350" cy="576263"/>
          </a:xfrm>
          <a:prstGeom prst="wedgeRectCallout">
            <a:avLst>
              <a:gd name="adj1" fmla="val 41190"/>
              <a:gd name="adj2" fmla="val 26542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POTVRDÍME ULOŽENÍ</a:t>
            </a:r>
          </a:p>
        </p:txBody>
      </p:sp>
      <p:sp>
        <p:nvSpPr>
          <p:cNvPr id="8204" name="TextovéPole 11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12"/>
          <p:cNvGraphicFramePr>
            <a:graphicFrameLocks noChangeAspect="1"/>
          </p:cNvGraphicFramePr>
          <p:nvPr/>
        </p:nvGraphicFramePr>
        <p:xfrm>
          <a:off x="4356100" y="1484313"/>
          <a:ext cx="1368425" cy="1209675"/>
        </p:xfrm>
        <a:graphic>
          <a:graphicData uri="http://schemas.openxmlformats.org/presentationml/2006/ole">
            <p:oleObj spid="_x0000_s9218" name="PHOTO-PAINT" r:id="rId3" imgW="1000000" imgH="1209524" progId="CorelPHOTOPAINT.Image.13">
              <p:embed/>
            </p:oleObj>
          </a:graphicData>
        </a:graphic>
      </p:graphicFrame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OZNAČOVÁNÍ SLOŽEK A SOUBORŮ</a:t>
            </a:r>
            <a:endParaRPr lang="cs-CZ" sz="2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</a:endParaRPr>
          </a:p>
        </p:txBody>
      </p:sp>
      <p:sp>
        <p:nvSpPr>
          <p:cNvPr id="9220" name="Text Box 3"/>
          <p:cNvSpPr txBox="1">
            <a:spLocks noChangeArrowheads="1"/>
          </p:cNvSpPr>
          <p:nvPr/>
        </p:nvSpPr>
        <p:spPr bwMode="auto">
          <a:xfrm>
            <a:off x="107950" y="1628775"/>
            <a:ext cx="3240088" cy="11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OTEVŘENÍ SLOŽKY, SOUBORU – klik na vybranou ikonu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ZAVŘENÍ SLOŽKY – klik na šipku ZPĚT</a:t>
            </a:r>
          </a:p>
        </p:txBody>
      </p:sp>
      <p:sp>
        <p:nvSpPr>
          <p:cNvPr id="9221" name="AutoShape 6"/>
          <p:cNvSpPr>
            <a:spLocks noChangeArrowheads="1"/>
          </p:cNvSpPr>
          <p:nvPr/>
        </p:nvSpPr>
        <p:spPr bwMode="auto">
          <a:xfrm>
            <a:off x="6084888" y="1628775"/>
            <a:ext cx="1439862" cy="360363"/>
          </a:xfrm>
          <a:prstGeom prst="wedgeRectCallout">
            <a:avLst>
              <a:gd name="adj1" fmla="val -112292"/>
              <a:gd name="adj2" fmla="val 122245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ŠIPKA ZPĚT</a:t>
            </a:r>
          </a:p>
        </p:txBody>
      </p:sp>
      <p:sp>
        <p:nvSpPr>
          <p:cNvPr id="9222" name="Text Box 13"/>
          <p:cNvSpPr txBox="1">
            <a:spLocks noChangeArrowheads="1"/>
          </p:cNvSpPr>
          <p:nvPr/>
        </p:nvSpPr>
        <p:spPr bwMode="auto">
          <a:xfrm>
            <a:off x="179388" y="2852738"/>
            <a:ext cx="3240087" cy="3881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OZNAČENÍ JEDNÉ SLOŽKY, SOUBORU – 1x klik na vybranou ikonu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OZNAČENÍ VÍCE SLOŽEK, SOUBORŮ  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najedeme kurzorem na volné místo u vybraných složek (souborů) stlačíme levé tlačítko myši, držíme jej a pohybem kurzoru označíme vybrané ikony 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stlačíme a držíme klávesu CTRL a myší klikáme na vybrané složky nebo soubory</a:t>
            </a:r>
          </a:p>
        </p:txBody>
      </p:sp>
      <p:graphicFrame>
        <p:nvGraphicFramePr>
          <p:cNvPr id="9223" name="Object 14"/>
          <p:cNvGraphicFramePr>
            <a:graphicFrameLocks noChangeAspect="1"/>
          </p:cNvGraphicFramePr>
          <p:nvPr/>
        </p:nvGraphicFramePr>
        <p:xfrm>
          <a:off x="7380288" y="3429000"/>
          <a:ext cx="1543050" cy="3114675"/>
        </p:xfrm>
        <a:graphic>
          <a:graphicData uri="http://schemas.openxmlformats.org/presentationml/2006/ole">
            <p:oleObj spid="_x0000_s9223" name="PHOTO-PAINT" r:id="rId4" imgW="1542857" imgH="3114286" progId="CorelPHOTOPAINT.Image.13">
              <p:embed/>
            </p:oleObj>
          </a:graphicData>
        </a:graphic>
      </p:graphicFrame>
      <p:sp>
        <p:nvSpPr>
          <p:cNvPr id="9224" name="AutoShape 15"/>
          <p:cNvSpPr>
            <a:spLocks noChangeArrowheads="1"/>
          </p:cNvSpPr>
          <p:nvPr/>
        </p:nvSpPr>
        <p:spPr bwMode="auto">
          <a:xfrm>
            <a:off x="8532813" y="6308725"/>
            <a:ext cx="142875" cy="215900"/>
          </a:xfrm>
          <a:prstGeom prst="upArrow">
            <a:avLst>
              <a:gd name="adj1" fmla="val 50000"/>
              <a:gd name="adj2" fmla="val 37778"/>
            </a:avLst>
          </a:prstGeom>
          <a:solidFill>
            <a:srgbClr val="0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cs-CZ" altLang="cs-CZ"/>
          </a:p>
        </p:txBody>
      </p:sp>
      <p:sp>
        <p:nvSpPr>
          <p:cNvPr id="9225" name="AutoShape 16"/>
          <p:cNvSpPr>
            <a:spLocks noChangeArrowheads="1"/>
          </p:cNvSpPr>
          <p:nvPr/>
        </p:nvSpPr>
        <p:spPr bwMode="auto">
          <a:xfrm>
            <a:off x="7308850" y="2349500"/>
            <a:ext cx="1439863" cy="865188"/>
          </a:xfrm>
          <a:prstGeom prst="wedgeRectCallout">
            <a:avLst>
              <a:gd name="adj1" fmla="val -14606"/>
              <a:gd name="adj2" fmla="val 198440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OZNAČENÉ SLOŽKY (SOUBORY)</a:t>
            </a:r>
          </a:p>
        </p:txBody>
      </p:sp>
      <p:graphicFrame>
        <p:nvGraphicFramePr>
          <p:cNvPr id="9226" name="Object 17"/>
          <p:cNvGraphicFramePr>
            <a:graphicFrameLocks noChangeAspect="1"/>
          </p:cNvGraphicFramePr>
          <p:nvPr/>
        </p:nvGraphicFramePr>
        <p:xfrm>
          <a:off x="3924300" y="4797425"/>
          <a:ext cx="1323975" cy="1628775"/>
        </p:xfrm>
        <a:graphic>
          <a:graphicData uri="http://schemas.openxmlformats.org/presentationml/2006/ole">
            <p:oleObj spid="_x0000_s9226" name="PHOTO-PAINT" r:id="rId5" imgW="1323810" imgH="1628571" progId="CorelPHOTOPAINT.Image.13">
              <p:embed/>
            </p:oleObj>
          </a:graphicData>
        </a:graphic>
      </p:graphicFrame>
      <p:sp>
        <p:nvSpPr>
          <p:cNvPr id="9227" name="AutoShape 18"/>
          <p:cNvSpPr>
            <a:spLocks noChangeArrowheads="1"/>
          </p:cNvSpPr>
          <p:nvPr/>
        </p:nvSpPr>
        <p:spPr bwMode="auto">
          <a:xfrm>
            <a:off x="3779838" y="3068638"/>
            <a:ext cx="1439862" cy="865187"/>
          </a:xfrm>
          <a:prstGeom prst="wedgeRectCallout">
            <a:avLst>
              <a:gd name="adj1" fmla="val 26514"/>
              <a:gd name="adj2" fmla="val 21238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OZNAČENA SLOŽKA (SOUBOR)</a:t>
            </a:r>
          </a:p>
        </p:txBody>
      </p:sp>
      <p:graphicFrame>
        <p:nvGraphicFramePr>
          <p:cNvPr id="9228" name="Object 19"/>
          <p:cNvGraphicFramePr>
            <a:graphicFrameLocks noChangeAspect="1"/>
          </p:cNvGraphicFramePr>
          <p:nvPr/>
        </p:nvGraphicFramePr>
        <p:xfrm>
          <a:off x="5580063" y="4797425"/>
          <a:ext cx="1447800" cy="1676400"/>
        </p:xfrm>
        <a:graphic>
          <a:graphicData uri="http://schemas.openxmlformats.org/presentationml/2006/ole">
            <p:oleObj spid="_x0000_s9228" name="PHOTO-PAINT" r:id="rId6" imgW="1447619" imgH="1676190" progId="CorelPHOTOPAINT.Image.13">
              <p:embed/>
            </p:oleObj>
          </a:graphicData>
        </a:graphic>
      </p:graphicFrame>
      <p:sp>
        <p:nvSpPr>
          <p:cNvPr id="9229" name="AutoShape 20"/>
          <p:cNvSpPr>
            <a:spLocks noChangeArrowheads="1"/>
          </p:cNvSpPr>
          <p:nvPr/>
        </p:nvSpPr>
        <p:spPr bwMode="auto">
          <a:xfrm>
            <a:off x="5651500" y="2997200"/>
            <a:ext cx="1439863" cy="865188"/>
          </a:xfrm>
          <a:prstGeom prst="wedgeRectCallout">
            <a:avLst>
              <a:gd name="adj1" fmla="val -36106"/>
              <a:gd name="adj2" fmla="val 16596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OZNAČENÉ SLOŽKY (SOUBORY)</a:t>
            </a:r>
          </a:p>
        </p:txBody>
      </p:sp>
      <p:sp>
        <p:nvSpPr>
          <p:cNvPr id="9230" name="AutoShape 21"/>
          <p:cNvSpPr>
            <a:spLocks noChangeArrowheads="1"/>
          </p:cNvSpPr>
          <p:nvPr/>
        </p:nvSpPr>
        <p:spPr bwMode="auto">
          <a:xfrm>
            <a:off x="5651500" y="2997200"/>
            <a:ext cx="1439863" cy="865188"/>
          </a:xfrm>
          <a:prstGeom prst="wedgeRectCallout">
            <a:avLst>
              <a:gd name="adj1" fmla="val -30264"/>
              <a:gd name="adj2" fmla="val 207250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OZNAČENÉ SLOŽKY (SOUBORY)</a:t>
            </a:r>
          </a:p>
        </p:txBody>
      </p:sp>
      <p:sp>
        <p:nvSpPr>
          <p:cNvPr id="9231" name="AutoShape 22"/>
          <p:cNvSpPr>
            <a:spLocks noChangeArrowheads="1"/>
          </p:cNvSpPr>
          <p:nvPr/>
        </p:nvSpPr>
        <p:spPr bwMode="auto">
          <a:xfrm>
            <a:off x="5651500" y="2997200"/>
            <a:ext cx="1439863" cy="865188"/>
          </a:xfrm>
          <a:prstGeom prst="wedgeRectCallout">
            <a:avLst>
              <a:gd name="adj1" fmla="val -14606"/>
              <a:gd name="adj2" fmla="val 235870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OZNAČENÉ SLOŽKY (SOUBORY)</a:t>
            </a:r>
          </a:p>
        </p:txBody>
      </p:sp>
      <p:sp>
        <p:nvSpPr>
          <p:cNvPr id="9232" name="AutoShape 23"/>
          <p:cNvSpPr>
            <a:spLocks noChangeArrowheads="1"/>
          </p:cNvSpPr>
          <p:nvPr/>
        </p:nvSpPr>
        <p:spPr bwMode="auto">
          <a:xfrm>
            <a:off x="5651500" y="2997200"/>
            <a:ext cx="1439863" cy="865188"/>
          </a:xfrm>
          <a:prstGeom prst="wedgeRectCallout">
            <a:avLst>
              <a:gd name="adj1" fmla="val -278"/>
              <a:gd name="adj2" fmla="val 27697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OZNAČENÉ SLOŽKY (SOUBORY)</a:t>
            </a:r>
          </a:p>
        </p:txBody>
      </p:sp>
      <p:sp>
        <p:nvSpPr>
          <p:cNvPr id="9233" name="TextovéPole 16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25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WIN XP – KOPÍROVÁNÍ, PŘESOUVÁNÍ SLOŽEK A SOUBORŮ PŘESOUVÁNÍM MYŠÍ</a:t>
            </a:r>
          </a:p>
        </p:txBody>
      </p:sp>
      <p:sp>
        <p:nvSpPr>
          <p:cNvPr id="10243" name="Text Box 4"/>
          <p:cNvSpPr txBox="1">
            <a:spLocks noChangeArrowheads="1"/>
          </p:cNvSpPr>
          <p:nvPr/>
        </p:nvSpPr>
        <p:spPr bwMode="auto">
          <a:xfrm>
            <a:off x="214313" y="2143125"/>
            <a:ext cx="4000500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OTEVŘU SI DVĚ OKNA 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	najdu soubor (složku)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	přesunu myší</a:t>
            </a:r>
          </a:p>
          <a:p>
            <a:pPr marL="342900" indent="-342900" eaLnBrk="1" hangingPunct="1">
              <a:spcBef>
                <a:spcPct val="50000"/>
              </a:spcBef>
            </a:pPr>
            <a:endParaRPr lang="cs-CZ" altLang="cs-CZ" sz="1600"/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KOPÍROVÁNÍ  Z DISKU NA JINÝ DISK – jen přetáhnout ikonu souboru (složky) mezi okny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KOPÍROVÁNÍ  Z DISKU NA STEJNÝ DISK – klávesa CTRL + přetáhnout ikonu (jinak se soubor přesune)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PŘESUN Z DISKU NA JINÝ DISK- klávesa SHIFT + přetáhnout ikonu souboru (jinak se soubor překopíruje)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PŘESUN Z DISKU NA STEJNÝ DISK - jen přetáhnout ikonu mezi okny</a:t>
            </a:r>
          </a:p>
          <a:p>
            <a:pPr marL="342900" indent="-342900" eaLnBrk="1" hangingPunct="1">
              <a:spcBef>
                <a:spcPct val="50000"/>
              </a:spcBef>
            </a:pPr>
            <a:endParaRPr lang="cs-CZ" altLang="cs-CZ" sz="1600"/>
          </a:p>
        </p:txBody>
      </p:sp>
      <p:graphicFrame>
        <p:nvGraphicFramePr>
          <p:cNvPr id="10244" name="Object 2"/>
          <p:cNvGraphicFramePr>
            <a:graphicFrameLocks noChangeAspect="1"/>
          </p:cNvGraphicFramePr>
          <p:nvPr/>
        </p:nvGraphicFramePr>
        <p:xfrm>
          <a:off x="5500688" y="2143125"/>
          <a:ext cx="3084512" cy="2314575"/>
        </p:xfrm>
        <a:graphic>
          <a:graphicData uri="http://schemas.openxmlformats.org/presentationml/2006/ole">
            <p:oleObj spid="_x0000_s10244" name="PHOTO-PAINT" r:id="rId3" imgW="7628571" imgH="5723810" progId="CorelPHOTOPAINT.Image.13">
              <p:embed/>
            </p:oleObj>
          </a:graphicData>
        </a:graphic>
      </p:graphicFrame>
      <p:graphicFrame>
        <p:nvGraphicFramePr>
          <p:cNvPr id="10245" name="Object 3"/>
          <p:cNvGraphicFramePr>
            <a:graphicFrameLocks noChangeAspect="1"/>
          </p:cNvGraphicFramePr>
          <p:nvPr/>
        </p:nvGraphicFramePr>
        <p:xfrm>
          <a:off x="5500688" y="4572000"/>
          <a:ext cx="3071812" cy="2235200"/>
        </p:xfrm>
        <a:graphic>
          <a:graphicData uri="http://schemas.openxmlformats.org/presentationml/2006/ole">
            <p:oleObj spid="_x0000_s10245" name="PHOTO-PAINT" r:id="rId4" imgW="5161905" imgH="3990476" progId="CorelPHOTOPAINT.Image.13">
              <p:embed/>
            </p:oleObj>
          </a:graphicData>
        </a:graphic>
      </p:graphicFrame>
      <p:pic>
        <p:nvPicPr>
          <p:cNvPr id="10246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3375" y="4000500"/>
            <a:ext cx="1000125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/>
          <p:cNvSpPr/>
          <p:nvPr/>
        </p:nvSpPr>
        <p:spPr>
          <a:xfrm rot="20938750" flipH="1">
            <a:off x="5153025" y="3822700"/>
            <a:ext cx="1143000" cy="21272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2915989">
            <a:off x="4948238" y="4916488"/>
            <a:ext cx="1204912" cy="21431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10249" name="TextovéPole 8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266" name="Object 17"/>
          <p:cNvGraphicFramePr>
            <a:graphicFrameLocks noChangeAspect="1"/>
          </p:cNvGraphicFramePr>
          <p:nvPr/>
        </p:nvGraphicFramePr>
        <p:xfrm>
          <a:off x="4356100" y="3527425"/>
          <a:ext cx="4481513" cy="3067050"/>
        </p:xfrm>
        <a:graphic>
          <a:graphicData uri="http://schemas.openxmlformats.org/presentationml/2006/ole">
            <p:oleObj spid="_x0000_s11266" name="PHOTO-PAINT" r:id="rId3" imgW="3257143" imgH="2228571" progId="CorelPHOTOPAINT.Image.13">
              <p:embed/>
            </p:oleObj>
          </a:graphicData>
        </a:graphic>
      </p:graphicFrame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KOPÍROVÁNÍ SLOŽEK A SOUBORŮ</a:t>
            </a:r>
            <a:endParaRPr lang="cs-CZ" sz="2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</a:endParaRP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107950" y="1628775"/>
            <a:ext cx="3240088" cy="400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KOPÍROVÁNÍ SLOŽEK A SOUBORŮ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Označíme složky (soubory)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ÚPRAVY, KOPÍROVAT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Otevřeme disk složku, kam chceme kopírovaný objekt překopírovat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ÚPRAVY, VLOŽIT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Objekt se překopíruje</a:t>
            </a:r>
          </a:p>
          <a:p>
            <a:pPr marL="342900" indent="-342900" eaLnBrk="1" hangingPunct="1">
              <a:spcBef>
                <a:spcPct val="50000"/>
              </a:spcBef>
            </a:pPr>
            <a:endParaRPr lang="cs-CZ" altLang="cs-CZ" sz="1600"/>
          </a:p>
          <a:p>
            <a:pPr marL="342900" indent="-342900" eaLnBrk="1" hangingPunct="1">
              <a:spcBef>
                <a:spcPct val="50000"/>
              </a:spcBef>
            </a:pPr>
            <a:endParaRPr lang="cs-CZ" altLang="cs-CZ" sz="1600"/>
          </a:p>
          <a:p>
            <a:pPr marL="342900" indent="-342900" eaLnBrk="1" hangingPunct="1">
              <a:spcBef>
                <a:spcPct val="50000"/>
              </a:spcBef>
            </a:pPr>
            <a:endParaRPr lang="cs-CZ" altLang="cs-CZ" sz="1600"/>
          </a:p>
        </p:txBody>
      </p:sp>
      <p:sp>
        <p:nvSpPr>
          <p:cNvPr id="11269" name="AutoShape 5"/>
          <p:cNvSpPr>
            <a:spLocks noChangeArrowheads="1"/>
          </p:cNvSpPr>
          <p:nvPr/>
        </p:nvSpPr>
        <p:spPr bwMode="auto">
          <a:xfrm>
            <a:off x="3995738" y="2354263"/>
            <a:ext cx="1439862" cy="431800"/>
          </a:xfrm>
          <a:prstGeom prst="wedgeRectCallout">
            <a:avLst>
              <a:gd name="adj1" fmla="val 50000"/>
              <a:gd name="adj2" fmla="val 34742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ÚPRAVY</a:t>
            </a:r>
          </a:p>
        </p:txBody>
      </p:sp>
      <p:sp>
        <p:nvSpPr>
          <p:cNvPr id="11270" name="AutoShape 18"/>
          <p:cNvSpPr>
            <a:spLocks noChangeArrowheads="1"/>
          </p:cNvSpPr>
          <p:nvPr/>
        </p:nvSpPr>
        <p:spPr bwMode="auto">
          <a:xfrm>
            <a:off x="2051050" y="4652963"/>
            <a:ext cx="1439863" cy="431800"/>
          </a:xfrm>
          <a:prstGeom prst="wedgeRectCallout">
            <a:avLst>
              <a:gd name="adj1" fmla="val 175356"/>
              <a:gd name="adj2" fmla="val -588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KOPÍROVAT</a:t>
            </a:r>
          </a:p>
        </p:txBody>
      </p:sp>
      <p:sp>
        <p:nvSpPr>
          <p:cNvPr id="11271" name="AutoShape 19"/>
          <p:cNvSpPr>
            <a:spLocks noChangeArrowheads="1"/>
          </p:cNvSpPr>
          <p:nvPr/>
        </p:nvSpPr>
        <p:spPr bwMode="auto">
          <a:xfrm>
            <a:off x="5724525" y="2276475"/>
            <a:ext cx="2376488" cy="431800"/>
          </a:xfrm>
          <a:prstGeom prst="wedgeRectCallout">
            <a:avLst>
              <a:gd name="adj1" fmla="val 45125"/>
              <a:gd name="adj2" fmla="val 70110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OZNAČENÝ OBJEKT</a:t>
            </a:r>
          </a:p>
        </p:txBody>
      </p:sp>
      <p:sp>
        <p:nvSpPr>
          <p:cNvPr id="11272" name="AutoShape 20"/>
          <p:cNvSpPr>
            <a:spLocks noChangeArrowheads="1"/>
          </p:cNvSpPr>
          <p:nvPr/>
        </p:nvSpPr>
        <p:spPr bwMode="auto">
          <a:xfrm>
            <a:off x="2051050" y="5229225"/>
            <a:ext cx="1439863" cy="431800"/>
          </a:xfrm>
          <a:prstGeom prst="wedgeRectCallout">
            <a:avLst>
              <a:gd name="adj1" fmla="val 176241"/>
              <a:gd name="adj2" fmla="val -7683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VLOŽIT</a:t>
            </a:r>
          </a:p>
        </p:txBody>
      </p:sp>
      <p:sp>
        <p:nvSpPr>
          <p:cNvPr id="11273" name="TextovéPole 8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0" name="Object 2"/>
          <p:cNvGraphicFramePr>
            <a:graphicFrameLocks noChangeAspect="1"/>
          </p:cNvGraphicFramePr>
          <p:nvPr/>
        </p:nvGraphicFramePr>
        <p:xfrm>
          <a:off x="4356100" y="3527425"/>
          <a:ext cx="4481513" cy="3067050"/>
        </p:xfrm>
        <a:graphic>
          <a:graphicData uri="http://schemas.openxmlformats.org/presentationml/2006/ole">
            <p:oleObj spid="_x0000_s12290" name="PHOTO-PAINT" r:id="rId3" imgW="3257143" imgH="2228571" progId="CorelPHOTOPAINT.Image.13">
              <p:embed/>
            </p:oleObj>
          </a:graphicData>
        </a:graphic>
      </p:graphicFrame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PŘESOUVÁNI SLOŽEK A SOUBORŮ</a:t>
            </a:r>
            <a:endParaRPr lang="cs-CZ" sz="2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</a:endParaRP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142875" y="1500188"/>
            <a:ext cx="2857500" cy="317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KOPÍROVÁNÍ SLOŽEK A SOUBORŮ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Označíme složky (soubory)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ÚPRAVY, VYJMOUT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Otevřeme disk složku, kam chceme kopírovaný objekt přesunout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ÚPRAVY, VLOŽIT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Objekt se překopíruje</a:t>
            </a:r>
          </a:p>
        </p:txBody>
      </p:sp>
      <p:sp>
        <p:nvSpPr>
          <p:cNvPr id="12293" name="AutoShape 5"/>
          <p:cNvSpPr>
            <a:spLocks noChangeArrowheads="1"/>
          </p:cNvSpPr>
          <p:nvPr/>
        </p:nvSpPr>
        <p:spPr bwMode="auto">
          <a:xfrm>
            <a:off x="3995738" y="2276475"/>
            <a:ext cx="1439862" cy="431800"/>
          </a:xfrm>
          <a:prstGeom prst="wedgeRectCallout">
            <a:avLst>
              <a:gd name="adj1" fmla="val 50000"/>
              <a:gd name="adj2" fmla="val 34742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ÚPRAVY</a:t>
            </a:r>
          </a:p>
        </p:txBody>
      </p:sp>
      <p:sp>
        <p:nvSpPr>
          <p:cNvPr id="12294" name="AutoShape 6"/>
          <p:cNvSpPr>
            <a:spLocks noChangeArrowheads="1"/>
          </p:cNvSpPr>
          <p:nvPr/>
        </p:nvSpPr>
        <p:spPr bwMode="auto">
          <a:xfrm>
            <a:off x="2051050" y="4797425"/>
            <a:ext cx="1439863" cy="431800"/>
          </a:xfrm>
          <a:prstGeom prst="wedgeRectCallout">
            <a:avLst>
              <a:gd name="adj1" fmla="val 175356"/>
              <a:gd name="adj2" fmla="val -7647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VYJMOUT</a:t>
            </a:r>
          </a:p>
        </p:txBody>
      </p:sp>
      <p:sp>
        <p:nvSpPr>
          <p:cNvPr id="12295" name="AutoShape 7"/>
          <p:cNvSpPr>
            <a:spLocks noChangeArrowheads="1"/>
          </p:cNvSpPr>
          <p:nvPr/>
        </p:nvSpPr>
        <p:spPr bwMode="auto">
          <a:xfrm>
            <a:off x="5724525" y="2276475"/>
            <a:ext cx="2376488" cy="431800"/>
          </a:xfrm>
          <a:prstGeom prst="wedgeRectCallout">
            <a:avLst>
              <a:gd name="adj1" fmla="val 45125"/>
              <a:gd name="adj2" fmla="val 70110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OZNAČENÝ OBJEKT</a:t>
            </a:r>
          </a:p>
        </p:txBody>
      </p:sp>
      <p:sp>
        <p:nvSpPr>
          <p:cNvPr id="12296" name="AutoShape 8"/>
          <p:cNvSpPr>
            <a:spLocks noChangeArrowheads="1"/>
          </p:cNvSpPr>
          <p:nvPr/>
        </p:nvSpPr>
        <p:spPr bwMode="auto">
          <a:xfrm>
            <a:off x="2051050" y="5589588"/>
            <a:ext cx="1439863" cy="431800"/>
          </a:xfrm>
          <a:prstGeom prst="wedgeRectCallout">
            <a:avLst>
              <a:gd name="adj1" fmla="val 182745"/>
              <a:gd name="adj2" fmla="val -16397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VLOŽIT</a:t>
            </a:r>
          </a:p>
        </p:txBody>
      </p:sp>
      <p:sp>
        <p:nvSpPr>
          <p:cNvPr id="12297" name="TextovéPole 8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9"/>
          <p:cNvGraphicFramePr>
            <a:graphicFrameLocks noChangeAspect="1"/>
          </p:cNvGraphicFramePr>
          <p:nvPr/>
        </p:nvGraphicFramePr>
        <p:xfrm>
          <a:off x="5219700" y="1628775"/>
          <a:ext cx="3660775" cy="2259013"/>
        </p:xfrm>
        <a:graphic>
          <a:graphicData uri="http://schemas.openxmlformats.org/presentationml/2006/ole">
            <p:oleObj spid="_x0000_s13314" name="PHOTO-PAINT" r:id="rId3" imgW="3085714" imgH="1904762" progId="CorelPHOTOPAINT.Image.13">
              <p:embed/>
            </p:oleObj>
          </a:graphicData>
        </a:graphic>
      </p:graphicFrame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PŘEJMENOVÁNÍ A SMAZÁNÍ SLOŽEK A SOUBORŮ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107950" y="1628775"/>
            <a:ext cx="3671888" cy="229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 dirty="0"/>
              <a:t>PŘEJMENOVÁNÍ SLOŽEK A SOUBORŮ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 dirty="0"/>
              <a:t>Klik na složku (soubor), který chceme </a:t>
            </a:r>
            <a:r>
              <a:rPr lang="cs-CZ" altLang="cs-CZ" sz="1600" dirty="0" smtClean="0"/>
              <a:t>přejmenovat, PRAVÝM </a:t>
            </a:r>
            <a:r>
              <a:rPr lang="cs-CZ" altLang="cs-CZ" sz="1600" dirty="0"/>
              <a:t>TLAČÍTKEM myši 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 dirty="0"/>
              <a:t>PŘEJMENOVAT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 dirty="0"/>
              <a:t>Přepíšeme název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 dirty="0"/>
              <a:t>Objekt se přejmenuje </a:t>
            </a:r>
          </a:p>
        </p:txBody>
      </p:sp>
      <p:sp>
        <p:nvSpPr>
          <p:cNvPr id="13317" name="AutoShape 8"/>
          <p:cNvSpPr>
            <a:spLocks noChangeArrowheads="1"/>
          </p:cNvSpPr>
          <p:nvPr/>
        </p:nvSpPr>
        <p:spPr bwMode="auto">
          <a:xfrm>
            <a:off x="2555875" y="3213100"/>
            <a:ext cx="1800225" cy="360363"/>
          </a:xfrm>
          <a:prstGeom prst="wedgeRectCallout">
            <a:avLst>
              <a:gd name="adj1" fmla="val 115343"/>
              <a:gd name="adj2" fmla="val -13435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PŘEJMENOVAT</a:t>
            </a:r>
          </a:p>
        </p:txBody>
      </p:sp>
      <p:sp>
        <p:nvSpPr>
          <p:cNvPr id="13318" name="Text Box 10"/>
          <p:cNvSpPr txBox="1">
            <a:spLocks noChangeArrowheads="1"/>
          </p:cNvSpPr>
          <p:nvPr/>
        </p:nvSpPr>
        <p:spPr bwMode="auto">
          <a:xfrm>
            <a:off x="179388" y="4292600"/>
            <a:ext cx="3240087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VYMAZÁNÍ SLOŽEK A SOUBORŮ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Označíme složky (soubory), které chceme vymazat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Klávesa DELETE nebo tlačítko ODSTRANIT v horním menu nebo ikonu vybraných objektů přesuneme myší na KOŠ</a:t>
            </a:r>
          </a:p>
        </p:txBody>
      </p:sp>
      <p:graphicFrame>
        <p:nvGraphicFramePr>
          <p:cNvPr id="13319" name="Object 11"/>
          <p:cNvGraphicFramePr>
            <a:graphicFrameLocks noChangeAspect="1"/>
          </p:cNvGraphicFramePr>
          <p:nvPr/>
        </p:nvGraphicFramePr>
        <p:xfrm>
          <a:off x="3995738" y="4868863"/>
          <a:ext cx="3952875" cy="419100"/>
        </p:xfrm>
        <a:graphic>
          <a:graphicData uri="http://schemas.openxmlformats.org/presentationml/2006/ole">
            <p:oleObj spid="_x0000_s13319" name="PHOTO-PAINT" r:id="rId4" imgW="3952381" imgH="419048" progId="CorelPHOTOPAINT.Image.13">
              <p:embed/>
            </p:oleObj>
          </a:graphicData>
        </a:graphic>
      </p:graphicFrame>
      <p:sp>
        <p:nvSpPr>
          <p:cNvPr id="13320" name="AutoShape 12"/>
          <p:cNvSpPr>
            <a:spLocks noChangeArrowheads="1"/>
          </p:cNvSpPr>
          <p:nvPr/>
        </p:nvSpPr>
        <p:spPr bwMode="auto">
          <a:xfrm>
            <a:off x="7092950" y="4005263"/>
            <a:ext cx="1584325" cy="358775"/>
          </a:xfrm>
          <a:prstGeom prst="wedgeRectCallout">
            <a:avLst>
              <a:gd name="adj1" fmla="val -18639"/>
              <a:gd name="adj2" fmla="val 25088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ODSTRANIT</a:t>
            </a:r>
          </a:p>
        </p:txBody>
      </p:sp>
      <p:graphicFrame>
        <p:nvGraphicFramePr>
          <p:cNvPr id="13321" name="Object 15"/>
          <p:cNvGraphicFramePr>
            <a:graphicFrameLocks noChangeAspect="1"/>
          </p:cNvGraphicFramePr>
          <p:nvPr/>
        </p:nvGraphicFramePr>
        <p:xfrm>
          <a:off x="5292725" y="5445125"/>
          <a:ext cx="919163" cy="1296988"/>
        </p:xfrm>
        <a:graphic>
          <a:graphicData uri="http://schemas.openxmlformats.org/presentationml/2006/ole">
            <p:oleObj spid="_x0000_s13321" name="PHOTO-PAINT" r:id="rId5" imgW="580645" imgH="819048" progId="CorelPHOTOPAINT.Image.13">
              <p:embed/>
            </p:oleObj>
          </a:graphicData>
        </a:graphic>
      </p:graphicFrame>
      <p:sp>
        <p:nvSpPr>
          <p:cNvPr id="13322" name="AutoShape 16"/>
          <p:cNvSpPr>
            <a:spLocks noChangeArrowheads="1"/>
          </p:cNvSpPr>
          <p:nvPr/>
        </p:nvSpPr>
        <p:spPr bwMode="auto">
          <a:xfrm>
            <a:off x="7019925" y="6165850"/>
            <a:ext cx="1152525" cy="358775"/>
          </a:xfrm>
          <a:prstGeom prst="wedgeRectCallout">
            <a:avLst>
              <a:gd name="adj1" fmla="val -131269"/>
              <a:gd name="adj2" fmla="val -147347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KOŠ</a:t>
            </a:r>
          </a:p>
        </p:txBody>
      </p:sp>
      <p:sp>
        <p:nvSpPr>
          <p:cNvPr id="13323" name="TextovéPole 10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</a:t>
            </a:r>
            <a:r>
              <a:rPr lang="cs-CZ" sz="3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VYHLEDÁVÁNÍ SLOŽEK A SOUBORŮ</a:t>
            </a:r>
          </a:p>
        </p:txBody>
      </p:sp>
      <p:graphicFrame>
        <p:nvGraphicFramePr>
          <p:cNvPr id="14339" name="Object 5"/>
          <p:cNvGraphicFramePr>
            <a:graphicFrameLocks noChangeAspect="1"/>
          </p:cNvGraphicFramePr>
          <p:nvPr/>
        </p:nvGraphicFramePr>
        <p:xfrm>
          <a:off x="7092950" y="1773238"/>
          <a:ext cx="1876425" cy="4791075"/>
        </p:xfrm>
        <a:graphic>
          <a:graphicData uri="http://schemas.openxmlformats.org/presentationml/2006/ole">
            <p:oleObj spid="_x0000_s14339" name="PHOTO-PAINT" r:id="rId3" imgW="1876190" imgH="4790476" progId="CorelPHOTOPAINT.Image.13">
              <p:embed/>
            </p:oleObj>
          </a:graphicData>
        </a:graphic>
      </p:graphicFrame>
      <p:sp>
        <p:nvSpPr>
          <p:cNvPr id="14340" name="Text Box 7"/>
          <p:cNvSpPr txBox="1">
            <a:spLocks noChangeArrowheads="1"/>
          </p:cNvSpPr>
          <p:nvPr/>
        </p:nvSpPr>
        <p:spPr bwMode="auto">
          <a:xfrm>
            <a:off x="179388" y="1844675"/>
            <a:ext cx="3240087" cy="2903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Vyhledávání SLOŽEK A SOUBORŮ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Tlačítko START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HLEDAT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Doplníme kriteria hledání (název, slovo ze souboru, disk…)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HLEDAT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PC začne vyhledávat dle zadaných kriterií</a:t>
            </a:r>
          </a:p>
        </p:txBody>
      </p:sp>
      <p:graphicFrame>
        <p:nvGraphicFramePr>
          <p:cNvPr id="14341" name="Object 8"/>
          <p:cNvGraphicFramePr>
            <a:graphicFrameLocks noChangeAspect="1"/>
          </p:cNvGraphicFramePr>
          <p:nvPr/>
        </p:nvGraphicFramePr>
        <p:xfrm>
          <a:off x="1979613" y="4941888"/>
          <a:ext cx="3476625" cy="1638300"/>
        </p:xfrm>
        <a:graphic>
          <a:graphicData uri="http://schemas.openxmlformats.org/presentationml/2006/ole">
            <p:oleObj spid="_x0000_s14341" name="PHOTO-PAINT" r:id="rId4" imgW="3476190" imgH="1638095" progId="CorelPHOTOPAINT.Image.13">
              <p:embed/>
            </p:oleObj>
          </a:graphicData>
        </a:graphic>
      </p:graphicFrame>
      <p:sp>
        <p:nvSpPr>
          <p:cNvPr id="14342" name="AutoShape 9"/>
          <p:cNvSpPr>
            <a:spLocks noChangeArrowheads="1"/>
          </p:cNvSpPr>
          <p:nvPr/>
        </p:nvSpPr>
        <p:spPr bwMode="auto">
          <a:xfrm>
            <a:off x="468313" y="6092825"/>
            <a:ext cx="1152525" cy="358775"/>
          </a:xfrm>
          <a:prstGeom prst="wedgeRectCallout">
            <a:avLst>
              <a:gd name="adj1" fmla="val 90907"/>
              <a:gd name="adj2" fmla="val 26551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START</a:t>
            </a:r>
          </a:p>
        </p:txBody>
      </p:sp>
      <p:sp>
        <p:nvSpPr>
          <p:cNvPr id="14343" name="AutoShape 10"/>
          <p:cNvSpPr>
            <a:spLocks noChangeArrowheads="1"/>
          </p:cNvSpPr>
          <p:nvPr/>
        </p:nvSpPr>
        <p:spPr bwMode="auto">
          <a:xfrm>
            <a:off x="3419475" y="3789363"/>
            <a:ext cx="1152525" cy="358775"/>
          </a:xfrm>
          <a:prstGeom prst="wedgeRectCallout">
            <a:avLst>
              <a:gd name="adj1" fmla="val -5921"/>
              <a:gd name="adj2" fmla="val 333185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HLEDAT</a:t>
            </a:r>
          </a:p>
        </p:txBody>
      </p:sp>
      <p:sp>
        <p:nvSpPr>
          <p:cNvPr id="14344" name="AutoShape 11"/>
          <p:cNvSpPr>
            <a:spLocks noChangeArrowheads="1"/>
          </p:cNvSpPr>
          <p:nvPr/>
        </p:nvSpPr>
        <p:spPr bwMode="auto">
          <a:xfrm>
            <a:off x="5724525" y="1989138"/>
            <a:ext cx="1152525" cy="358775"/>
          </a:xfrm>
          <a:prstGeom prst="wedgeRectCallout">
            <a:avLst>
              <a:gd name="adj1" fmla="val 96556"/>
              <a:gd name="adj2" fmla="val 15752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NÁZEV</a:t>
            </a:r>
          </a:p>
        </p:txBody>
      </p:sp>
      <p:sp>
        <p:nvSpPr>
          <p:cNvPr id="14345" name="AutoShape 12"/>
          <p:cNvSpPr>
            <a:spLocks noChangeArrowheads="1"/>
          </p:cNvSpPr>
          <p:nvPr/>
        </p:nvSpPr>
        <p:spPr bwMode="auto">
          <a:xfrm>
            <a:off x="5724525" y="2636838"/>
            <a:ext cx="1152525" cy="358775"/>
          </a:xfrm>
          <a:prstGeom prst="wedgeRectCallout">
            <a:avLst>
              <a:gd name="adj1" fmla="val 120250"/>
              <a:gd name="adj2" fmla="val 8495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SLOVO</a:t>
            </a:r>
          </a:p>
        </p:txBody>
      </p:sp>
      <p:sp>
        <p:nvSpPr>
          <p:cNvPr id="14346" name="AutoShape 13"/>
          <p:cNvSpPr>
            <a:spLocks noChangeArrowheads="1"/>
          </p:cNvSpPr>
          <p:nvPr/>
        </p:nvSpPr>
        <p:spPr bwMode="auto">
          <a:xfrm>
            <a:off x="5724525" y="5300663"/>
            <a:ext cx="1152525" cy="358775"/>
          </a:xfrm>
          <a:prstGeom prst="wedgeRectCallout">
            <a:avLst>
              <a:gd name="adj1" fmla="val 164324"/>
              <a:gd name="adj2" fmla="val 197347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HLEDAT</a:t>
            </a:r>
          </a:p>
        </p:txBody>
      </p:sp>
      <p:sp>
        <p:nvSpPr>
          <p:cNvPr id="14347" name="AutoShape 14"/>
          <p:cNvSpPr>
            <a:spLocks noChangeArrowheads="1"/>
          </p:cNvSpPr>
          <p:nvPr/>
        </p:nvSpPr>
        <p:spPr bwMode="auto">
          <a:xfrm>
            <a:off x="5724525" y="3284538"/>
            <a:ext cx="1152525" cy="358775"/>
          </a:xfrm>
          <a:prstGeom prst="wedgeRectCallout">
            <a:avLst>
              <a:gd name="adj1" fmla="val 100829"/>
              <a:gd name="adj2" fmla="val 21241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DISK</a:t>
            </a:r>
          </a:p>
        </p:txBody>
      </p:sp>
      <p:sp>
        <p:nvSpPr>
          <p:cNvPr id="14348" name="TextovéPole 11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62" name="Object 10"/>
          <p:cNvGraphicFramePr>
            <a:graphicFrameLocks noChangeAspect="1"/>
          </p:cNvGraphicFramePr>
          <p:nvPr/>
        </p:nvGraphicFramePr>
        <p:xfrm>
          <a:off x="2916238" y="2133600"/>
          <a:ext cx="6045200" cy="4537075"/>
        </p:xfrm>
        <a:graphic>
          <a:graphicData uri="http://schemas.openxmlformats.org/presentationml/2006/ole">
            <p:oleObj spid="_x0000_s15362" name="PHOTO-PAINT" r:id="rId3" imgW="7628571" imgH="5723810" progId="CorelPHOTOPAINT.Image.13">
              <p:embed/>
            </p:oleObj>
          </a:graphicData>
        </a:graphic>
      </p:graphicFrame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ZOBRAZOVÁNÍ SLOŽEK A SOUBORŮ V OKNĚ</a:t>
            </a:r>
          </a:p>
        </p:txBody>
      </p:sp>
      <p:sp>
        <p:nvSpPr>
          <p:cNvPr id="15364" name="Text Box 6"/>
          <p:cNvSpPr txBox="1">
            <a:spLocks noChangeArrowheads="1"/>
          </p:cNvSpPr>
          <p:nvPr/>
        </p:nvSpPr>
        <p:spPr bwMode="auto">
          <a:xfrm>
            <a:off x="179388" y="2133600"/>
            <a:ext cx="2592387" cy="229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MOŽNOST ZOBRAZIT PODOKNO S DISKY SLOŽKAMI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Klik na tlačítko SLOŽKY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Klik na vybraný DISK/SLOŽKU nám otevře jeho obsah v hlavním okně</a:t>
            </a:r>
          </a:p>
        </p:txBody>
      </p:sp>
      <p:sp>
        <p:nvSpPr>
          <p:cNvPr id="15365" name="AutoShape 8"/>
          <p:cNvSpPr>
            <a:spLocks noChangeArrowheads="1"/>
          </p:cNvSpPr>
          <p:nvPr/>
        </p:nvSpPr>
        <p:spPr bwMode="auto">
          <a:xfrm>
            <a:off x="5580063" y="1628775"/>
            <a:ext cx="1439862" cy="360363"/>
          </a:xfrm>
          <a:prstGeom prst="wedgeRectCallout">
            <a:avLst>
              <a:gd name="adj1" fmla="val -78227"/>
              <a:gd name="adj2" fmla="val 22577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SLOŽKY</a:t>
            </a:r>
          </a:p>
        </p:txBody>
      </p:sp>
      <p:sp>
        <p:nvSpPr>
          <p:cNvPr id="15366" name="AutoShape 9"/>
          <p:cNvSpPr>
            <a:spLocks noChangeArrowheads="1"/>
          </p:cNvSpPr>
          <p:nvPr/>
        </p:nvSpPr>
        <p:spPr bwMode="auto">
          <a:xfrm>
            <a:off x="323850" y="5013325"/>
            <a:ext cx="1871663" cy="360363"/>
          </a:xfrm>
          <a:prstGeom prst="wedgeRectCallout">
            <a:avLst>
              <a:gd name="adj1" fmla="val 105130"/>
              <a:gd name="adj2" fmla="val -32488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DISKY/SLOŽKY</a:t>
            </a:r>
          </a:p>
        </p:txBody>
      </p:sp>
      <p:sp>
        <p:nvSpPr>
          <p:cNvPr id="15367" name="AutoShape 11"/>
          <p:cNvSpPr>
            <a:spLocks noChangeArrowheads="1"/>
          </p:cNvSpPr>
          <p:nvPr/>
        </p:nvSpPr>
        <p:spPr bwMode="auto">
          <a:xfrm>
            <a:off x="250825" y="5589588"/>
            <a:ext cx="1944688" cy="863600"/>
          </a:xfrm>
          <a:prstGeom prst="wedgeRectCallout">
            <a:avLst>
              <a:gd name="adj1" fmla="val 203222"/>
              <a:gd name="adj2" fmla="val -10790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OBSAH OZNAČENÉHO DISKU</a:t>
            </a:r>
          </a:p>
        </p:txBody>
      </p:sp>
      <p:sp>
        <p:nvSpPr>
          <p:cNvPr id="15368" name="AutoShape 12"/>
          <p:cNvSpPr>
            <a:spLocks noChangeArrowheads="1"/>
          </p:cNvSpPr>
          <p:nvPr/>
        </p:nvSpPr>
        <p:spPr bwMode="auto">
          <a:xfrm>
            <a:off x="3203575" y="1557338"/>
            <a:ext cx="1439863" cy="360362"/>
          </a:xfrm>
          <a:prstGeom prst="wedgeRectCallout">
            <a:avLst>
              <a:gd name="adj1" fmla="val 14500"/>
              <a:gd name="adj2" fmla="val 463657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PODOKNO</a:t>
            </a:r>
          </a:p>
        </p:txBody>
      </p:sp>
      <p:sp>
        <p:nvSpPr>
          <p:cNvPr id="15369" name="AutoShape 13"/>
          <p:cNvSpPr>
            <a:spLocks noChangeArrowheads="1"/>
          </p:cNvSpPr>
          <p:nvPr/>
        </p:nvSpPr>
        <p:spPr bwMode="auto">
          <a:xfrm>
            <a:off x="7380288" y="1341438"/>
            <a:ext cx="1439862" cy="649287"/>
          </a:xfrm>
          <a:prstGeom prst="wedgeRectCallout">
            <a:avLst>
              <a:gd name="adj1" fmla="val -43935"/>
              <a:gd name="adj2" fmla="val 42579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HLAVNÍ OKNO</a:t>
            </a:r>
          </a:p>
        </p:txBody>
      </p:sp>
      <p:sp>
        <p:nvSpPr>
          <p:cNvPr id="15370" name="TextovéPole 9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</a:t>
            </a:r>
            <a:r>
              <a:rPr lang="cs-CZ" sz="3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ZOBRAZOVÁNÍ SLOŽEK A SOUBORŮ V OKNĚ</a:t>
            </a:r>
          </a:p>
        </p:txBody>
      </p:sp>
      <p:graphicFrame>
        <p:nvGraphicFramePr>
          <p:cNvPr id="16387" name="Object 9"/>
          <p:cNvGraphicFramePr>
            <a:graphicFrameLocks noChangeAspect="1"/>
          </p:cNvGraphicFramePr>
          <p:nvPr/>
        </p:nvGraphicFramePr>
        <p:xfrm>
          <a:off x="6156325" y="1412875"/>
          <a:ext cx="2879725" cy="2138363"/>
        </p:xfrm>
        <a:graphic>
          <a:graphicData uri="http://schemas.openxmlformats.org/presentationml/2006/ole">
            <p:oleObj spid="_x0000_s16387" name="PHOTO-PAINT" r:id="rId3" imgW="5247619" imgH="3895238" progId="CorelPHOTOPAINT.Image.13">
              <p:embed/>
            </p:oleObj>
          </a:graphicData>
        </a:graphic>
      </p:graphicFrame>
      <p:graphicFrame>
        <p:nvGraphicFramePr>
          <p:cNvPr id="16388" name="Object 10"/>
          <p:cNvGraphicFramePr>
            <a:graphicFrameLocks noChangeAspect="1"/>
          </p:cNvGraphicFramePr>
          <p:nvPr/>
        </p:nvGraphicFramePr>
        <p:xfrm>
          <a:off x="6156325" y="4437063"/>
          <a:ext cx="2879725" cy="2173287"/>
        </p:xfrm>
        <a:graphic>
          <a:graphicData uri="http://schemas.openxmlformats.org/presentationml/2006/ole">
            <p:oleObj spid="_x0000_s16388" name="PHOTO-PAINT" r:id="rId4" imgW="4971429" imgH="4000000" progId="CorelPHOTOPAINT.Image.13">
              <p:embed/>
            </p:oleObj>
          </a:graphicData>
        </a:graphic>
      </p:graphicFrame>
      <p:graphicFrame>
        <p:nvGraphicFramePr>
          <p:cNvPr id="16389" name="Object 11"/>
          <p:cNvGraphicFramePr>
            <a:graphicFrameLocks noChangeAspect="1"/>
          </p:cNvGraphicFramePr>
          <p:nvPr/>
        </p:nvGraphicFramePr>
        <p:xfrm>
          <a:off x="250825" y="1484313"/>
          <a:ext cx="2868613" cy="2087562"/>
        </p:xfrm>
        <a:graphic>
          <a:graphicData uri="http://schemas.openxmlformats.org/presentationml/2006/ole">
            <p:oleObj spid="_x0000_s16389" name="PHOTO-PAINT" r:id="rId5" imgW="5161905" imgH="3990476" progId="CorelPHOTOPAINT.Image.13">
              <p:embed/>
            </p:oleObj>
          </a:graphicData>
        </a:graphic>
      </p:graphicFrame>
      <p:graphicFrame>
        <p:nvGraphicFramePr>
          <p:cNvPr id="16390" name="Object 12"/>
          <p:cNvGraphicFramePr>
            <a:graphicFrameLocks noChangeAspect="1"/>
          </p:cNvGraphicFramePr>
          <p:nvPr/>
        </p:nvGraphicFramePr>
        <p:xfrm>
          <a:off x="250825" y="4437063"/>
          <a:ext cx="2830513" cy="2160587"/>
        </p:xfrm>
        <a:graphic>
          <a:graphicData uri="http://schemas.openxmlformats.org/presentationml/2006/ole">
            <p:oleObj spid="_x0000_s16390" name="PHOTO-PAINT" r:id="rId6" imgW="5228571" imgH="3990476" progId="CorelPHOTOPAINT.Image.13">
              <p:embed/>
            </p:oleObj>
          </a:graphicData>
        </a:graphic>
      </p:graphicFrame>
      <p:graphicFrame>
        <p:nvGraphicFramePr>
          <p:cNvPr id="16391" name="Object 14"/>
          <p:cNvGraphicFramePr>
            <a:graphicFrameLocks noChangeAspect="1"/>
          </p:cNvGraphicFramePr>
          <p:nvPr/>
        </p:nvGraphicFramePr>
        <p:xfrm>
          <a:off x="3203575" y="4437063"/>
          <a:ext cx="2808288" cy="2166937"/>
        </p:xfrm>
        <a:graphic>
          <a:graphicData uri="http://schemas.openxmlformats.org/presentationml/2006/ole">
            <p:oleObj spid="_x0000_s16391" name="PHOTO-PAINT" r:id="rId7" imgW="5171429" imgH="3990476" progId="CorelPHOTOPAINT.Image.13">
              <p:embed/>
            </p:oleObj>
          </a:graphicData>
        </a:graphic>
      </p:graphicFrame>
      <p:sp>
        <p:nvSpPr>
          <p:cNvPr id="16392" name="AutoShape 5"/>
          <p:cNvSpPr>
            <a:spLocks noChangeArrowheads="1"/>
          </p:cNvSpPr>
          <p:nvPr/>
        </p:nvSpPr>
        <p:spPr bwMode="auto">
          <a:xfrm>
            <a:off x="250825" y="3789363"/>
            <a:ext cx="1225550" cy="360362"/>
          </a:xfrm>
          <a:prstGeom prst="wedgeRectCallout">
            <a:avLst>
              <a:gd name="adj1" fmla="val 16060"/>
              <a:gd name="adj2" fmla="val -26013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IKONY</a:t>
            </a:r>
          </a:p>
        </p:txBody>
      </p:sp>
      <p:sp>
        <p:nvSpPr>
          <p:cNvPr id="16393" name="AutoShape 15"/>
          <p:cNvSpPr>
            <a:spLocks noChangeArrowheads="1"/>
          </p:cNvSpPr>
          <p:nvPr/>
        </p:nvSpPr>
        <p:spPr bwMode="auto">
          <a:xfrm>
            <a:off x="1835150" y="3789363"/>
            <a:ext cx="1225550" cy="360362"/>
          </a:xfrm>
          <a:prstGeom prst="wedgeRectCallout">
            <a:avLst>
              <a:gd name="adj1" fmla="val -58162"/>
              <a:gd name="adj2" fmla="val 375991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SEZNAM</a:t>
            </a:r>
          </a:p>
        </p:txBody>
      </p:sp>
      <p:sp>
        <p:nvSpPr>
          <p:cNvPr id="16394" name="AutoShape 16"/>
          <p:cNvSpPr>
            <a:spLocks noChangeArrowheads="1"/>
          </p:cNvSpPr>
          <p:nvPr/>
        </p:nvSpPr>
        <p:spPr bwMode="auto">
          <a:xfrm>
            <a:off x="7596188" y="3860800"/>
            <a:ext cx="1370012" cy="360363"/>
          </a:xfrm>
          <a:prstGeom prst="wedgeRectCallout">
            <a:avLst>
              <a:gd name="adj1" fmla="val -81287"/>
              <a:gd name="adj2" fmla="val -36321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MINIATURY</a:t>
            </a:r>
          </a:p>
        </p:txBody>
      </p:sp>
      <p:sp>
        <p:nvSpPr>
          <p:cNvPr id="16395" name="AutoShape 17"/>
          <p:cNvSpPr>
            <a:spLocks noChangeArrowheads="1"/>
          </p:cNvSpPr>
          <p:nvPr/>
        </p:nvSpPr>
        <p:spPr bwMode="auto">
          <a:xfrm>
            <a:off x="6084888" y="3860800"/>
            <a:ext cx="1370012" cy="360363"/>
          </a:xfrm>
          <a:prstGeom prst="wedgeRectCallout">
            <a:avLst>
              <a:gd name="adj1" fmla="val 52204"/>
              <a:gd name="adj2" fmla="val 33810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VEDLE SEBE</a:t>
            </a:r>
          </a:p>
        </p:txBody>
      </p:sp>
      <p:sp>
        <p:nvSpPr>
          <p:cNvPr id="16396" name="AutoShape 18"/>
          <p:cNvSpPr>
            <a:spLocks noChangeArrowheads="1"/>
          </p:cNvSpPr>
          <p:nvPr/>
        </p:nvSpPr>
        <p:spPr bwMode="auto">
          <a:xfrm>
            <a:off x="3779838" y="3789363"/>
            <a:ext cx="1439862" cy="360362"/>
          </a:xfrm>
          <a:prstGeom prst="wedgeRectCallout">
            <a:avLst>
              <a:gd name="adj1" fmla="val 42282"/>
              <a:gd name="adj2" fmla="val 29801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PODROBNÝ</a:t>
            </a:r>
          </a:p>
        </p:txBody>
      </p:sp>
      <p:sp>
        <p:nvSpPr>
          <p:cNvPr id="16397" name="AutoShape 19"/>
          <p:cNvSpPr>
            <a:spLocks noChangeArrowheads="1"/>
          </p:cNvSpPr>
          <p:nvPr/>
        </p:nvSpPr>
        <p:spPr bwMode="auto">
          <a:xfrm>
            <a:off x="3779838" y="2997200"/>
            <a:ext cx="1439862" cy="576263"/>
          </a:xfrm>
          <a:prstGeom prst="wedgeRectCallout">
            <a:avLst>
              <a:gd name="adj1" fmla="val 155069"/>
              <a:gd name="adj2" fmla="val -27313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IKONA ZOBRAZIT</a:t>
            </a:r>
          </a:p>
        </p:txBody>
      </p:sp>
      <p:sp>
        <p:nvSpPr>
          <p:cNvPr id="16398" name="Text Box 4"/>
          <p:cNvSpPr txBox="1">
            <a:spLocks noChangeArrowheads="1"/>
          </p:cNvSpPr>
          <p:nvPr/>
        </p:nvSpPr>
        <p:spPr bwMode="auto">
          <a:xfrm>
            <a:off x="3419475" y="1484313"/>
            <a:ext cx="2592388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 sz="1600"/>
              <a:t>Klik na tlačítko ZOBRAZUT</a:t>
            </a:r>
          </a:p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 sz="1600"/>
              <a:t>Nastavíme zobrazení dle potřeby</a:t>
            </a:r>
          </a:p>
        </p:txBody>
      </p:sp>
      <p:sp>
        <p:nvSpPr>
          <p:cNvPr id="16399" name="AutoShape 20"/>
          <p:cNvSpPr>
            <a:spLocks noChangeArrowheads="1"/>
          </p:cNvSpPr>
          <p:nvPr/>
        </p:nvSpPr>
        <p:spPr bwMode="auto">
          <a:xfrm>
            <a:off x="3779838" y="2997200"/>
            <a:ext cx="1439862" cy="576263"/>
          </a:xfrm>
          <a:prstGeom prst="wedgeRectCallout">
            <a:avLst>
              <a:gd name="adj1" fmla="val -252093"/>
              <a:gd name="adj2" fmla="val -250551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IKONA ZOBRAZIT</a:t>
            </a:r>
          </a:p>
        </p:txBody>
      </p:sp>
      <p:sp>
        <p:nvSpPr>
          <p:cNvPr id="16400" name="TextovéPole 15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KOŠ</a:t>
            </a:r>
          </a:p>
        </p:txBody>
      </p:sp>
      <p:sp>
        <p:nvSpPr>
          <p:cNvPr id="17411" name="Text Box 5"/>
          <p:cNvSpPr txBox="1">
            <a:spLocks noChangeArrowheads="1"/>
          </p:cNvSpPr>
          <p:nvPr/>
        </p:nvSpPr>
        <p:spPr bwMode="auto">
          <a:xfrm>
            <a:off x="107950" y="1196975"/>
            <a:ext cx="3095625" cy="3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 dirty="0"/>
              <a:t>Pokud jsme SLOŽKU (SOUBOR) smazali </a:t>
            </a:r>
            <a:r>
              <a:rPr lang="cs-CZ" altLang="cs-CZ" sz="1600" dirty="0" smtClean="0"/>
              <a:t>omylem, </a:t>
            </a:r>
            <a:r>
              <a:rPr lang="cs-CZ" altLang="cs-CZ" sz="1600" dirty="0"/>
              <a:t>můžeme ho z koše OBNOVIT 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 dirty="0" smtClean="0"/>
              <a:t>Dvojklik </a:t>
            </a:r>
            <a:r>
              <a:rPr lang="cs-CZ" altLang="cs-CZ" sz="1600" dirty="0"/>
              <a:t>na ikonu koše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 dirty="0"/>
              <a:t>Označíme objekty, které chceme obnovit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 dirty="0"/>
              <a:t>Klik na ně PRAVÝM TLAČÍTKEM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 dirty="0"/>
              <a:t>OBNOVIT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 dirty="0"/>
              <a:t>Objekty se obnoví na původním místě   </a:t>
            </a:r>
          </a:p>
        </p:txBody>
      </p:sp>
      <p:graphicFrame>
        <p:nvGraphicFramePr>
          <p:cNvPr id="17412" name="Object 8"/>
          <p:cNvGraphicFramePr>
            <a:graphicFrameLocks noChangeAspect="1"/>
          </p:cNvGraphicFramePr>
          <p:nvPr/>
        </p:nvGraphicFramePr>
        <p:xfrm>
          <a:off x="5219700" y="1628775"/>
          <a:ext cx="3024188" cy="2454275"/>
        </p:xfrm>
        <a:graphic>
          <a:graphicData uri="http://schemas.openxmlformats.org/presentationml/2006/ole">
            <p:oleObj spid="_x0000_s17412" name="PHOTO-PAINT" r:id="rId3" imgW="1971429" imgH="1600000" progId="CorelPHOTOPAINT.Image.13">
              <p:embed/>
            </p:oleObj>
          </a:graphicData>
        </a:graphic>
      </p:graphicFrame>
      <p:sp>
        <p:nvSpPr>
          <p:cNvPr id="17413" name="AutoShape 9"/>
          <p:cNvSpPr>
            <a:spLocks noChangeArrowheads="1"/>
          </p:cNvSpPr>
          <p:nvPr/>
        </p:nvSpPr>
        <p:spPr bwMode="auto">
          <a:xfrm>
            <a:off x="3419475" y="1628775"/>
            <a:ext cx="1439863" cy="576263"/>
          </a:xfrm>
          <a:prstGeom prst="wedgeRectCallout">
            <a:avLst>
              <a:gd name="adj1" fmla="val 97958"/>
              <a:gd name="adj2" fmla="val 6652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OZNAČENÝ SOUBOR</a:t>
            </a:r>
          </a:p>
        </p:txBody>
      </p:sp>
      <p:sp>
        <p:nvSpPr>
          <p:cNvPr id="17414" name="AutoShape 10"/>
          <p:cNvSpPr>
            <a:spLocks noChangeArrowheads="1"/>
          </p:cNvSpPr>
          <p:nvPr/>
        </p:nvSpPr>
        <p:spPr bwMode="auto">
          <a:xfrm>
            <a:off x="3419475" y="2492375"/>
            <a:ext cx="1439863" cy="360363"/>
          </a:xfrm>
          <a:prstGeom prst="wedgeRectCallout">
            <a:avLst>
              <a:gd name="adj1" fmla="val 121884"/>
              <a:gd name="adj2" fmla="val -770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OBNOVIT</a:t>
            </a:r>
          </a:p>
        </p:txBody>
      </p:sp>
      <p:graphicFrame>
        <p:nvGraphicFramePr>
          <p:cNvPr id="17415" name="Object 11"/>
          <p:cNvGraphicFramePr>
            <a:graphicFrameLocks noChangeAspect="1"/>
          </p:cNvGraphicFramePr>
          <p:nvPr/>
        </p:nvGraphicFramePr>
        <p:xfrm>
          <a:off x="6659563" y="5084763"/>
          <a:ext cx="1885950" cy="895350"/>
        </p:xfrm>
        <a:graphic>
          <a:graphicData uri="http://schemas.openxmlformats.org/presentationml/2006/ole">
            <p:oleObj spid="_x0000_s17415" name="PHOTO-PAINT" r:id="rId4" imgW="1885714" imgH="895238" progId="CorelPHOTOPAINT.Image.13">
              <p:embed/>
            </p:oleObj>
          </a:graphicData>
        </a:graphic>
      </p:graphicFrame>
      <p:sp>
        <p:nvSpPr>
          <p:cNvPr id="17416" name="Text Box 12"/>
          <p:cNvSpPr txBox="1">
            <a:spLocks noChangeArrowheads="1"/>
          </p:cNvSpPr>
          <p:nvPr/>
        </p:nvSpPr>
        <p:spPr bwMode="auto">
          <a:xfrm>
            <a:off x="2484438" y="5013325"/>
            <a:ext cx="2736850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1600"/>
              <a:t>Pokud chceme definitivně smazat objekty z PC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Klikneme PRAVÝM TLAČÍTKEM na KOŠ</a:t>
            </a:r>
          </a:p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cs-CZ" altLang="cs-CZ" sz="1600"/>
              <a:t>VYSYPAT KOŠ</a:t>
            </a:r>
          </a:p>
        </p:txBody>
      </p:sp>
      <p:sp>
        <p:nvSpPr>
          <p:cNvPr id="17417" name="AutoShape 13"/>
          <p:cNvSpPr>
            <a:spLocks noChangeArrowheads="1"/>
          </p:cNvSpPr>
          <p:nvPr/>
        </p:nvSpPr>
        <p:spPr bwMode="auto">
          <a:xfrm>
            <a:off x="5292725" y="4292600"/>
            <a:ext cx="1439863" cy="576263"/>
          </a:xfrm>
          <a:prstGeom prst="wedgeRectCallout">
            <a:avLst>
              <a:gd name="adj1" fmla="val 63449"/>
              <a:gd name="adj2" fmla="val 19683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VYSYPAT KOŠ</a:t>
            </a:r>
          </a:p>
        </p:txBody>
      </p:sp>
      <p:sp>
        <p:nvSpPr>
          <p:cNvPr id="17418" name="TextovéPole 9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214313" y="115888"/>
            <a:ext cx="2557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složky a soubory</a:t>
            </a: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Vyzkoušejte</a:t>
            </a:r>
          </a:p>
        </p:txBody>
      </p:sp>
      <p:sp>
        <p:nvSpPr>
          <p:cNvPr id="18436" name="TextovéPole 1"/>
          <p:cNvSpPr txBox="1">
            <a:spLocks noChangeArrowheads="1"/>
          </p:cNvSpPr>
          <p:nvPr/>
        </p:nvSpPr>
        <p:spPr bwMode="auto">
          <a:xfrm>
            <a:off x="539750" y="1341438"/>
            <a:ext cx="7704138" cy="507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Vyhledejte soubory v programu Tento počítač (cesta):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Vytvářejte složky s různými názvy na ploše (10x):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Vytvářejte ve složkách textové soubory…(20x):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Vyzkoušejte různé označování složek a souborů (jednotlivě, hromadně):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Vyzkoušejte přesun a kopírování složek a souborů (myší, přes menu): 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Přejmenujte a smažte složky a soubory: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Vyhledejte soubor na disku: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Vyzkoušejte různé zobrazení souborů v oknech (5x):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Vymažte a opět obnovte soubory z koše:</a:t>
            </a:r>
          </a:p>
          <a:p>
            <a:pPr eaLnBrk="1" hangingPunct="1"/>
            <a:endParaRPr lang="cs-CZ" alt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/>
        </p:nvSpPr>
        <p:spPr bwMode="auto">
          <a:xfrm>
            <a:off x="457200" y="19431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/>
              <a:t>Použitá literatura:</a:t>
            </a: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976313" y="4268788"/>
            <a:ext cx="6840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Navrátil, P.: S počítačem nejen k maturitě 1 a 2 díl. 6. vyd., Computer Media 2006.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828</TotalTime>
  <Words>856</Words>
  <Application>Microsoft Office PowerPoint</Application>
  <PresentationFormat>Předvádění na obrazovce (4:3)</PresentationFormat>
  <Paragraphs>208</Paragraphs>
  <Slides>16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4" baseType="lpstr">
      <vt:lpstr>Tahoma</vt:lpstr>
      <vt:lpstr>Arial</vt:lpstr>
      <vt:lpstr>Wingdings</vt:lpstr>
      <vt:lpstr>Arial CE</vt:lpstr>
      <vt:lpstr>Calibri</vt:lpstr>
      <vt:lpstr>Times New Roman</vt:lpstr>
      <vt:lpstr>Štěrbina</vt:lpstr>
      <vt:lpstr>Corel PHOTO-PAINT X3 Image</vt:lpstr>
      <vt:lpstr>Snímek 1</vt:lpstr>
      <vt:lpstr>Windows XP složky a soubory</vt:lpstr>
      <vt:lpstr>WIN XP – VYHLEDÁVÁNÍ SLOŽEK, SOUBORŮ</vt:lpstr>
      <vt:lpstr>Snímek 4</vt:lpstr>
      <vt:lpstr>Snímek 5</vt:lpstr>
      <vt:lpstr>Snímek 6</vt:lpstr>
      <vt:lpstr>WIN XP – KOPÍROVÁNÍ, PŘESOUVÁNÍ SLOŽEK A SOUBORŮ PŘESOUVÁNÍM MYŠÍ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WINDOWS XP</dc:title>
  <dc:creator>alfa.2007</dc:creator>
  <cp:lastModifiedBy>Dum</cp:lastModifiedBy>
  <cp:revision>55</cp:revision>
  <dcterms:created xsi:type="dcterms:W3CDTF">2007-11-30T16:56:51Z</dcterms:created>
  <dcterms:modified xsi:type="dcterms:W3CDTF">2014-06-14T20:36:12Z</dcterms:modified>
</cp:coreProperties>
</file>