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331" r:id="rId2"/>
    <p:sldId id="256" r:id="rId3"/>
    <p:sldId id="322" r:id="rId4"/>
    <p:sldId id="323" r:id="rId5"/>
    <p:sldId id="324" r:id="rId6"/>
    <p:sldId id="330" r:id="rId7"/>
    <p:sldId id="333" r:id="rId8"/>
    <p:sldId id="325" r:id="rId9"/>
    <p:sldId id="326" r:id="rId10"/>
    <p:sldId id="327" r:id="rId11"/>
    <p:sldId id="328" r:id="rId12"/>
    <p:sldId id="334" r:id="rId13"/>
    <p:sldId id="332" r:id="rId14"/>
    <p:sldId id="33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45675708"/>
              </p:ext>
            </p:extLst>
          </p:nvPr>
        </p:nvGraphicFramePr>
        <p:xfrm>
          <a:off x="474663" y="2205038"/>
          <a:ext cx="8194675" cy="3603627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SŠHS Kroměříž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Laski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III/2 – inovace a zkvalitnění výuky  prostřednictvým  ICT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INF.0719.1S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Gymnaziální vzdělávání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Internet - úvod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2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Prezentace seznamuje žáky se základními pojmy internetu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Internet, IP adresa, doména, www stránka…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cs-CZ" sz="2400" dirty="0" smtClean="0"/>
              <a:t>Internet - úvod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28035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54914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39552" y="332656"/>
            <a:ext cx="7086600" cy="71278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INTERNET - vlastnosti </a:t>
            </a:r>
            <a:endParaRPr lang="cs-CZ" sz="3200" b="1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323205" y="1483594"/>
            <a:ext cx="7451725" cy="4825726"/>
          </a:xfrm>
          <a:prstGeom prst="rect">
            <a:avLst/>
          </a:prstGeom>
        </p:spPr>
        <p:txBody>
          <a:bodyPr/>
          <a:lstStyle/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propojuje na dálku počítače 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obsahuje množství informací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rychlá komunikace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spolehlivost (propojení přes více uzlů)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svoboda projevu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porušování autorských práv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52320" y="26064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úvod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23528" y="260648"/>
            <a:ext cx="7086600" cy="712787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INTERNET - historie</a:t>
            </a:r>
            <a:endParaRPr lang="cs-CZ" sz="3200" b="1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323850" y="1989138"/>
            <a:ext cx="8316913" cy="446405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u zrodu počítačových sítí stálo ministerstvo obrany  USA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60 léta </a:t>
            </a:r>
          </a:p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propojení počítačů bez centrálního uzlu</a:t>
            </a:r>
          </a:p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efektivní využití strojového času tehdejších velkých sálových počítačů </a:t>
            </a:r>
          </a:p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(složité výpočty pak moly být prováděny paralelně na více strojích)</a:t>
            </a:r>
          </a:p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výpočet dráhy letu různých střel a raket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. 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52320" y="26064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úvod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95536" y="188640"/>
            <a:ext cx="7086600" cy="71278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INTERNET  - historie</a:t>
            </a:r>
            <a:endParaRPr lang="cs-CZ" sz="3200" b="1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13543" y="1844824"/>
            <a:ext cx="8316913" cy="2808312"/>
          </a:xfrm>
          <a:prstGeom prst="rect">
            <a:avLst/>
          </a:prstGeom>
        </p:spPr>
        <p:txBody>
          <a:bodyPr/>
          <a:lstStyle/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vojenská zakázka na síť, jejímž cílem posléze nebyly již pouze výpočty, ale též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komunikace a řízení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,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realizovaly některé americké univerzity - název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ARPA Net 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výsledek mohly užívat nejen univerzity, ale zároveň vzdělávací a nekomerční instituce na celém světě 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kromě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přenosu souborů s programy a daty,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byla jednou z prvních všeobecně rozšířených aplikací internetu též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elektronická pošta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dovolující zasílání zpráv mezi všemi uživateli propojených počítačů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.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52320" y="26064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úvod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95536" y="188640"/>
            <a:ext cx="7086600" cy="71278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INTERNET  - historie</a:t>
            </a:r>
            <a:endParaRPr lang="cs-CZ" sz="3200" b="1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371550" y="1988840"/>
            <a:ext cx="8316912" cy="2880320"/>
          </a:xfrm>
          <a:prstGeom prst="rect">
            <a:avLst/>
          </a:prstGeom>
        </p:spPr>
        <p:txBody>
          <a:bodyPr/>
          <a:lstStyle/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díky internetu byly na počátku 90. let 20. st. ve vyspělých zemích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vzájemně propojeny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všechny vědecké instituce, vysoké školy, knihovny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CERN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-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vědecká organizace byla  vybavena vnitropodnikovou sítí založenou na  protokolu (TCP/IP) -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intranet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výsledný systém bylo možno bez úprav přenést do celého světa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později z něj vznikla nejrozšířenější internetová služba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World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Wide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Web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52320" y="26064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úvod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8417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23528" y="188640"/>
            <a:ext cx="8640762" cy="71278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INTERNET  - jak funguje</a:t>
            </a:r>
            <a:endParaRPr lang="cs-CZ" sz="3200" b="1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179512" y="1340768"/>
            <a:ext cx="3816424" cy="4032448"/>
          </a:xfrm>
          <a:prstGeom prst="rect">
            <a:avLst/>
          </a:prstGeom>
        </p:spPr>
        <p:txBody>
          <a:bodyPr/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lang="cs-CZ" sz="2000" dirty="0" smtClean="0">
                <a:latin typeface="Times New Roman CE" pitchFamily="18" charset="-18"/>
              </a:rPr>
              <a:t>Svůj </a:t>
            </a:r>
            <a:r>
              <a:rPr lang="cs-CZ" sz="2000" b="1" dirty="0" smtClean="0">
                <a:solidFill>
                  <a:srgbClr val="FFC000"/>
                </a:solidFill>
                <a:latin typeface="Times New Roman CE" pitchFamily="18" charset="-18"/>
              </a:rPr>
              <a:t>počítač</a:t>
            </a:r>
            <a:r>
              <a:rPr lang="cs-CZ" sz="2000" dirty="0" smtClean="0">
                <a:latin typeface="Times New Roman CE" pitchFamily="18" charset="-18"/>
              </a:rPr>
              <a:t> spojíme přes zásuvku (</a:t>
            </a:r>
            <a:r>
              <a:rPr lang="cs-CZ" sz="2000" dirty="0" err="1" smtClean="0">
                <a:latin typeface="Times New Roman CE" pitchFamily="18" charset="-18"/>
              </a:rPr>
              <a:t>wi-fi</a:t>
            </a:r>
            <a:r>
              <a:rPr lang="cs-CZ" sz="2000" dirty="0" smtClean="0">
                <a:latin typeface="Times New Roman CE" pitchFamily="18" charset="-18"/>
              </a:rPr>
              <a:t>) k </a:t>
            </a:r>
            <a:r>
              <a:rPr lang="cs-CZ" sz="2000" b="1" dirty="0" smtClean="0">
                <a:solidFill>
                  <a:srgbClr val="FFC000"/>
                </a:solidFill>
                <a:latin typeface="Times New Roman CE" pitchFamily="18" charset="-18"/>
              </a:rPr>
              <a:t>serveru</a:t>
            </a:r>
            <a:r>
              <a:rPr lang="cs-CZ" sz="2000" dirty="0" smtClean="0">
                <a:latin typeface="Times New Roman CE" pitchFamily="18" charset="-18"/>
              </a:rPr>
              <a:t> </a:t>
            </a:r>
            <a:r>
              <a:rPr lang="cs-CZ" sz="2000" b="1" dirty="0" smtClean="0">
                <a:solidFill>
                  <a:srgbClr val="FFC000"/>
                </a:solidFill>
                <a:latin typeface="Times New Roman CE" pitchFamily="18" charset="-18"/>
              </a:rPr>
              <a:t>PROVIDERA</a:t>
            </a:r>
            <a:r>
              <a:rPr lang="cs-CZ" sz="2000" dirty="0" smtClean="0">
                <a:latin typeface="Times New Roman CE" pitchFamily="18" charset="-18"/>
              </a:rPr>
              <a:t> (poskytovatele internetu)  a přes něj do sítě internetu 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52320" y="26064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úvod</a:t>
            </a:r>
            <a:endParaRPr lang="cs-CZ" sz="1400" dirty="0">
              <a:solidFill>
                <a:srgbClr val="FFC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1700808"/>
            <a:ext cx="4288536" cy="4456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98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23528" y="188640"/>
            <a:ext cx="8640762" cy="71278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INTERNET  - jak funguje</a:t>
            </a:r>
            <a:endParaRPr lang="cs-CZ" sz="3200" b="1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179512" y="1340768"/>
            <a:ext cx="4680520" cy="5328592"/>
          </a:xfrm>
          <a:prstGeom prst="rect">
            <a:avLst/>
          </a:prstGeom>
        </p:spPr>
        <p:txBody>
          <a:bodyPr/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všechny servery na internetu jsou propojeny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neexistuje žádný uzel, který by řídil chod internetu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všechny servery jsou rovnocenné 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každý server tvoří uzel – křižovatku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tok informací není dán žádným pravidlem – přecházejí přes nejméně vytížené uzly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lang="cs-CZ" sz="2000" dirty="0">
              <a:latin typeface="Times New Roman CE" pitchFamily="18" charset="-18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při výpadku serveru - uzlu si informace najdou jinou cestu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26064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úvod</a:t>
            </a:r>
            <a:endParaRPr lang="cs-CZ" sz="1400" dirty="0">
              <a:solidFill>
                <a:srgbClr val="FFC0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13317" y="1412776"/>
            <a:ext cx="3768100" cy="27240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251520" y="0"/>
            <a:ext cx="8640762" cy="71278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INTERNET - jak fungují IP adresy</a:t>
            </a:r>
            <a:endParaRPr lang="cs-CZ" sz="3200" b="1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67420" y="1196975"/>
            <a:ext cx="8316912" cy="4464050"/>
          </a:xfrm>
          <a:prstGeom prst="rect">
            <a:avLst/>
          </a:prstGeom>
        </p:spPr>
        <p:txBody>
          <a:bodyPr/>
          <a:lstStyle/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každý počítač a server má svoji IP adresu v síti 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pokud  chcete získat informace ze serveru musíte znát jeho IP adresu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lvl="0" algn="ctr">
              <a:lnSpc>
                <a:spcPct val="90000"/>
              </a:lnSpc>
              <a:spcBef>
                <a:spcPts val="600"/>
              </a:spcBef>
              <a:buClr>
                <a:schemeClr val="accent2"/>
              </a:buClr>
              <a:buSzPct val="85000"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IP adresa například </a:t>
            </a:r>
            <a:r>
              <a:rPr lang="cs-CZ" sz="2000" dirty="0"/>
              <a:t> </a:t>
            </a:r>
            <a:r>
              <a:rPr lang="cs-CZ" sz="2000" b="1" dirty="0" smtClean="0">
                <a:solidFill>
                  <a:srgbClr val="FFC000"/>
                </a:solidFill>
              </a:rPr>
              <a:t>77.75.76.3</a:t>
            </a:r>
          </a:p>
          <a:p>
            <a:pPr lvl="0" algn="ctr">
              <a:lnSpc>
                <a:spcPct val="90000"/>
              </a:lnSpc>
              <a:spcBef>
                <a:spcPts val="600"/>
              </a:spcBef>
              <a:buClr>
                <a:schemeClr val="accent2"/>
              </a:buClr>
              <a:buSzPct val="85000"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je těžko zapamatovatelná, proto každá IP adresa má ještě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doménu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například 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seznam.cz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lang="cs-CZ" sz="2000" b="1" dirty="0" smtClean="0">
                <a:solidFill>
                  <a:srgbClr val="FFC000"/>
                </a:solidFill>
                <a:latin typeface="Times New Roman CE" pitchFamily="18" charset="-18"/>
              </a:rPr>
              <a:t>Při připojování na WWW stránku nepíšeme její </a:t>
            </a:r>
            <a:r>
              <a:rPr lang="cs-CZ" sz="2000" b="1" dirty="0" err="1" smtClean="0">
                <a:solidFill>
                  <a:srgbClr val="FFC000"/>
                </a:solidFill>
                <a:latin typeface="Times New Roman CE" pitchFamily="18" charset="-18"/>
              </a:rPr>
              <a:t>ip</a:t>
            </a:r>
            <a:r>
              <a:rPr lang="cs-CZ" sz="2000" b="1" dirty="0" smtClean="0">
                <a:solidFill>
                  <a:srgbClr val="FFC000"/>
                </a:solidFill>
                <a:latin typeface="Times New Roman CE" pitchFamily="18" charset="-18"/>
              </a:rPr>
              <a:t> adresu ale doménu, ta se v DNS serveru přeloží na </a:t>
            </a:r>
            <a:r>
              <a:rPr lang="cs-CZ" sz="2000" b="1" dirty="0" err="1" smtClean="0">
                <a:solidFill>
                  <a:srgbClr val="FFC000"/>
                </a:solidFill>
                <a:latin typeface="Times New Roman CE" pitchFamily="18" charset="-18"/>
              </a:rPr>
              <a:t>ip</a:t>
            </a:r>
            <a:r>
              <a:rPr lang="cs-CZ" sz="2000" b="1" dirty="0" smtClean="0">
                <a:solidFill>
                  <a:srgbClr val="FFC000"/>
                </a:solidFill>
                <a:latin typeface="Times New Roman CE" pitchFamily="18" charset="-18"/>
              </a:rPr>
              <a:t> a vyhledá požadovanou stránku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Times New Roman CE" pitchFamily="18" charset="-18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na světě neexistují dvě stejné IP adresy nebo domény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za registraci domény se platí (kdo dřív přijde …)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52320" y="26064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úvod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251520" y="188640"/>
            <a:ext cx="8640762" cy="712788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INTERNET - doména</a:t>
            </a:r>
            <a:endParaRPr lang="cs-CZ" sz="3200" b="1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323850" y="1557338"/>
            <a:ext cx="8316913" cy="2591742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http://www.google.com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</a:p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http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– (Hyper Text Transfer Protokol) jazyk který PC používají mezi sebou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www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– (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World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Wide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Web) zkratka „světová pavučina“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google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– doména druhé úrovně 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com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– doména první úrovně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		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52320" y="26064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úvod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63130" y="4509120"/>
            <a:ext cx="5375845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320" lvl="0" indent="-274320" algn="ctr">
              <a:lnSpc>
                <a:spcPct val="90000"/>
              </a:lnSpc>
              <a:spcBef>
                <a:spcPts val="600"/>
              </a:spcBef>
              <a:buClr>
                <a:schemeClr val="accent2"/>
              </a:buClr>
              <a:buSzPct val="85000"/>
              <a:defRPr/>
            </a:pPr>
            <a:r>
              <a:rPr lang="cs-CZ" sz="2000" dirty="0" smtClean="0">
                <a:latin typeface="Times New Roman CE" pitchFamily="18" charset="-18"/>
              </a:rPr>
              <a:t>Nejznámější domény první úrovně</a:t>
            </a:r>
          </a:p>
          <a:p>
            <a:pPr marL="274320" lvl="0" indent="-274320">
              <a:lnSpc>
                <a:spcPct val="90000"/>
              </a:lnSpc>
              <a:spcBef>
                <a:spcPts val="600"/>
              </a:spcBef>
              <a:buClr>
                <a:schemeClr val="accent2"/>
              </a:buClr>
              <a:buSzPct val="85000"/>
              <a:defRPr/>
            </a:pPr>
            <a:r>
              <a:rPr lang="cs-CZ" dirty="0" err="1" smtClean="0">
                <a:latin typeface="Times New Roman CE" pitchFamily="18" charset="-18"/>
              </a:rPr>
              <a:t>com</a:t>
            </a:r>
            <a:r>
              <a:rPr lang="cs-CZ" dirty="0" smtClean="0">
                <a:latin typeface="Times New Roman CE" pitchFamily="18" charset="-18"/>
              </a:rPr>
              <a:t> </a:t>
            </a:r>
            <a:r>
              <a:rPr lang="cs-CZ" dirty="0">
                <a:latin typeface="Times New Roman CE" pitchFamily="18" charset="-18"/>
              </a:rPr>
              <a:t>– komerční</a:t>
            </a:r>
          </a:p>
          <a:p>
            <a:pPr marL="274320" lvl="0" indent="-274320">
              <a:lnSpc>
                <a:spcPct val="90000"/>
              </a:lnSpc>
              <a:spcBef>
                <a:spcPts val="600"/>
              </a:spcBef>
              <a:buClr>
                <a:schemeClr val="accent2"/>
              </a:buClr>
              <a:buSzPct val="85000"/>
              <a:defRPr/>
            </a:pPr>
            <a:r>
              <a:rPr lang="cs-CZ" dirty="0">
                <a:latin typeface="Times New Roman CE" pitchFamily="18" charset="-18"/>
              </a:rPr>
              <a:t>		</a:t>
            </a:r>
            <a:r>
              <a:rPr lang="cs-CZ" dirty="0" err="1">
                <a:latin typeface="Times New Roman CE" pitchFamily="18" charset="-18"/>
              </a:rPr>
              <a:t>edu</a:t>
            </a:r>
            <a:r>
              <a:rPr lang="cs-CZ" dirty="0">
                <a:latin typeface="Times New Roman CE" pitchFamily="18" charset="-18"/>
              </a:rPr>
              <a:t> – vzdělávací</a:t>
            </a:r>
          </a:p>
          <a:p>
            <a:pPr marL="274320" lvl="0" indent="-274320">
              <a:lnSpc>
                <a:spcPct val="90000"/>
              </a:lnSpc>
              <a:spcBef>
                <a:spcPts val="600"/>
              </a:spcBef>
              <a:buClr>
                <a:schemeClr val="accent2"/>
              </a:buClr>
              <a:buSzPct val="85000"/>
              <a:defRPr/>
            </a:pPr>
            <a:r>
              <a:rPr lang="cs-CZ" dirty="0">
                <a:latin typeface="Times New Roman CE" pitchFamily="18" charset="-18"/>
              </a:rPr>
              <a:t>		</a:t>
            </a:r>
            <a:r>
              <a:rPr lang="cs-CZ" dirty="0" err="1">
                <a:latin typeface="Times New Roman CE" pitchFamily="18" charset="-18"/>
              </a:rPr>
              <a:t>org</a:t>
            </a:r>
            <a:r>
              <a:rPr lang="cs-CZ" dirty="0">
                <a:latin typeface="Times New Roman CE" pitchFamily="18" charset="-18"/>
              </a:rPr>
              <a:t> – organizace</a:t>
            </a:r>
          </a:p>
          <a:p>
            <a:pPr marL="274320" lvl="0" indent="-274320">
              <a:lnSpc>
                <a:spcPct val="90000"/>
              </a:lnSpc>
              <a:spcBef>
                <a:spcPts val="600"/>
              </a:spcBef>
              <a:buClr>
                <a:schemeClr val="accent2"/>
              </a:buClr>
              <a:buSzPct val="85000"/>
              <a:defRPr/>
            </a:pPr>
            <a:r>
              <a:rPr lang="cs-CZ" dirty="0">
                <a:latin typeface="Times New Roman CE" pitchFamily="18" charset="-18"/>
              </a:rPr>
              <a:t>		</a:t>
            </a:r>
            <a:r>
              <a:rPr lang="cs-CZ" dirty="0" err="1">
                <a:latin typeface="Times New Roman CE" pitchFamily="18" charset="-18"/>
              </a:rPr>
              <a:t>int</a:t>
            </a:r>
            <a:r>
              <a:rPr lang="cs-CZ" dirty="0">
                <a:latin typeface="Times New Roman CE" pitchFamily="18" charset="-18"/>
              </a:rPr>
              <a:t> – mezinárodní</a:t>
            </a:r>
          </a:p>
          <a:p>
            <a:pPr marL="274320" lvl="0" indent="-274320">
              <a:lnSpc>
                <a:spcPct val="90000"/>
              </a:lnSpc>
              <a:spcBef>
                <a:spcPts val="600"/>
              </a:spcBef>
              <a:buClr>
                <a:schemeClr val="accent2"/>
              </a:buClr>
              <a:buSzPct val="85000"/>
              <a:defRPr/>
            </a:pPr>
            <a:r>
              <a:rPr lang="cs-CZ" dirty="0">
                <a:latin typeface="Times New Roman CE" pitchFamily="18" charset="-18"/>
              </a:rPr>
              <a:t>		</a:t>
            </a:r>
            <a:r>
              <a:rPr lang="cs-CZ" dirty="0" err="1">
                <a:latin typeface="Times New Roman CE" pitchFamily="18" charset="-18"/>
              </a:rPr>
              <a:t>eu</a:t>
            </a:r>
            <a:r>
              <a:rPr lang="cs-CZ" dirty="0">
                <a:latin typeface="Times New Roman CE" pitchFamily="18" charset="-18"/>
              </a:rPr>
              <a:t>, </a:t>
            </a:r>
            <a:r>
              <a:rPr lang="cs-CZ" dirty="0" err="1">
                <a:latin typeface="Times New Roman CE" pitchFamily="18" charset="-18"/>
              </a:rPr>
              <a:t>cz</a:t>
            </a:r>
            <a:r>
              <a:rPr lang="cs-CZ" dirty="0">
                <a:latin typeface="Times New Roman CE" pitchFamily="18" charset="-18"/>
              </a:rPr>
              <a:t>, </a:t>
            </a:r>
            <a:r>
              <a:rPr lang="cs-CZ" dirty="0" err="1">
                <a:latin typeface="Times New Roman CE" pitchFamily="18" charset="-18"/>
              </a:rPr>
              <a:t>sk</a:t>
            </a:r>
            <a:r>
              <a:rPr lang="cs-CZ" dirty="0">
                <a:latin typeface="Times New Roman CE" pitchFamily="18" charset="-18"/>
              </a:rPr>
              <a:t>, - domény evropské unie a států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179512" y="188640"/>
            <a:ext cx="8640762" cy="712788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INTERNET  - www stránka</a:t>
            </a:r>
            <a:endParaRPr lang="cs-CZ" sz="3200" b="1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540445" y="1772196"/>
            <a:ext cx="8316912" cy="446405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Může obsahovat: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text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obrázky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zvuky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videosekvence……..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Char char="-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Je psaná  v jazyce HTML (Hyper Text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MarkUp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Language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)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HYPERTEXT</a:t>
            </a:r>
          </a:p>
          <a:p>
            <a:pPr marL="274320" marR="0" lvl="0" indent="-27432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Odkaz na jiné internetové stránky </a:t>
            </a:r>
          </a:p>
          <a:p>
            <a:pPr marL="274320" lvl="0" indent="-274320" algn="ctr">
              <a:lnSpc>
                <a:spcPct val="90000"/>
              </a:lnSpc>
              <a:spcBef>
                <a:spcPts val="600"/>
              </a:spcBef>
              <a:buClr>
                <a:schemeClr val="accent2"/>
              </a:buClr>
              <a:buSzPct val="85000"/>
              <a:defRPr/>
            </a:pPr>
            <a:r>
              <a:rPr lang="cs-CZ" sz="2000" dirty="0">
                <a:hlinkClick r:id="rId2"/>
              </a:rPr>
              <a:t>http://www.seznam.cz/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52320" y="26064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úvod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4282" y="1142984"/>
            <a:ext cx="864399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WWW</a:t>
            </a:r>
            <a:r>
              <a:rPr lang="cs-CZ" dirty="0" smtClean="0"/>
              <a:t> – systém webových stránek zobrazovaných pomocí webového prohlížeče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E-mail </a:t>
            </a:r>
            <a:r>
              <a:rPr lang="cs-CZ" dirty="0" smtClean="0"/>
              <a:t>– elektronická pošta pro přenos zpráv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Instant </a:t>
            </a:r>
            <a:r>
              <a:rPr lang="cs-CZ" b="1" dirty="0" err="1" smtClean="0">
                <a:solidFill>
                  <a:srgbClr val="FFC000"/>
                </a:solidFill>
              </a:rPr>
              <a:t>messaging</a:t>
            </a:r>
            <a:r>
              <a:rPr lang="cs-CZ" b="1" dirty="0" smtClean="0">
                <a:solidFill>
                  <a:srgbClr val="FFC000"/>
                </a:solidFill>
              </a:rPr>
              <a:t> </a:t>
            </a:r>
            <a:r>
              <a:rPr lang="cs-CZ" dirty="0" smtClean="0"/>
              <a:t>– online (přímá) komunikace mezi uživateli využívá nejrůznější aplikace (ICQ, </a:t>
            </a:r>
            <a:r>
              <a:rPr lang="cs-CZ" dirty="0" err="1" smtClean="0"/>
              <a:t>Jabber</a:t>
            </a:r>
            <a:r>
              <a:rPr lang="cs-CZ" dirty="0" smtClean="0"/>
              <a:t>, …)</a:t>
            </a:r>
          </a:p>
          <a:p>
            <a:endParaRPr lang="cs-CZ" dirty="0" smtClean="0"/>
          </a:p>
          <a:p>
            <a:r>
              <a:rPr lang="cs-CZ" b="1" dirty="0" err="1" smtClean="0">
                <a:solidFill>
                  <a:srgbClr val="FFC000"/>
                </a:solidFill>
              </a:rPr>
              <a:t>VoIP</a:t>
            </a:r>
            <a:r>
              <a:rPr lang="cs-CZ" dirty="0" smtClean="0"/>
              <a:t> – telefonování pomocí Internetu (</a:t>
            </a:r>
            <a:r>
              <a:rPr lang="cs-CZ" dirty="0" err="1" smtClean="0"/>
              <a:t>Skype</a:t>
            </a:r>
            <a:r>
              <a:rPr lang="cs-CZ" dirty="0" smtClean="0"/>
              <a:t>) 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FTP</a:t>
            </a:r>
            <a:r>
              <a:rPr lang="cs-CZ" dirty="0" smtClean="0"/>
              <a:t> – přenos souborů mezi počítači pomocí internetu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DNS</a:t>
            </a:r>
            <a:r>
              <a:rPr lang="cs-CZ" dirty="0" smtClean="0"/>
              <a:t> – domény (systém jmen počítačů pro snadnější zapamatování)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Telnet</a:t>
            </a:r>
            <a:r>
              <a:rPr lang="cs-CZ" dirty="0" smtClean="0"/>
              <a:t> – připojení ke vzdálenému počítači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79512" y="188640"/>
            <a:ext cx="8640762" cy="712788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Služby na INTERNETU</a:t>
            </a:r>
            <a:endParaRPr lang="cs-CZ" sz="3200" b="1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52320" y="26064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úvod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291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179512" y="188640"/>
            <a:ext cx="8640762" cy="712788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Vyzkoušejte</a:t>
            </a:r>
            <a:endParaRPr lang="cs-CZ" sz="3200" b="1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52320" y="26064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úvod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412776"/>
            <a:ext cx="828072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Najděte na internetu jeho historii – uložte do textového souboru</a:t>
            </a:r>
          </a:p>
          <a:p>
            <a:endParaRPr lang="cs-CZ" dirty="0"/>
          </a:p>
          <a:p>
            <a:r>
              <a:rPr lang="cs-CZ" dirty="0" smtClean="0"/>
              <a:t>Zjistěte IP adresu svého počítače</a:t>
            </a:r>
          </a:p>
          <a:p>
            <a:endParaRPr lang="cs-CZ" dirty="0"/>
          </a:p>
          <a:p>
            <a:r>
              <a:rPr lang="cs-CZ" dirty="0" smtClean="0"/>
              <a:t>Zjistěte, jaké </a:t>
            </a:r>
            <a:r>
              <a:rPr lang="cs-CZ" dirty="0" smtClean="0"/>
              <a:t>se používají domény prvního řádu a jejich význam</a:t>
            </a:r>
          </a:p>
          <a:p>
            <a:endParaRPr lang="cs-CZ" dirty="0"/>
          </a:p>
          <a:p>
            <a:r>
              <a:rPr lang="cs-CZ" dirty="0" smtClean="0"/>
              <a:t>Zjistěte ceny domén</a:t>
            </a:r>
          </a:p>
          <a:p>
            <a:endParaRPr lang="cs-CZ" dirty="0"/>
          </a:p>
          <a:p>
            <a:r>
              <a:rPr lang="cs-CZ" dirty="0" smtClean="0"/>
              <a:t>Vytvořte hypertextový odkaz (5x)</a:t>
            </a:r>
          </a:p>
          <a:p>
            <a:endParaRPr lang="cs-CZ" dirty="0"/>
          </a:p>
          <a:p>
            <a:r>
              <a:rPr lang="cs-CZ" dirty="0" smtClean="0"/>
              <a:t>Zjistěte, </a:t>
            </a:r>
            <a:r>
              <a:rPr lang="cs-CZ" dirty="0" smtClean="0"/>
              <a:t>jaké jsou služby na internetu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517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194280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TextovéPole 3"/>
          <p:cNvSpPr txBox="1"/>
          <p:nvPr/>
        </p:nvSpPr>
        <p:spPr>
          <a:xfrm>
            <a:off x="975765" y="4268861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Navrátil, P.:</a:t>
            </a:r>
            <a:r>
              <a:rPr lang="cs-CZ" dirty="0"/>
              <a:t> </a:t>
            </a:r>
            <a:r>
              <a:rPr lang="cs-CZ" dirty="0" smtClean="0"/>
              <a:t>S počítačem nejen k maturitě 1 a 2 díl. 6. vyd., </a:t>
            </a:r>
            <a:r>
              <a:rPr lang="cs-CZ" dirty="0" err="1" smtClean="0"/>
              <a:t>Computer</a:t>
            </a:r>
            <a:r>
              <a:rPr lang="cs-CZ" dirty="0" smtClean="0"/>
              <a:t> Media 2006. </a:t>
            </a:r>
            <a:endParaRPr lang="cs-CZ" dirty="0"/>
          </a:p>
        </p:txBody>
      </p:sp>
      <p:sp>
        <p:nvSpPr>
          <p:cNvPr id="4" name="TextovéPole 2"/>
          <p:cNvSpPr txBox="1">
            <a:spLocks noChangeArrowheads="1"/>
          </p:cNvSpPr>
          <p:nvPr/>
        </p:nvSpPr>
        <p:spPr bwMode="auto">
          <a:xfrm>
            <a:off x="1151731" y="3244056"/>
            <a:ext cx="68405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altLang="cs-CZ" dirty="0"/>
              <a:t>Neoznačené obrázky jsou osobním vlastnictvím autora</a:t>
            </a:r>
          </a:p>
        </p:txBody>
      </p:sp>
    </p:spTree>
    <p:extLst>
      <p:ext uri="{BB962C8B-B14F-4D97-AF65-F5344CB8AC3E}">
        <p14:creationId xmlns:p14="http://schemas.microsoft.com/office/powerpoint/2010/main" xmlns="" val="13383884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1219</TotalTime>
  <Words>512</Words>
  <Application>Microsoft Office PowerPoint</Application>
  <PresentationFormat>Předvádění na obrazovce (4:3)</PresentationFormat>
  <Paragraphs>169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Papír</vt:lpstr>
      <vt:lpstr>Snímek 1</vt:lpstr>
      <vt:lpstr>INTERNET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INTERNET</dc:title>
  <dc:creator>Bublus</dc:creator>
  <cp:lastModifiedBy>Dum</cp:lastModifiedBy>
  <cp:revision>138</cp:revision>
  <dcterms:created xsi:type="dcterms:W3CDTF">2010-09-20T22:23:19Z</dcterms:created>
  <dcterms:modified xsi:type="dcterms:W3CDTF">2014-06-14T20:21:53Z</dcterms:modified>
</cp:coreProperties>
</file>