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332" r:id="rId2"/>
    <p:sldId id="256" r:id="rId3"/>
    <p:sldId id="329" r:id="rId4"/>
    <p:sldId id="310" r:id="rId5"/>
    <p:sldId id="330" r:id="rId6"/>
    <p:sldId id="331" r:id="rId7"/>
    <p:sldId id="312" r:id="rId8"/>
    <p:sldId id="298" r:id="rId9"/>
    <p:sldId id="33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D468B-F308-4223-8E92-43D983A98A6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B3D8632-CB29-4970-B1AD-1E2F40B0A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5AD468B-F308-4223-8E92-43D983A98A6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AB3D8632-CB29-4970-B1AD-1E2F40B0A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D468B-F308-4223-8E92-43D983A98A6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D8632-CB29-4970-B1AD-1E2F40B0A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D468B-F308-4223-8E92-43D983A98A6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D8632-CB29-4970-B1AD-1E2F40B0A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D8632-CB29-4970-B1AD-1E2F40B0A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D468B-F308-4223-8E92-43D983A98A6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D468B-F308-4223-8E92-43D983A98A6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D8632-CB29-4970-B1AD-1E2F40B0A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D468B-F308-4223-8E92-43D983A98A6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D8632-CB29-4970-B1AD-1E2F40B0A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5AD468B-F308-4223-8E92-43D983A98A6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B3D8632-CB29-4970-B1AD-1E2F40B0A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D468B-F308-4223-8E92-43D983A98A6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B3D8632-CB29-4970-B1AD-1E2F40B0A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D468B-F308-4223-8E92-43D983A98A6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D8632-CB29-4970-B1AD-1E2F40B0A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D468B-F308-4223-8E92-43D983A98A6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D8632-CB29-4970-B1AD-1E2F40B0A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5AD468B-F308-4223-8E92-43D983A98A6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AB3D8632-CB29-4970-B1AD-1E2F40B0A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NIC-FA312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NIC-FA312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NIC-FA312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elstra_Elite_Mobile_Broadband.jpg?uselang=cs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563" y="6100763"/>
            <a:ext cx="9032875" cy="71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31818696"/>
              </p:ext>
            </p:extLst>
          </p:nvPr>
        </p:nvGraphicFramePr>
        <p:xfrm>
          <a:off x="474663" y="2205038"/>
          <a:ext cx="8194675" cy="3603627"/>
        </p:xfrm>
        <a:graphic>
          <a:graphicData uri="http://schemas.openxmlformats.org/drawingml/2006/table">
            <a:tbl>
              <a:tblPr/>
              <a:tblGrid>
                <a:gridCol w="1827212"/>
                <a:gridCol w="6367463"/>
              </a:tblGrid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Střední škola hotelová a služeb Kroměříž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CZ.1.07/1.5.00/34.0911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Autor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12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Ing. Zdenek </a:t>
                      </a: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Laski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 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šablony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VY_32_INOVACE INF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DUMu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INF.0720.1S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Stupeň a typ vzdělávání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Odborné  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vzdělávání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oblast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Člověk a příroda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obor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Informatika – hardware, software, počítačová síť,  internet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okruh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Internet - připojení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Druh učebního materiálu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Prezentace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Cílová skupina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Žák, 16 - 19 let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5112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Anotace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Arial CE" pitchFamily="34" charset="0"/>
                        </a:rPr>
                        <a:t>Prezentace seznamuje žáky druhy připojení k síti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Speciální vzdělávací potřeby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- žádné -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495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Klíčová slova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ADSL, kabelové připojení, </a:t>
                      </a: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wi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fi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 připojení…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Datum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1. 7. 2012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5563" y="1484313"/>
            <a:ext cx="898048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algn="ctr" eaLnBrk="1" hangingPunct="1"/>
            <a:r>
              <a:rPr lang="cs-CZ" sz="2400" dirty="0" smtClean="0"/>
              <a:t>INTERNET - připojení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1680" y="263098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782085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připojení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179512" y="260648"/>
            <a:ext cx="8640762" cy="712788"/>
          </a:xfrm>
          <a:prstGeom prst="rect">
            <a:avLst/>
          </a:prstGeom>
        </p:spPr>
        <p:txBody>
          <a:bodyPr/>
          <a:lstStyle/>
          <a:p>
            <a:pPr marR="0" lvl="0" indent="0" fontAlgn="auto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INTERNET  připojení</a:t>
            </a:r>
            <a:endParaRPr lang="cs-CZ" sz="3200" b="1" dirty="0">
              <a:ln w="6350">
                <a:noFill/>
              </a:ln>
              <a:gradFill>
                <a:gsLst>
                  <a:gs pos="0">
                    <a:schemeClr val="accent1">
                      <a:tint val="73000"/>
                      <a:satMod val="145000"/>
                    </a:schemeClr>
                  </a:gs>
                  <a:gs pos="73000">
                    <a:schemeClr val="accent1">
                      <a:tint val="73000"/>
                      <a:satMod val="145000"/>
                    </a:schemeClr>
                  </a:gs>
                  <a:gs pos="100000">
                    <a:schemeClr val="accent1">
                      <a:tint val="83000"/>
                      <a:satMod val="143000"/>
                    </a:scheme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647477" y="907283"/>
            <a:ext cx="7993062" cy="433486"/>
          </a:xfrm>
          <a:prstGeom prst="rect">
            <a:avLst/>
          </a:prstGeom>
        </p:spPr>
        <p:txBody>
          <a:bodyPr/>
          <a:lstStyle/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 CE" pitchFamily="18" charset="-18"/>
                <a:ea typeface="+mn-ea"/>
                <a:cs typeface="+mn-cs"/>
              </a:rPr>
              <a:t>K internetu se připojujeme přes přístupový bod poskytovatele (Providera)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Tx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4521" y="2636912"/>
            <a:ext cx="3888432" cy="4040432"/>
          </a:xfrm>
          <a:prstGeom prst="rect">
            <a:avLst/>
          </a:prstGeom>
        </p:spPr>
      </p:pic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575469" y="1988840"/>
            <a:ext cx="3708499" cy="433486"/>
          </a:xfrm>
          <a:prstGeom prst="rect">
            <a:avLst/>
          </a:prstGeom>
        </p:spPr>
        <p:txBody>
          <a:bodyPr/>
          <a:lstStyle/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Tx/>
              <a:buNone/>
              <a:tabLst/>
              <a:defRPr/>
            </a:pPr>
            <a:r>
              <a:rPr lang="cs-CZ" sz="2000" b="1" dirty="0" smtClean="0">
                <a:solidFill>
                  <a:srgbClr val="FFC000"/>
                </a:solidFill>
                <a:latin typeface="Times New Roman CE" pitchFamily="18" charset="-18"/>
              </a:rPr>
              <a:t>ADSL (telefonní linka)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Tx/>
              <a:buNone/>
              <a:tabLst/>
              <a:defRPr/>
            </a:pPr>
            <a:r>
              <a:rPr lang="cs-CZ" sz="2000" b="1" dirty="0" smtClean="0">
                <a:solidFill>
                  <a:srgbClr val="FFC000"/>
                </a:solidFill>
                <a:latin typeface="Times New Roman CE" pitchFamily="18" charset="-18"/>
              </a:rPr>
              <a:t>Kabelová přípojka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Tx/>
              <a:buNone/>
              <a:tabLst/>
              <a:defRPr/>
            </a:pPr>
            <a:r>
              <a:rPr lang="cs-CZ" sz="2000" b="1" dirty="0" smtClean="0">
                <a:solidFill>
                  <a:srgbClr val="FFC000"/>
                </a:solidFill>
                <a:latin typeface="Times New Roman CE" pitchFamily="18" charset="-18"/>
              </a:rPr>
              <a:t>WI-FI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Tx/>
              <a:buNone/>
              <a:tabLst/>
              <a:defRPr/>
            </a:pPr>
            <a:r>
              <a:rPr lang="cs-CZ" sz="2000" b="1" dirty="0" smtClean="0">
                <a:solidFill>
                  <a:srgbClr val="FFC000"/>
                </a:solidFill>
                <a:latin typeface="Times New Roman CE" pitchFamily="18" charset="-18"/>
              </a:rPr>
              <a:t>Mobilní připojení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Tx/>
              <a:buNone/>
              <a:tabLst/>
              <a:defRPr/>
            </a:pPr>
            <a:endParaRPr lang="cs-CZ" sz="2000" dirty="0" smtClean="0">
              <a:latin typeface="Times New Roman CE" pitchFamily="18" charset="-18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Tx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Tx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 CE" pitchFamily="18" charset="-18"/>
              <a:ea typeface="+mn-ea"/>
              <a:cs typeface="+mn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04248" y="260648"/>
            <a:ext cx="19442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C000"/>
                </a:solidFill>
              </a:rPr>
              <a:t>INTERNET - připojení</a:t>
            </a:r>
            <a:endParaRPr lang="cs-CZ" sz="1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PŘIPOJENÍ K INTERNETU</a:t>
            </a:r>
            <a:r>
              <a:rPr kumimoji="0" lang="cs-CZ" sz="4100" b="1" i="0" u="none" strike="noStrike" kern="1200" cap="none" spc="0" normalizeH="0" baseline="0" noProof="0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100" b="1" i="0" u="none" strike="noStrike" kern="1200" cap="none" spc="0" normalizeH="0" baseline="0" noProof="0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2700" b="1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ADSL (telefonní linka)</a:t>
            </a:r>
            <a:endParaRPr kumimoji="0" lang="cs-CZ" sz="4100" b="1" i="0" u="none" strike="noStrike" kern="1200" cap="none" spc="0" normalizeH="0" baseline="0" noProof="0" dirty="0">
              <a:ln w="6350">
                <a:noFill/>
              </a:ln>
              <a:gradFill>
                <a:gsLst>
                  <a:gs pos="0">
                    <a:schemeClr val="accent1">
                      <a:tint val="73000"/>
                      <a:satMod val="145000"/>
                    </a:schemeClr>
                  </a:gs>
                  <a:gs pos="73000">
                    <a:schemeClr val="accent1">
                      <a:tint val="73000"/>
                      <a:satMod val="145000"/>
                    </a:schemeClr>
                  </a:gs>
                  <a:gs pos="100000">
                    <a:schemeClr val="accent1">
                      <a:tint val="83000"/>
                      <a:satMod val="143000"/>
                    </a:scheme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0" name="Zaoblený obdélníkový popisek 19"/>
          <p:cNvSpPr/>
          <p:nvPr/>
        </p:nvSpPr>
        <p:spPr>
          <a:xfrm>
            <a:off x="4492377" y="908720"/>
            <a:ext cx="1800200" cy="284749"/>
          </a:xfrm>
          <a:prstGeom prst="wedgeRoundRectCallout">
            <a:avLst>
              <a:gd name="adj1" fmla="val 45312"/>
              <a:gd name="adj2" fmla="val 332612"/>
              <a:gd name="adj3" fmla="val 16667"/>
            </a:avLst>
          </a:prstGeom>
          <a:solidFill>
            <a:schemeClr val="tx1"/>
          </a:solidFill>
          <a:ln w="12700"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36000" tIns="36000" rIns="36000" bIns="36000" rtlCol="0" anchor="ctr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SÍŤOVÁ KARTA v PC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85720" y="1500174"/>
            <a:ext cx="385765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 připojení ADSL potřebujeme</a:t>
            </a:r>
          </a:p>
          <a:p>
            <a:pPr marL="342900" indent="-342900">
              <a:buAutoNum type="arabicPeriod"/>
            </a:pPr>
            <a:r>
              <a:rPr lang="cs-CZ" dirty="0" smtClean="0"/>
              <a:t>Pevná linka</a:t>
            </a:r>
          </a:p>
          <a:p>
            <a:pPr marL="342900" indent="-342900">
              <a:buAutoNum type="arabicPeriod"/>
            </a:pPr>
            <a:r>
              <a:rPr lang="cs-CZ" dirty="0" err="1" smtClean="0"/>
              <a:t>Splitter</a:t>
            </a:r>
            <a:r>
              <a:rPr lang="cs-CZ" dirty="0" smtClean="0"/>
              <a:t> (rozdělí linku na PC a TELEFON)</a:t>
            </a:r>
          </a:p>
          <a:p>
            <a:pPr marL="342900" indent="-342900">
              <a:buAutoNum type="arabicPeriod"/>
            </a:pPr>
            <a:r>
              <a:rPr lang="cs-CZ" dirty="0" smtClean="0"/>
              <a:t>MODEM (převed z analogového na digitální signál)</a:t>
            </a:r>
          </a:p>
          <a:p>
            <a:pPr marL="342900" indent="-342900">
              <a:buAutoNum type="arabicPeriod"/>
            </a:pPr>
            <a:r>
              <a:rPr lang="cs-CZ" dirty="0" smtClean="0"/>
              <a:t>SÍŤOVÁ KARTA</a:t>
            </a:r>
          </a:p>
        </p:txBody>
      </p:sp>
      <p:pic>
        <p:nvPicPr>
          <p:cNvPr id="1026" name="Picture 2" descr="File:NIC-FA31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417638"/>
            <a:ext cx="2324792" cy="1500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1"/>
          <p:cNvSpPr txBox="1">
            <a:spLocks noChangeArrowheads="1"/>
          </p:cNvSpPr>
          <p:nvPr/>
        </p:nvSpPr>
        <p:spPr bwMode="auto">
          <a:xfrm>
            <a:off x="5443213" y="3006590"/>
            <a:ext cx="3421088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z="800" dirty="0"/>
              <a:t>[cit. 2012-30-06]. Dostupný pod licencí </a:t>
            </a:r>
            <a:r>
              <a:rPr lang="cs-CZ" sz="800" dirty="0" err="1"/>
              <a:t>Creative</a:t>
            </a:r>
            <a:r>
              <a:rPr lang="cs-CZ" sz="800" dirty="0"/>
              <a:t> </a:t>
            </a:r>
            <a:r>
              <a:rPr lang="cs-CZ" sz="800" dirty="0" err="1"/>
              <a:t>Commons</a:t>
            </a:r>
            <a:r>
              <a:rPr lang="cs-CZ" sz="800" dirty="0"/>
              <a:t> na WWW: </a:t>
            </a:r>
          </a:p>
          <a:p>
            <a:pPr eaLnBrk="1" hangingPunct="1"/>
            <a:r>
              <a:rPr lang="cs-CZ" sz="800" dirty="0">
                <a:hlinkClick r:id="rId3"/>
              </a:rPr>
              <a:t>http://commons.wikimedia.org/wiki/File:NIC-FA312.jpg</a:t>
            </a:r>
            <a:endParaRPr lang="cs-CZ" sz="800" dirty="0"/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0032" y="3428975"/>
            <a:ext cx="4101036" cy="3215869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04248" y="260648"/>
            <a:ext cx="19442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C000"/>
                </a:solidFill>
              </a:rPr>
              <a:t>INTERNET - připojení</a:t>
            </a:r>
            <a:endParaRPr lang="cs-CZ" sz="1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PŘIPOJENÍ K INTERNETU</a:t>
            </a:r>
            <a:r>
              <a:rPr kumimoji="0" lang="cs-CZ" sz="4100" b="1" i="0" u="none" strike="noStrike" kern="1200" cap="none" spc="0" normalizeH="0" baseline="0" noProof="0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100" b="1" i="0" u="none" strike="noStrike" kern="1200" cap="none" spc="0" normalizeH="0" baseline="0" noProof="0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2700" b="1" noProof="0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kabelová přípojka</a:t>
            </a:r>
            <a:endParaRPr kumimoji="0" lang="cs-CZ" sz="4100" b="1" i="0" u="none" strike="noStrike" kern="1200" cap="none" spc="0" normalizeH="0" baseline="0" noProof="0" dirty="0">
              <a:ln w="6350">
                <a:noFill/>
              </a:ln>
              <a:gradFill>
                <a:gsLst>
                  <a:gs pos="0">
                    <a:schemeClr val="accent1">
                      <a:tint val="73000"/>
                      <a:satMod val="145000"/>
                    </a:schemeClr>
                  </a:gs>
                  <a:gs pos="73000">
                    <a:schemeClr val="accent1">
                      <a:tint val="73000"/>
                      <a:satMod val="145000"/>
                    </a:schemeClr>
                  </a:gs>
                  <a:gs pos="100000">
                    <a:schemeClr val="accent1">
                      <a:tint val="83000"/>
                      <a:satMod val="143000"/>
                    </a:scheme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aoblený obdélníkový popisek 2"/>
          <p:cNvSpPr/>
          <p:nvPr/>
        </p:nvSpPr>
        <p:spPr>
          <a:xfrm>
            <a:off x="4492377" y="908720"/>
            <a:ext cx="1800200" cy="284749"/>
          </a:xfrm>
          <a:prstGeom prst="wedgeRoundRectCallout">
            <a:avLst>
              <a:gd name="adj1" fmla="val 45312"/>
              <a:gd name="adj2" fmla="val 332612"/>
              <a:gd name="adj3" fmla="val 16667"/>
            </a:avLst>
          </a:prstGeom>
          <a:solidFill>
            <a:schemeClr val="tx1"/>
          </a:solidFill>
          <a:ln w="12700"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36000" tIns="36000" rIns="36000" bIns="36000" rtlCol="0" anchor="ctr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SÍŤOVÁ KARTA v PC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20" y="1500174"/>
            <a:ext cx="385765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 připojení přes kabelovou přípojku potřebujeme</a:t>
            </a:r>
          </a:p>
          <a:p>
            <a:pPr marL="342900" indent="-342900">
              <a:buAutoNum type="arabicPeriod"/>
            </a:pPr>
            <a:r>
              <a:rPr lang="cs-CZ" dirty="0" smtClean="0"/>
              <a:t>Kabelovou přípojku k internetu</a:t>
            </a:r>
          </a:p>
          <a:p>
            <a:pPr marL="342900" indent="-342900">
              <a:buAutoNum type="arabicPeriod"/>
            </a:pPr>
            <a:r>
              <a:rPr lang="cs-CZ" dirty="0" smtClean="0"/>
              <a:t>SWITCH (není potřeba)</a:t>
            </a:r>
          </a:p>
          <a:p>
            <a:pPr marL="342900" indent="-342900">
              <a:buAutoNum type="arabicPeriod"/>
            </a:pPr>
            <a:r>
              <a:rPr lang="cs-CZ" dirty="0" smtClean="0"/>
              <a:t>SÍŤOVÁ KARTA</a:t>
            </a:r>
          </a:p>
        </p:txBody>
      </p:sp>
      <p:pic>
        <p:nvPicPr>
          <p:cNvPr id="5" name="Picture 2" descr="File:NIC-FA31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417638"/>
            <a:ext cx="2324792" cy="1500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1"/>
          <p:cNvSpPr txBox="1">
            <a:spLocks noChangeArrowheads="1"/>
          </p:cNvSpPr>
          <p:nvPr/>
        </p:nvSpPr>
        <p:spPr bwMode="auto">
          <a:xfrm>
            <a:off x="5443213" y="3006590"/>
            <a:ext cx="3421088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z="800" dirty="0"/>
              <a:t>[cit. 2012-30-06]. Dostupný pod licencí </a:t>
            </a:r>
            <a:r>
              <a:rPr lang="cs-CZ" sz="800" dirty="0" err="1"/>
              <a:t>Creative</a:t>
            </a:r>
            <a:r>
              <a:rPr lang="cs-CZ" sz="800" dirty="0"/>
              <a:t> </a:t>
            </a:r>
            <a:r>
              <a:rPr lang="cs-CZ" sz="800" dirty="0" err="1"/>
              <a:t>Commons</a:t>
            </a:r>
            <a:r>
              <a:rPr lang="cs-CZ" sz="800" dirty="0"/>
              <a:t> na WWW: </a:t>
            </a:r>
          </a:p>
          <a:p>
            <a:pPr eaLnBrk="1" hangingPunct="1"/>
            <a:r>
              <a:rPr lang="cs-CZ" sz="800" dirty="0">
                <a:hlinkClick r:id="rId3"/>
              </a:rPr>
              <a:t>http://commons.wikimedia.org/wiki/File:NIC-FA312.jpg</a:t>
            </a:r>
            <a:endParaRPr lang="cs-CZ" sz="8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2477" y="3717032"/>
            <a:ext cx="3502152" cy="274624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804248" y="260648"/>
            <a:ext cx="19442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C000"/>
                </a:solidFill>
              </a:rPr>
              <a:t>INTERNET - připojení</a:t>
            </a:r>
            <a:endParaRPr lang="cs-CZ" sz="14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3183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PŘIPOJENÍ K INTERNETU</a:t>
            </a:r>
            <a:r>
              <a:rPr kumimoji="0" lang="cs-CZ" sz="4100" b="1" i="0" u="none" strike="noStrike" kern="1200" cap="none" spc="0" normalizeH="0" baseline="0" noProof="0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100" b="1" i="0" u="none" strike="noStrike" kern="1200" cap="none" spc="0" normalizeH="0" baseline="0" noProof="0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2700" b="1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Wi-Fi</a:t>
            </a:r>
            <a:endParaRPr kumimoji="0" lang="cs-CZ" sz="4100" b="1" i="0" u="none" strike="noStrike" kern="1200" cap="none" spc="0" normalizeH="0" baseline="0" noProof="0" dirty="0">
              <a:ln w="6350">
                <a:noFill/>
              </a:ln>
              <a:gradFill>
                <a:gsLst>
                  <a:gs pos="0">
                    <a:schemeClr val="accent1">
                      <a:tint val="73000"/>
                      <a:satMod val="145000"/>
                    </a:schemeClr>
                  </a:gs>
                  <a:gs pos="73000">
                    <a:schemeClr val="accent1">
                      <a:tint val="73000"/>
                      <a:satMod val="145000"/>
                    </a:schemeClr>
                  </a:gs>
                  <a:gs pos="100000">
                    <a:schemeClr val="accent1">
                      <a:tint val="83000"/>
                      <a:satMod val="143000"/>
                    </a:scheme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aoblený obdélníkový popisek 2"/>
          <p:cNvSpPr/>
          <p:nvPr/>
        </p:nvSpPr>
        <p:spPr>
          <a:xfrm>
            <a:off x="4492377" y="908720"/>
            <a:ext cx="1800200" cy="284749"/>
          </a:xfrm>
          <a:prstGeom prst="wedgeRoundRectCallout">
            <a:avLst>
              <a:gd name="adj1" fmla="val 45312"/>
              <a:gd name="adj2" fmla="val 332612"/>
              <a:gd name="adj3" fmla="val 16667"/>
            </a:avLst>
          </a:prstGeom>
          <a:solidFill>
            <a:schemeClr val="tx1"/>
          </a:solidFill>
          <a:ln w="12700"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36000" tIns="36000" rIns="36000" bIns="36000" rtlCol="0" anchor="ctr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SÍŤOVÁ KARTA v PC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20" y="1500174"/>
            <a:ext cx="44302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 připojení k internetu přes Wi-Fi potřebujeme</a:t>
            </a:r>
          </a:p>
          <a:p>
            <a:pPr marL="342900" indent="-342900">
              <a:buAutoNum type="arabicPeriod"/>
            </a:pPr>
            <a:r>
              <a:rPr lang="cs-CZ" dirty="0" smtClean="0"/>
              <a:t>Providera s </a:t>
            </a:r>
            <a:r>
              <a:rPr lang="cs-CZ" dirty="0" err="1" smtClean="0"/>
              <a:t>Wi</a:t>
            </a:r>
            <a:r>
              <a:rPr lang="cs-CZ" dirty="0" smtClean="0"/>
              <a:t> </a:t>
            </a:r>
            <a:r>
              <a:rPr lang="cs-CZ" dirty="0" err="1" smtClean="0"/>
              <a:t>Fi</a:t>
            </a:r>
            <a:r>
              <a:rPr lang="cs-CZ" dirty="0" smtClean="0"/>
              <a:t> vysílačem v okolí </a:t>
            </a:r>
          </a:p>
          <a:p>
            <a:pPr marL="342900" indent="-342900">
              <a:buAutoNum type="arabicPeriod"/>
            </a:pPr>
            <a:r>
              <a:rPr lang="cs-CZ" dirty="0" err="1" smtClean="0"/>
              <a:t>Wi</a:t>
            </a:r>
            <a:r>
              <a:rPr lang="cs-CZ" dirty="0" smtClean="0"/>
              <a:t> </a:t>
            </a:r>
            <a:r>
              <a:rPr lang="cs-CZ" dirty="0" err="1" smtClean="0"/>
              <a:t>Fi</a:t>
            </a:r>
            <a:r>
              <a:rPr lang="cs-CZ" dirty="0" smtClean="0"/>
              <a:t> </a:t>
            </a:r>
            <a:r>
              <a:rPr lang="cs-CZ" dirty="0" err="1" smtClean="0"/>
              <a:t>router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SÍŤOVÁ KARTA</a:t>
            </a:r>
          </a:p>
        </p:txBody>
      </p:sp>
      <p:pic>
        <p:nvPicPr>
          <p:cNvPr id="5" name="Picture 2" descr="File:NIC-FA31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417638"/>
            <a:ext cx="2324792" cy="1500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1"/>
          <p:cNvSpPr txBox="1">
            <a:spLocks noChangeArrowheads="1"/>
          </p:cNvSpPr>
          <p:nvPr/>
        </p:nvSpPr>
        <p:spPr bwMode="auto">
          <a:xfrm>
            <a:off x="5443213" y="3006590"/>
            <a:ext cx="3421088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z="800" dirty="0"/>
              <a:t>[cit. 2012-30-06]. Dostupný pod licencí </a:t>
            </a:r>
            <a:r>
              <a:rPr lang="cs-CZ" sz="800" dirty="0" err="1"/>
              <a:t>Creative</a:t>
            </a:r>
            <a:r>
              <a:rPr lang="cs-CZ" sz="800" dirty="0"/>
              <a:t> </a:t>
            </a:r>
            <a:r>
              <a:rPr lang="cs-CZ" sz="800" dirty="0" err="1"/>
              <a:t>Commons</a:t>
            </a:r>
            <a:r>
              <a:rPr lang="cs-CZ" sz="800" dirty="0"/>
              <a:t> na WWW: </a:t>
            </a:r>
          </a:p>
          <a:p>
            <a:pPr eaLnBrk="1" hangingPunct="1"/>
            <a:r>
              <a:rPr lang="cs-CZ" sz="800" dirty="0">
                <a:hlinkClick r:id="rId3"/>
              </a:rPr>
              <a:t>http://commons.wikimedia.org/wiki/File:NIC-FA312.jpg</a:t>
            </a:r>
            <a:endParaRPr lang="cs-CZ" sz="8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00975" y="3429000"/>
            <a:ext cx="4141342" cy="325030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804248" y="260648"/>
            <a:ext cx="19442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C000"/>
                </a:solidFill>
              </a:rPr>
              <a:t>INTERNET - připojení</a:t>
            </a:r>
            <a:endParaRPr lang="cs-CZ" sz="14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77787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PŘIPOJENÍ K INTERNETU</a:t>
            </a:r>
            <a:r>
              <a:rPr kumimoji="0" lang="cs-CZ" sz="4100" b="1" i="0" u="none" strike="noStrike" kern="1200" cap="none" spc="0" normalizeH="0" baseline="0" noProof="0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100" b="1" i="0" u="none" strike="noStrike" kern="1200" cap="none" spc="0" normalizeH="0" baseline="0" noProof="0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2700" b="1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MOBILNÍ PŘIPOJENÍ (přes mobilní síť)</a:t>
            </a:r>
            <a:endParaRPr kumimoji="0" lang="cs-CZ" sz="4100" b="1" i="0" u="none" strike="noStrike" kern="1200" cap="none" spc="0" normalizeH="0" baseline="0" noProof="0" dirty="0">
              <a:ln w="6350">
                <a:noFill/>
              </a:ln>
              <a:gradFill>
                <a:gsLst>
                  <a:gs pos="0">
                    <a:schemeClr val="accent1">
                      <a:tint val="73000"/>
                      <a:satMod val="145000"/>
                    </a:schemeClr>
                  </a:gs>
                  <a:gs pos="73000">
                    <a:schemeClr val="accent1">
                      <a:tint val="73000"/>
                      <a:satMod val="145000"/>
                    </a:schemeClr>
                  </a:gs>
                  <a:gs pos="100000">
                    <a:schemeClr val="accent1">
                      <a:tint val="83000"/>
                      <a:satMod val="143000"/>
                    </a:scheme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7544" y="1268760"/>
            <a:ext cx="489654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 připojení přes mobilní síť potřebujeme: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USB port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USB modem nebo mobil přes USB</a:t>
            </a:r>
          </a:p>
          <a:p>
            <a:pPr marL="342900" indent="-342900">
              <a:buFont typeface="+mj-lt"/>
              <a:buAutoNum type="arabicPeriod"/>
            </a:pPr>
            <a:endParaRPr lang="cs-CZ" dirty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/>
          </a:p>
          <a:p>
            <a:r>
              <a:rPr lang="cs-CZ" dirty="0" smtClean="0"/>
              <a:t>VODAFONE</a:t>
            </a:r>
          </a:p>
          <a:p>
            <a:r>
              <a:rPr lang="cs-CZ" dirty="0" smtClean="0"/>
              <a:t>O2</a:t>
            </a:r>
          </a:p>
          <a:p>
            <a:r>
              <a:rPr lang="cs-CZ" dirty="0" smtClean="0"/>
              <a:t>T_MOBILE</a:t>
            </a:r>
          </a:p>
          <a:p>
            <a:r>
              <a:rPr lang="cs-CZ" dirty="0" smtClean="0"/>
              <a:t>UFON</a:t>
            </a:r>
          </a:p>
          <a:p>
            <a:endParaRPr lang="cs-CZ" dirty="0"/>
          </a:p>
        </p:txBody>
      </p:sp>
      <p:pic>
        <p:nvPicPr>
          <p:cNvPr id="2050" name="Picture 2" descr="Modemy pro mobilní interne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3782" y="2999380"/>
            <a:ext cx="4381500" cy="3286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"/>
          <p:cNvSpPr txBox="1">
            <a:spLocks noChangeArrowheads="1"/>
          </p:cNvSpPr>
          <p:nvPr/>
        </p:nvSpPr>
        <p:spPr bwMode="auto">
          <a:xfrm>
            <a:off x="4572000" y="6417525"/>
            <a:ext cx="441960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z="800" dirty="0"/>
              <a:t>[cit. 2012-30-06]. Dostupný pod licencí </a:t>
            </a:r>
            <a:r>
              <a:rPr lang="cs-CZ" sz="800" dirty="0" err="1"/>
              <a:t>Creative</a:t>
            </a:r>
            <a:r>
              <a:rPr lang="cs-CZ" sz="800" dirty="0"/>
              <a:t> </a:t>
            </a:r>
            <a:r>
              <a:rPr lang="cs-CZ" sz="800" dirty="0" err="1"/>
              <a:t>Commons</a:t>
            </a:r>
            <a:r>
              <a:rPr lang="cs-CZ" sz="800" dirty="0"/>
              <a:t> na WWW: </a:t>
            </a:r>
          </a:p>
          <a:p>
            <a:pPr eaLnBrk="1" hangingPunct="1"/>
            <a:r>
              <a:rPr lang="cs-CZ" sz="800" dirty="0">
                <a:hlinkClick r:id="rId3"/>
              </a:rPr>
              <a:t>http://commons.wikimedia.org/wiki/File:Telstra_Elite_Mobile_Broadband.jpg?uselang=cs</a:t>
            </a:r>
            <a:endParaRPr lang="cs-CZ" sz="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04248" y="260648"/>
            <a:ext cx="19442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C000"/>
                </a:solidFill>
              </a:rPr>
              <a:t>INTERNET - připojení</a:t>
            </a:r>
            <a:endParaRPr lang="cs-CZ" sz="1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noProof="0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Vyzkoušejte</a:t>
            </a:r>
            <a:endParaRPr kumimoji="0" lang="cs-CZ" sz="4100" b="1" i="0" u="none" strike="noStrike" kern="1200" cap="none" spc="0" normalizeH="0" baseline="0" noProof="0" dirty="0">
              <a:ln w="6350">
                <a:noFill/>
              </a:ln>
              <a:gradFill>
                <a:gsLst>
                  <a:gs pos="0">
                    <a:schemeClr val="accent1">
                      <a:tint val="73000"/>
                      <a:satMod val="145000"/>
                    </a:schemeClr>
                  </a:gs>
                  <a:gs pos="73000">
                    <a:schemeClr val="accent1">
                      <a:tint val="73000"/>
                      <a:satMod val="145000"/>
                    </a:schemeClr>
                  </a:gs>
                  <a:gs pos="100000">
                    <a:schemeClr val="accent1">
                      <a:tint val="83000"/>
                      <a:satMod val="143000"/>
                    </a:scheme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04248" y="260648"/>
            <a:ext cx="19442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C000"/>
                </a:solidFill>
              </a:rPr>
              <a:t>INTERNET - připojení</a:t>
            </a:r>
            <a:endParaRPr lang="cs-CZ" sz="1400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484784"/>
            <a:ext cx="83529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Najděte na internetu síťové karty, obrázky</a:t>
            </a:r>
          </a:p>
          <a:p>
            <a:endParaRPr lang="cs-CZ" dirty="0" smtClean="0"/>
          </a:p>
          <a:p>
            <a:r>
              <a:rPr lang="cs-CZ" dirty="0"/>
              <a:t>Najděte na internetu </a:t>
            </a:r>
            <a:r>
              <a:rPr lang="cs-CZ" dirty="0" err="1" smtClean="0"/>
              <a:t>splitter</a:t>
            </a:r>
            <a:r>
              <a:rPr lang="cs-CZ" dirty="0" smtClean="0"/>
              <a:t> a připojení přes pevnou linku (přípojku), popis, obrázky</a:t>
            </a:r>
          </a:p>
          <a:p>
            <a:endParaRPr lang="cs-CZ" dirty="0" smtClean="0"/>
          </a:p>
          <a:p>
            <a:r>
              <a:rPr lang="cs-CZ" dirty="0"/>
              <a:t>Najděte na </a:t>
            </a:r>
            <a:r>
              <a:rPr lang="cs-CZ" dirty="0" smtClean="0"/>
              <a:t>internetu </a:t>
            </a:r>
            <a:r>
              <a:rPr lang="cs-CZ" dirty="0" err="1" smtClean="0"/>
              <a:t>připojku</a:t>
            </a:r>
            <a:r>
              <a:rPr lang="cs-CZ" dirty="0" smtClean="0"/>
              <a:t> k internetu, obrázky</a:t>
            </a:r>
          </a:p>
          <a:p>
            <a:endParaRPr lang="cs-CZ" dirty="0"/>
          </a:p>
          <a:p>
            <a:r>
              <a:rPr lang="cs-CZ" dirty="0"/>
              <a:t>Najděte na </a:t>
            </a:r>
            <a:r>
              <a:rPr lang="cs-CZ" dirty="0" smtClean="0"/>
              <a:t>internetu </a:t>
            </a:r>
            <a:r>
              <a:rPr lang="cs-CZ" dirty="0" err="1"/>
              <a:t>w</a:t>
            </a:r>
            <a:r>
              <a:rPr lang="cs-CZ" dirty="0" err="1" smtClean="0"/>
              <a:t>i-fi</a:t>
            </a:r>
            <a:r>
              <a:rPr lang="cs-CZ" dirty="0" smtClean="0"/>
              <a:t> </a:t>
            </a:r>
            <a:r>
              <a:rPr lang="cs-CZ" dirty="0" err="1" smtClean="0"/>
              <a:t>router</a:t>
            </a:r>
            <a:r>
              <a:rPr lang="cs-CZ" dirty="0" smtClean="0"/>
              <a:t>, obrázky ,druhy, popis</a:t>
            </a:r>
          </a:p>
          <a:p>
            <a:endParaRPr lang="cs-CZ" dirty="0"/>
          </a:p>
          <a:p>
            <a:r>
              <a:rPr lang="cs-CZ" dirty="0"/>
              <a:t>Najděte na </a:t>
            </a:r>
            <a:r>
              <a:rPr lang="cs-CZ" dirty="0" smtClean="0"/>
              <a:t>internetu USB mobilní připojení, obrázky, ceny, porovnání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457200" y="1942807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TextovéPole 3"/>
          <p:cNvSpPr txBox="1"/>
          <p:nvPr/>
        </p:nvSpPr>
        <p:spPr>
          <a:xfrm>
            <a:off x="975765" y="4268861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Navrátil, P.:</a:t>
            </a:r>
            <a:r>
              <a:rPr lang="cs-CZ" dirty="0"/>
              <a:t> </a:t>
            </a:r>
            <a:r>
              <a:rPr lang="cs-CZ" dirty="0" smtClean="0"/>
              <a:t>S počítačem nejen k maturitě 1 a 2 díl. 6. vyd., </a:t>
            </a:r>
            <a:r>
              <a:rPr lang="cs-CZ" dirty="0" err="1" smtClean="0"/>
              <a:t>Computer</a:t>
            </a:r>
            <a:r>
              <a:rPr lang="cs-CZ" dirty="0" smtClean="0"/>
              <a:t> Media 2006. </a:t>
            </a:r>
            <a:endParaRPr lang="cs-CZ" dirty="0"/>
          </a:p>
        </p:txBody>
      </p:sp>
      <p:sp>
        <p:nvSpPr>
          <p:cNvPr id="4" name="TextovéPole 2"/>
          <p:cNvSpPr txBox="1">
            <a:spLocks noChangeArrowheads="1"/>
          </p:cNvSpPr>
          <p:nvPr/>
        </p:nvSpPr>
        <p:spPr bwMode="auto">
          <a:xfrm>
            <a:off x="1151731" y="3244056"/>
            <a:ext cx="68405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altLang="cs-CZ" dirty="0"/>
              <a:t>Neoznačené obrázky jsou osobním vlastnictvím autora</a:t>
            </a:r>
          </a:p>
        </p:txBody>
      </p:sp>
    </p:spTree>
    <p:extLst>
      <p:ext uri="{BB962C8B-B14F-4D97-AF65-F5344CB8AC3E}">
        <p14:creationId xmlns:p14="http://schemas.microsoft.com/office/powerpoint/2010/main" xmlns="" val="34456844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1103</TotalTime>
  <Words>382</Words>
  <Application>Microsoft Office PowerPoint</Application>
  <PresentationFormat>Předvádění na obrazovce (4:3)</PresentationFormat>
  <Paragraphs>97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Snímek 1</vt:lpstr>
      <vt:lpstr>INTERNET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INTERNET</dc:title>
  <dc:creator>Bublus</dc:creator>
  <cp:lastModifiedBy>Dum</cp:lastModifiedBy>
  <cp:revision>134</cp:revision>
  <dcterms:created xsi:type="dcterms:W3CDTF">2010-09-20T22:23:19Z</dcterms:created>
  <dcterms:modified xsi:type="dcterms:W3CDTF">2014-06-14T20:16:37Z</dcterms:modified>
</cp:coreProperties>
</file>