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9" r:id="rId7"/>
    <p:sldId id="260" r:id="rId8"/>
    <p:sldId id="261" r:id="rId9"/>
    <p:sldId id="262" r:id="rId10"/>
    <p:sldId id="270" r:id="rId11"/>
    <p:sldId id="263" r:id="rId12"/>
    <p:sldId id="265" r:id="rId13"/>
    <p:sldId id="266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9F406-02BA-4A7F-A89B-AF2CADA586C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1AF4E-6B7B-4C27-B441-4502B423DDA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7259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B055D18-2495-4568-A0E8-C60BB3E0BB9A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2F51624-9F60-4672-AED8-C4E6A064AD9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57572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Technika obsluhy – Výroba bílého vína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8200095"/>
              </p:ext>
            </p:extLst>
          </p:nvPr>
        </p:nvGraphicFramePr>
        <p:xfrm>
          <a:off x="323528" y="1906422"/>
          <a:ext cx="8582847" cy="36753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5443"/>
                <a:gridCol w="6657404"/>
              </a:tblGrid>
              <a:tr h="2223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920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TEO.1104.2F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Vinárny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Výroba bílého vína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61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074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komplexně seznamuje žáky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postupem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 výroby tichých vín. Vysvětlení  pojmů a definic.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30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676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Vinobraní, rmut, mošt, </a:t>
                      </a:r>
                      <a:r>
                        <a:rPr lang="cs-CZ" sz="1000" baseline="0" dirty="0" err="1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jablečno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latin typeface="Arial CE" pitchFamily="34" charset="-18"/>
                        </a:rPr>
                        <a:t>-mléčná fermentace, školení vína</a:t>
                      </a:r>
                      <a:endParaRPr lang="cs-CZ" sz="1000" dirty="0">
                        <a:solidFill>
                          <a:schemeClr val="bg1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19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</a:t>
                      </a:r>
                      <a:r>
                        <a:rPr lang="cs-CZ" sz="1000" baseline="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1. 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</a:t>
                      </a:r>
                      <a:r>
                        <a:rPr lang="cs-CZ" sz="100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.</a:t>
                      </a:r>
                      <a:r>
                        <a:rPr lang="cs-CZ" sz="1000" baseline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bg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bg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204949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Výroba vína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V našich vinařských oblastech nastává období sklizně (vinobraní) v září a říjnu. </a:t>
            </a:r>
            <a:endParaRPr lang="cs-CZ" dirty="0"/>
          </a:p>
          <a:p>
            <a:r>
              <a:rPr lang="cs-CZ" dirty="0" smtClean="0"/>
              <a:t>Závisí na odrůdě, poloze vinice a počasí. </a:t>
            </a:r>
            <a:r>
              <a:rPr lang="cs-CZ" dirty="0"/>
              <a:t> </a:t>
            </a:r>
            <a:endParaRPr lang="cs-CZ" dirty="0" smtClean="0"/>
          </a:p>
          <a:p>
            <a:r>
              <a:rPr lang="cs-CZ" dirty="0" smtClean="0"/>
              <a:t>Provádí se mechanicky nebo ručně.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Vinobraní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Odzrňování -</a:t>
            </a:r>
            <a:r>
              <a:rPr lang="cs-CZ" dirty="0" smtClean="0"/>
              <a:t> </a:t>
            </a:r>
            <a:r>
              <a:rPr lang="cs-CZ" dirty="0"/>
              <a:t>oddělení </a:t>
            </a:r>
            <a:r>
              <a:rPr lang="cs-CZ" dirty="0" smtClean="0"/>
              <a:t>třapin </a:t>
            </a:r>
            <a:r>
              <a:rPr lang="cs-CZ" dirty="0"/>
              <a:t>od bobulí a většinou se provádí spolu s mletím hroznů. </a:t>
            </a:r>
          </a:p>
          <a:p>
            <a:r>
              <a:rPr lang="cs-CZ" dirty="0" smtClean="0"/>
              <a:t>Rmut </a:t>
            </a:r>
            <a:r>
              <a:rPr lang="cs-CZ" dirty="0"/>
              <a:t>se mírně zasíří, aby se zabránilo činnosti nežádoucích bakterií a nechá se </a:t>
            </a:r>
            <a:r>
              <a:rPr lang="cs-CZ" dirty="0" err="1"/>
              <a:t>nakvášet</a:t>
            </a:r>
            <a:r>
              <a:rPr lang="cs-CZ" dirty="0"/>
              <a:t> 12-24 </a:t>
            </a:r>
            <a:r>
              <a:rPr lang="cs-CZ" dirty="0" smtClean="0"/>
              <a:t>hodin</a:t>
            </a:r>
            <a:endParaRPr lang="cs-CZ" dirty="0"/>
          </a:p>
          <a:p>
            <a:r>
              <a:rPr lang="cs-CZ" dirty="0" smtClean="0"/>
              <a:t> Do </a:t>
            </a:r>
            <a:r>
              <a:rPr lang="cs-CZ" dirty="0"/>
              <a:t>rmutu </a:t>
            </a:r>
            <a:r>
              <a:rPr lang="cs-CZ" dirty="0" smtClean="0"/>
              <a:t>se vyluhují </a:t>
            </a:r>
            <a:r>
              <a:rPr lang="cs-CZ" dirty="0"/>
              <a:t>látky v něm obsažené. Zvyšuje se obsah extraktu, buketních látek a barviv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Výroba rmutu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 lisování oddělujeme pevné části od kapalné části. Mošt </a:t>
            </a:r>
            <a:r>
              <a:rPr lang="cs-CZ" dirty="0"/>
              <a:t>protéká přes </a:t>
            </a:r>
            <a:r>
              <a:rPr lang="cs-CZ" dirty="0" smtClean="0"/>
              <a:t>síta </a:t>
            </a:r>
            <a:r>
              <a:rPr lang="cs-CZ" dirty="0"/>
              <a:t>lisu. </a:t>
            </a:r>
            <a:r>
              <a:rPr lang="cs-CZ" dirty="0" err="1"/>
              <a:t>V</a:t>
            </a:r>
            <a:r>
              <a:rPr lang="cs-CZ" dirty="0" err="1" smtClean="0"/>
              <a:t>ýlisnost</a:t>
            </a:r>
            <a:r>
              <a:rPr lang="cs-CZ" dirty="0" smtClean="0"/>
              <a:t> </a:t>
            </a:r>
            <a:r>
              <a:rPr lang="cs-CZ" dirty="0"/>
              <a:t>se pohybuje kolem 70%. P</a:t>
            </a:r>
            <a:r>
              <a:rPr lang="cs-CZ" dirty="0" smtClean="0"/>
              <a:t>ři </a:t>
            </a:r>
            <a:r>
              <a:rPr lang="cs-CZ" dirty="0"/>
              <a:t>mletí a lisování </a:t>
            </a:r>
            <a:r>
              <a:rPr lang="cs-CZ" dirty="0" smtClean="0"/>
              <a:t>nesmíme rozdrtit semena </a:t>
            </a:r>
            <a:r>
              <a:rPr lang="cs-CZ" dirty="0"/>
              <a:t>a třapiny, protože by se do moštu uvolnilo příliš mnoho tříslovin a svíravých látek.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Lisování vína, mošt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 zjištění obsahu cukru v moštu se používá normalizovaný moštoměr (NM). Ten udává, kolik kilogramů cukru se nachází ve sto litrech moštu.</a:t>
            </a:r>
          </a:p>
          <a:p>
            <a:r>
              <a:rPr lang="cs-CZ" dirty="0"/>
              <a:t>Jakostní vína se mohou doslazovat řepným cukrem.</a:t>
            </a:r>
          </a:p>
          <a:p>
            <a:r>
              <a:rPr lang="cs-CZ" dirty="0"/>
              <a:t>Přívlastková vína nesmějí být doslazována.</a:t>
            </a:r>
          </a:p>
          <a:p>
            <a:r>
              <a:rPr lang="cs-CZ" dirty="0"/>
              <a:t>Pevná část po vylisování – matolina.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Doslazování vína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9313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Sudy a nádoby na kvašení </a:t>
            </a:r>
            <a:r>
              <a:rPr lang="cs-CZ" dirty="0" smtClean="0"/>
              <a:t>se před plněním musí zasířit střední </a:t>
            </a:r>
            <a:r>
              <a:rPr lang="cs-CZ" dirty="0"/>
              <a:t>dávkou oxidu siřičitého. </a:t>
            </a:r>
          </a:p>
          <a:p>
            <a:r>
              <a:rPr lang="cs-CZ" dirty="0" smtClean="0"/>
              <a:t>Při kvašení </a:t>
            </a:r>
            <a:r>
              <a:rPr lang="cs-CZ" dirty="0"/>
              <a:t>dochází k přeměně cukru na alkohol, oxid uhličitý a teplo za přítomnosti kvasinek.Období bouřlivého kvašení je zároveň i obdobím </a:t>
            </a:r>
            <a:r>
              <a:rPr lang="cs-CZ" dirty="0" smtClean="0"/>
              <a:t>burčáku.</a:t>
            </a:r>
          </a:p>
          <a:p>
            <a:r>
              <a:rPr lang="cs-CZ" dirty="0" smtClean="0"/>
              <a:t>Optimální </a:t>
            </a:r>
            <a:r>
              <a:rPr lang="cs-CZ" dirty="0"/>
              <a:t>teplota při kvašení je 16 až 18 </a:t>
            </a:r>
            <a:r>
              <a:rPr lang="cs-CZ" dirty="0" smtClean="0"/>
              <a:t>°C. Pro udržování teploty je musí kvasné kádě ochlazovat. </a:t>
            </a:r>
          </a:p>
          <a:p>
            <a:r>
              <a:rPr lang="cs-CZ" dirty="0" smtClean="0"/>
              <a:t>Tomuto procesu říkáme </a:t>
            </a:r>
            <a:r>
              <a:rPr lang="cs-CZ" i="1" dirty="0" smtClean="0"/>
              <a:t>fermentace, </a:t>
            </a:r>
            <a:r>
              <a:rPr lang="cs-CZ" dirty="0" smtClean="0"/>
              <a:t>kterou může ukončit přečerpáváním, ochlazováním, oxidem siřičitým, přidáním alkoholu – </a:t>
            </a:r>
            <a:r>
              <a:rPr lang="cs-CZ" i="1" dirty="0" smtClean="0"/>
              <a:t>fortifikací,</a:t>
            </a:r>
            <a:r>
              <a:rPr lang="cs-CZ" dirty="0" smtClean="0"/>
              <a:t>tlakem nad 8 atmosfér, CO₂. 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Kvašení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B</a:t>
            </a:r>
            <a:r>
              <a:rPr lang="cs-CZ" sz="2800" dirty="0" smtClean="0"/>
              <a:t>iochemický </a:t>
            </a:r>
            <a:r>
              <a:rPr lang="cs-CZ" sz="2800" dirty="0"/>
              <a:t>proces, při kterém se mění kyselina jablečná na kyselinu mléčnou a oxid uhličitý. </a:t>
            </a:r>
            <a:endParaRPr lang="cs-CZ" sz="2800" dirty="0" smtClean="0"/>
          </a:p>
          <a:p>
            <a:r>
              <a:rPr lang="cs-CZ" sz="2800" dirty="0" smtClean="0"/>
              <a:t>Provádí </a:t>
            </a:r>
            <a:r>
              <a:rPr lang="cs-CZ" sz="2800" dirty="0"/>
              <a:t>se proto, aby se změnila ostrá chuť kyseliny jablečné na daleko měkčí chuť kyseliny mléčné. </a:t>
            </a:r>
            <a:r>
              <a:rPr lang="cs-CZ" sz="2800" dirty="0" smtClean="0"/>
              <a:t> </a:t>
            </a:r>
            <a:endParaRPr lang="cs-CZ" sz="2800" dirty="0"/>
          </a:p>
          <a:p>
            <a:r>
              <a:rPr lang="cs-CZ" sz="2800" dirty="0" smtClean="0"/>
              <a:t> Důležitá je přítomnost </a:t>
            </a:r>
            <a:r>
              <a:rPr lang="cs-CZ" sz="2800" dirty="0"/>
              <a:t>bakterií mléčného kvašení. </a:t>
            </a:r>
            <a:r>
              <a:rPr lang="cs-CZ" sz="2800" dirty="0" smtClean="0"/>
              <a:t>Tyto bakterie se vyskytují přirozeně </a:t>
            </a:r>
            <a:r>
              <a:rPr lang="cs-CZ" sz="2800" dirty="0"/>
              <a:t>na slupkách hroznů spolu s kvasinkami a jinými mikroorganismy nebo se do </a:t>
            </a:r>
            <a:r>
              <a:rPr lang="cs-CZ" sz="2800" dirty="0" smtClean="0"/>
              <a:t>vína </a:t>
            </a:r>
            <a:r>
              <a:rPr lang="cs-CZ" sz="2800" dirty="0"/>
              <a:t>přidávají</a:t>
            </a:r>
            <a:r>
              <a:rPr lang="cs-CZ" sz="2800" dirty="0" smtClean="0"/>
              <a:t>..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Jablečno</a:t>
            </a:r>
            <a:r>
              <a:rPr lang="cs-CZ" dirty="0"/>
              <a:t>-</a:t>
            </a:r>
            <a:r>
              <a:rPr lang="cs-CZ" dirty="0" smtClean="0"/>
              <a:t>mléčná fermentace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/>
              <a:t>S</a:t>
            </a:r>
            <a:r>
              <a:rPr lang="cs-CZ" sz="2800" dirty="0" smtClean="0"/>
              <a:t>táčení - oddělení </a:t>
            </a:r>
            <a:r>
              <a:rPr lang="cs-CZ" sz="2800" dirty="0"/>
              <a:t>vína od usazených </a:t>
            </a:r>
            <a:r>
              <a:rPr lang="cs-CZ" sz="2800" dirty="0" smtClean="0"/>
              <a:t>kvasnic,</a:t>
            </a:r>
          </a:p>
          <a:p>
            <a:r>
              <a:rPr lang="cs-CZ" sz="2800" dirty="0" smtClean="0"/>
              <a:t> síření - přídavek </a:t>
            </a:r>
            <a:r>
              <a:rPr lang="cs-CZ" sz="2800" dirty="0"/>
              <a:t>oxidu siřičitého k zabránění oxidace, </a:t>
            </a:r>
            <a:endParaRPr lang="cs-CZ" sz="2800" dirty="0" smtClean="0"/>
          </a:p>
          <a:p>
            <a:r>
              <a:rPr lang="cs-CZ" sz="2800" dirty="0" smtClean="0"/>
              <a:t>čiření - odstranění </a:t>
            </a:r>
            <a:r>
              <a:rPr lang="cs-CZ" sz="2800" dirty="0"/>
              <a:t>bílkovin a dalších nežádoucích </a:t>
            </a:r>
            <a:r>
              <a:rPr lang="cs-CZ" sz="2800" dirty="0" smtClean="0"/>
              <a:t>látek, používáme, vaječný bílek, tanin, želatinu, bentonit a kasein,</a:t>
            </a:r>
          </a:p>
          <a:p>
            <a:r>
              <a:rPr lang="cs-CZ" sz="2800" dirty="0"/>
              <a:t>f</a:t>
            </a:r>
            <a:r>
              <a:rPr lang="cs-CZ" sz="2800" dirty="0" smtClean="0"/>
              <a:t>iltrace </a:t>
            </a:r>
          </a:p>
          <a:p>
            <a:pPr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náplavová - </a:t>
            </a:r>
            <a:r>
              <a:rPr lang="cs-CZ" sz="2800" dirty="0"/>
              <a:t>kovová síta naplaví filtrační materiál (většinou křemelina) </a:t>
            </a:r>
          </a:p>
          <a:p>
            <a:pPr>
              <a:buNone/>
            </a:pPr>
            <a:r>
              <a:rPr lang="cs-CZ" sz="2800" dirty="0" smtClean="0"/>
              <a:t>      desková - víno se filtruje </a:t>
            </a:r>
            <a:r>
              <a:rPr lang="cs-CZ" sz="2800" dirty="0"/>
              <a:t>přes celulózové desky</a:t>
            </a:r>
            <a:r>
              <a:rPr lang="cs-CZ" sz="2800" dirty="0" smtClean="0"/>
              <a:t>.</a:t>
            </a:r>
            <a:r>
              <a:rPr lang="cs-CZ" sz="2400" dirty="0"/>
              <a:t> </a:t>
            </a:r>
            <a:endParaRPr lang="cs-CZ" sz="24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Školení vína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Školení má velký vliv na charakter vína. Také velký vliv </a:t>
            </a:r>
            <a:r>
              <a:rPr lang="cs-CZ" sz="2800" dirty="0" smtClean="0"/>
              <a:t>má, </a:t>
            </a:r>
            <a:r>
              <a:rPr lang="cs-CZ" sz="2800" dirty="0"/>
              <a:t>v jakých nádobách se </a:t>
            </a:r>
            <a:r>
              <a:rPr lang="cs-CZ" sz="2800" dirty="0" smtClean="0"/>
              <a:t>skladuje, </a:t>
            </a:r>
            <a:r>
              <a:rPr lang="cs-CZ" sz="2800" dirty="0"/>
              <a:t>zda v nerezových nebo dřevěných sudech. Dřevěné sudy dodávají vínu další aromatické látky.</a:t>
            </a:r>
            <a:br>
              <a:rPr lang="cs-CZ" sz="2800" dirty="0"/>
            </a:br>
            <a:endParaRPr lang="cs-CZ" sz="2800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Školení vína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673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Lahve se plní do lahví 0,75 l nebo 1 l,</a:t>
            </a:r>
          </a:p>
          <a:p>
            <a:r>
              <a:rPr lang="cs-CZ" dirty="0" smtClean="0"/>
              <a:t>zátkují,</a:t>
            </a:r>
          </a:p>
          <a:p>
            <a:r>
              <a:rPr lang="cs-CZ" dirty="0" smtClean="0"/>
              <a:t>etiketa – dle druhu vína.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Lahvování vína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Seřaď postup při výrobě vína: lahvování, vinobraní, školení, kvašení, </a:t>
            </a:r>
            <a:r>
              <a:rPr lang="cs-CZ" dirty="0" err="1" smtClean="0"/>
              <a:t>jablečno</a:t>
            </a:r>
            <a:r>
              <a:rPr lang="cs-CZ" dirty="0" smtClean="0"/>
              <a:t>-mléčná fermentace, školení vína, lisování, výroba rmutu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……………………….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Matolina vzniká……………………………………………………………</a:t>
            </a:r>
          </a:p>
          <a:p>
            <a:r>
              <a:rPr lang="cs-CZ" dirty="0" smtClean="0"/>
              <a:t>Vinobraní probíhá v měsících………………………………………</a:t>
            </a:r>
          </a:p>
          <a:p>
            <a:r>
              <a:rPr lang="cs-CZ" dirty="0" smtClean="0"/>
              <a:t>Školení vína se skládá z………………………………...................</a:t>
            </a:r>
          </a:p>
          <a:p>
            <a:pPr>
              <a:buNone/>
            </a:pPr>
            <a:r>
              <a:rPr lang="cs-CZ" dirty="0" smtClean="0"/>
              <a:t>    …………………………………………………………………………………….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Co to je fermentace………………………………………………………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Stevenson</a:t>
            </a:r>
            <a:r>
              <a:rPr lang="cs-CZ" dirty="0" smtClean="0"/>
              <a:t>, T. </a:t>
            </a:r>
            <a:r>
              <a:rPr lang="cs-CZ" i="1" dirty="0" smtClean="0"/>
              <a:t>Světová encyklopedie vín. </a:t>
            </a:r>
            <a:r>
              <a:rPr lang="cs-CZ" dirty="0" smtClean="0"/>
              <a:t>Bratislava: GEMINI 1993.</a:t>
            </a:r>
            <a:r>
              <a:rPr lang="cs-CZ" i="1" dirty="0" smtClean="0"/>
              <a:t> </a:t>
            </a:r>
            <a:r>
              <a:rPr lang="cs-CZ" dirty="0" smtClean="0"/>
              <a:t>ISBN 80-7161-005-4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Vlastní 7">
      <a:dk1>
        <a:sysClr val="windowText" lastClr="000000"/>
      </a:dk1>
      <a:lt1>
        <a:sysClr val="window" lastClr="FFFFFF"/>
      </a:lt1>
      <a:dk2>
        <a:srgbClr val="92D050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91</TotalTime>
  <Words>628</Words>
  <Application>Microsoft Office PowerPoint</Application>
  <PresentationFormat>Předvádění na obrazovce (4:3)</PresentationFormat>
  <Paragraphs>87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Snímek 1</vt:lpstr>
      <vt:lpstr>Výroba vína</vt:lpstr>
      <vt:lpstr>Vinobraní</vt:lpstr>
      <vt:lpstr>Výroba rmutu</vt:lpstr>
      <vt:lpstr>Lisování vína, mošt</vt:lpstr>
      <vt:lpstr>Doslazování vína</vt:lpstr>
      <vt:lpstr>Kvašení</vt:lpstr>
      <vt:lpstr>Jablečno-mléčná fermentace</vt:lpstr>
      <vt:lpstr>Školení vína</vt:lpstr>
      <vt:lpstr>Školení vína</vt:lpstr>
      <vt:lpstr>Lahvování vína</vt:lpstr>
      <vt:lpstr>Pracovní list</vt:lpstr>
      <vt:lpstr>Pracovní list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Výroba vína</dc:title>
  <dc:creator>hotelovka</dc:creator>
  <cp:lastModifiedBy>Dum</cp:lastModifiedBy>
  <cp:revision>12</cp:revision>
  <dcterms:created xsi:type="dcterms:W3CDTF">2013-02-22T18:59:25Z</dcterms:created>
  <dcterms:modified xsi:type="dcterms:W3CDTF">2014-06-14T19:38:22Z</dcterms:modified>
</cp:coreProperties>
</file>