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9" r:id="rId2"/>
    <p:sldId id="260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892D7A-6551-41B4-A336-A5E93B2007E6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76B517-1A36-43FD-BF2A-C8525C0BCF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7478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4BE76F6-1EE1-4511-ABA6-AF735D5606F0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C1F9199-032B-4342-91DB-97F035257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56132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Výroba šampaňského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00115928"/>
              </p:ext>
            </p:extLst>
          </p:nvPr>
        </p:nvGraphicFramePr>
        <p:xfrm>
          <a:off x="323528" y="1844824"/>
          <a:ext cx="8582847" cy="3673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5443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TEO.1105.2F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Vinárny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Výroba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šampaňského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86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při výrobě šampaňského. Vysvětlení  pojmů a definic.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845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Degoržování,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 tirážní likér, </a:t>
                      </a:r>
                      <a:r>
                        <a:rPr lang="cs-CZ" sz="1000" baseline="0" dirty="0" err="1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remuáž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2088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512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mtClean="0"/>
              <a:t>Výroba šampaňského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Sekt</a:t>
            </a:r>
            <a:r>
              <a:rPr lang="cs-CZ" sz="2800" dirty="0"/>
              <a:t> </a:t>
            </a:r>
            <a:r>
              <a:rPr lang="cs-CZ" sz="2800" dirty="0" smtClean="0"/>
              <a:t>- </a:t>
            </a:r>
            <a:r>
              <a:rPr lang="cs-CZ" sz="2800" b="1" dirty="0" smtClean="0"/>
              <a:t>šumivé </a:t>
            </a:r>
            <a:r>
              <a:rPr lang="cs-CZ" sz="2800" b="1" dirty="0"/>
              <a:t>víno</a:t>
            </a:r>
            <a:r>
              <a:rPr lang="cs-CZ" sz="2800" dirty="0"/>
              <a:t> je </a:t>
            </a:r>
            <a:r>
              <a:rPr lang="cs-CZ" sz="2800" dirty="0" smtClean="0"/>
              <a:t>označení pro </a:t>
            </a:r>
            <a:r>
              <a:rPr lang="cs-CZ" sz="2800" dirty="0" smtClean="0"/>
              <a:t>víno, </a:t>
            </a:r>
            <a:r>
              <a:rPr lang="cs-CZ" sz="2800" dirty="0" smtClean="0"/>
              <a:t>které bylo vyrobeno prvotním nebo sekundárním kvašením.</a:t>
            </a:r>
            <a:r>
              <a:rPr lang="cs-CZ" sz="2800" dirty="0"/>
              <a:t>  </a:t>
            </a:r>
          </a:p>
          <a:p>
            <a:r>
              <a:rPr lang="cs-CZ" sz="2800" dirty="0"/>
              <a:t>Označení sekt je převzato z </a:t>
            </a:r>
            <a:r>
              <a:rPr lang="cs-CZ" sz="2800" dirty="0" smtClean="0"/>
              <a:t>Německa, kde se používá </a:t>
            </a:r>
            <a:r>
              <a:rPr lang="cs-CZ" sz="2800" dirty="0"/>
              <a:t>od </a:t>
            </a:r>
            <a:r>
              <a:rPr lang="cs-CZ" sz="2800" dirty="0" smtClean="0"/>
              <a:t>18. století.</a:t>
            </a:r>
          </a:p>
          <a:p>
            <a:r>
              <a:rPr lang="cs-CZ" sz="2800" dirty="0"/>
              <a:t> </a:t>
            </a:r>
            <a:r>
              <a:rPr lang="cs-CZ" sz="2800" b="1" dirty="0" smtClean="0"/>
              <a:t>Šampaňské víno  </a:t>
            </a:r>
            <a:r>
              <a:rPr lang="cs-CZ" sz="2800" dirty="0" smtClean="0"/>
              <a:t>se může označovat pouze víno vyrobené ve Francii v oblasti </a:t>
            </a:r>
            <a:r>
              <a:rPr lang="cs-CZ" sz="2800" dirty="0" err="1" smtClean="0"/>
              <a:t>Champagne</a:t>
            </a:r>
            <a:r>
              <a:rPr lang="cs-CZ" sz="2800" dirty="0" smtClean="0"/>
              <a:t>, ochranná známka od roku 1908.</a:t>
            </a: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err="1" smtClean="0"/>
              <a:t>Méthode</a:t>
            </a:r>
            <a:r>
              <a:rPr lang="cs-CZ" i="1" dirty="0" smtClean="0"/>
              <a:t> </a:t>
            </a:r>
            <a:r>
              <a:rPr lang="cs-CZ" i="1" dirty="0" err="1" smtClean="0"/>
              <a:t>champenoise</a:t>
            </a:r>
            <a:r>
              <a:rPr lang="cs-CZ" i="1" dirty="0" smtClean="0"/>
              <a:t> – </a:t>
            </a:r>
            <a:r>
              <a:rPr lang="cs-CZ" dirty="0" smtClean="0"/>
              <a:t>šampaňská metoda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Vyrábí se z odrůd – </a:t>
            </a:r>
            <a:r>
              <a:rPr lang="cs-CZ" sz="2800" dirty="0" err="1" smtClean="0"/>
              <a:t>Chardonnay</a:t>
            </a:r>
            <a:r>
              <a:rPr lang="cs-CZ" sz="2800" dirty="0" smtClean="0"/>
              <a:t>, </a:t>
            </a:r>
            <a:r>
              <a:rPr lang="cs-CZ" sz="2800" dirty="0" err="1" smtClean="0"/>
              <a:t>Pinot</a:t>
            </a:r>
            <a:r>
              <a:rPr lang="cs-CZ" sz="2800" dirty="0" smtClean="0"/>
              <a:t> </a:t>
            </a:r>
            <a:r>
              <a:rPr lang="cs-CZ" sz="2800" dirty="0" err="1" smtClean="0"/>
              <a:t>noir</a:t>
            </a:r>
            <a:r>
              <a:rPr lang="cs-CZ" sz="2800" dirty="0" smtClean="0"/>
              <a:t> a </a:t>
            </a:r>
            <a:r>
              <a:rPr lang="cs-CZ" sz="2800" dirty="0" err="1" smtClean="0"/>
              <a:t>Pinot</a:t>
            </a:r>
            <a:r>
              <a:rPr lang="cs-CZ" sz="2800" dirty="0" smtClean="0"/>
              <a:t> </a:t>
            </a:r>
            <a:r>
              <a:rPr lang="cs-CZ" sz="2800" dirty="0" err="1" smtClean="0"/>
              <a:t>meunier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Champagne</a:t>
            </a:r>
            <a:r>
              <a:rPr lang="cs-CZ" sz="2800" dirty="0" smtClean="0"/>
              <a:t> je </a:t>
            </a:r>
            <a:r>
              <a:rPr lang="cs-CZ" sz="2800" dirty="0" smtClean="0"/>
              <a:t>spojováno </a:t>
            </a:r>
            <a:r>
              <a:rPr lang="cs-CZ" sz="2800" dirty="0" smtClean="0"/>
              <a:t>se jménem Dom </a:t>
            </a:r>
            <a:r>
              <a:rPr lang="cs-CZ" sz="2800" dirty="0" err="1" smtClean="0"/>
              <a:t>Pérignon</a:t>
            </a:r>
            <a:endParaRPr lang="cs-CZ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Mísení vína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Assamblage</a:t>
            </a:r>
            <a:r>
              <a:rPr lang="cs-CZ" sz="3200" b="1" dirty="0" smtClean="0"/>
              <a:t> </a:t>
            </a:r>
            <a:r>
              <a:rPr lang="cs-CZ" sz="3200" i="1" dirty="0" smtClean="0"/>
              <a:t>– mísení vína</a:t>
            </a:r>
          </a:p>
          <a:p>
            <a:r>
              <a:rPr lang="cs-CZ" sz="3200" dirty="0" smtClean="0"/>
              <a:t> </a:t>
            </a:r>
            <a:r>
              <a:rPr lang="cs-CZ" sz="3200" i="1" dirty="0" smtClean="0"/>
              <a:t>Bez označení ročníku </a:t>
            </a:r>
            <a:r>
              <a:rPr lang="cs-CZ" sz="3200" dirty="0" smtClean="0"/>
              <a:t>-vína se před druhotným kvašením mísí z  různých ročníků, odrůd a vinic.</a:t>
            </a:r>
          </a:p>
          <a:p>
            <a:r>
              <a:rPr lang="cs-CZ" sz="3200" i="1" dirty="0" smtClean="0"/>
              <a:t>Ročníková – </a:t>
            </a:r>
            <a:r>
              <a:rPr lang="cs-CZ" sz="3200" dirty="0" smtClean="0"/>
              <a:t>je vyrobeno z jednoho ročníku, mísí se tak, aby vynikl charakter ročníku a styl jeho výrobce.</a:t>
            </a:r>
            <a:endParaRPr lang="cs-CZ" sz="3200" i="1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Druhotné alkoholové kvašení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vína přidáme </a:t>
            </a:r>
            <a:r>
              <a:rPr lang="cs-CZ" sz="2800" i="1" dirty="0" err="1" smtClean="0"/>
              <a:t>liqueur</a:t>
            </a:r>
            <a:r>
              <a:rPr lang="cs-CZ" sz="2800" i="1" dirty="0" smtClean="0"/>
              <a:t> de </a:t>
            </a:r>
            <a:r>
              <a:rPr lang="cs-CZ" sz="2800" i="1" dirty="0" err="1" smtClean="0"/>
              <a:t>tirage</a:t>
            </a:r>
            <a:r>
              <a:rPr lang="cs-CZ" sz="2800" i="1" dirty="0" smtClean="0"/>
              <a:t> –</a:t>
            </a:r>
            <a:r>
              <a:rPr lang="cs-CZ" sz="2800" dirty="0" err="1" smtClean="0"/>
              <a:t>tirážní</a:t>
            </a:r>
            <a:r>
              <a:rPr lang="cs-CZ" sz="2800" dirty="0" smtClean="0"/>
              <a:t> likér</a:t>
            </a:r>
            <a:r>
              <a:rPr lang="cs-CZ" sz="2800" i="1" dirty="0" smtClean="0"/>
              <a:t>, </a:t>
            </a:r>
            <a:r>
              <a:rPr lang="cs-CZ" sz="2800" dirty="0" smtClean="0"/>
              <a:t>který obsahuje cukr a selektované kvasinky. Lahev se uzavře korunkovým uzávěrem.</a:t>
            </a:r>
          </a:p>
        </p:txBody>
      </p:sp>
      <p:pic>
        <p:nvPicPr>
          <p:cNvPr id="4" name="Obrázek 3" descr="P10101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780928"/>
            <a:ext cx="4680520" cy="3510390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bevelB w="38100" prst="relaxedInset"/>
            <a:contourClr>
              <a:schemeClr val="tx2"/>
            </a:contourClr>
          </a:sp3d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r>
              <a:rPr lang="cs-CZ" dirty="0" smtClean="0"/>
              <a:t>Víno se potom ukládá do křídových sklepů vyhloubených Římany na získání stavebního materiálu</a:t>
            </a:r>
            <a:endParaRPr lang="cs-CZ" dirty="0"/>
          </a:p>
        </p:txBody>
      </p:sp>
      <p:pic>
        <p:nvPicPr>
          <p:cNvPr id="4" name="Obrázek 3" descr="P10101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844824"/>
            <a:ext cx="6444208" cy="4833156"/>
          </a:xfrm>
          <a:prstGeom prst="rect">
            <a:avLst/>
          </a:prstGeom>
          <a:scene3d>
            <a:camera prst="orthographicFront"/>
            <a:lightRig rig="threePt" dir="t"/>
          </a:scene3d>
          <a:sp3d extrusionH="76200" contourW="12700">
            <a:bevelB prst="coolSlant"/>
            <a:extrusionClr>
              <a:schemeClr val="tx2"/>
            </a:extrusionClr>
            <a:contourClr>
              <a:schemeClr val="tx2"/>
            </a:contourClr>
          </a:sp3d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479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Ve sklepech probíhá kvašení pomalu a ve víně se vytvářejí důležité aromatické látky</a:t>
            </a:r>
            <a:r>
              <a:rPr lang="cs-CZ" sz="2800" dirty="0" smtClean="0"/>
              <a:t>, dotváří </a:t>
            </a:r>
            <a:r>
              <a:rPr lang="cs-CZ" sz="2800" dirty="0" smtClean="0"/>
              <a:t>se chuť a vůně a vznikají bublinky oxidu uhličitého. Probíhá jeden až tři roky.</a:t>
            </a:r>
            <a:endParaRPr lang="cs-CZ" sz="2800" dirty="0"/>
          </a:p>
        </p:txBody>
      </p:sp>
      <p:pic>
        <p:nvPicPr>
          <p:cNvPr id="4" name="Obrázek 3" descr="P10101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708920"/>
            <a:ext cx="5112568" cy="3834426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bevelB w="38100" prst="slope"/>
            <a:contourClr>
              <a:schemeClr val="tx2"/>
            </a:contourClr>
          </a:sp3d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Remuáž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Setřásání kalů – odumřelé kvasinky se setřásají do hrdla lahve.</a:t>
            </a:r>
            <a:endParaRPr lang="cs-CZ" sz="2800" dirty="0"/>
          </a:p>
        </p:txBody>
      </p:sp>
      <p:pic>
        <p:nvPicPr>
          <p:cNvPr id="4" name="Obrázek 3" descr="P10101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2276872"/>
            <a:ext cx="5220072" cy="3915054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bevelB prst="slope"/>
            <a:contourClr>
              <a:schemeClr val="tx2"/>
            </a:contourClr>
          </a:sp3d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Degoržáž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Odstranění sedimentu nahromaděném v hrdle lahve.</a:t>
            </a:r>
          </a:p>
          <a:p>
            <a:r>
              <a:rPr lang="cs-CZ" sz="2800" dirty="0" smtClean="0"/>
              <a:t>Hrdlo lahve se ponoří do mrazivé solanky. Hrdlo se zchladí otevře se korunkový uzávěr a tlak, který vznikl v lahvi vytlačí sediment z lahve. Po otevření lahve dojde ke ztrátě malého množství vína z lahve.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Přidání expedičního likéru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Předtím než lahev uzavřeme korkem, doplníme expedičním likérem. Čím je víno mladší tím více cukru musíme přidat. U kvalitního šampaňského se zráním zakulacuje.</a:t>
            </a:r>
          </a:p>
          <a:p>
            <a:r>
              <a:rPr lang="cs-CZ" sz="2800" dirty="0" smtClean="0"/>
              <a:t>Poté lahev opatříme korkovým uzávěrem a agrafou. Kvalitní vína se nechá ještě </a:t>
            </a:r>
            <a:r>
              <a:rPr lang="cs-CZ" sz="2800" dirty="0" smtClean="0"/>
              <a:t>před </a:t>
            </a:r>
            <a:r>
              <a:rPr lang="cs-CZ" sz="2800" dirty="0" smtClean="0"/>
              <a:t>konzumací vyzrát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10101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45920" y="1668621"/>
            <a:ext cx="5852160" cy="4389120"/>
          </a:xfrm>
          <a:scene3d>
            <a:camera prst="orthographicFront"/>
            <a:lightRig rig="threePt" dir="t"/>
          </a:scene3d>
          <a:sp3d contourW="12700">
            <a:bevelB prst="slope"/>
            <a:contourClr>
              <a:schemeClr val="tx2"/>
            </a:contourClr>
          </a:sp3d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</a:t>
            </a:r>
            <a:r>
              <a:rPr lang="cs-CZ" sz="2800" dirty="0" smtClean="0"/>
              <a:t>Tři odrůdy z kterých se vyrábí šampaňské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Cha…………………………….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err="1" smtClean="0"/>
              <a:t>Pinot</a:t>
            </a:r>
            <a:r>
              <a:rPr lang="cs-CZ" sz="2800" dirty="0" smtClean="0"/>
              <a:t>  ………………………..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.............................  </a:t>
            </a:r>
            <a:r>
              <a:rPr lang="cs-CZ" sz="2800" dirty="0" err="1" smtClean="0"/>
              <a:t>Noir</a:t>
            </a: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    </a:t>
            </a:r>
          </a:p>
          <a:p>
            <a:pPr marL="514350" indent="-514350">
              <a:buNone/>
            </a:pPr>
            <a:r>
              <a:rPr lang="cs-CZ" sz="2800" dirty="0" smtClean="0"/>
              <a:t>2) Po mísení se do vína  přidá …………….......... likér.</a:t>
            </a:r>
          </a:p>
          <a:p>
            <a:pPr marL="514350" indent="-514350">
              <a:buNone/>
            </a:pPr>
            <a:r>
              <a:rPr lang="cs-CZ" sz="2800" dirty="0" smtClean="0"/>
              <a:t>     </a:t>
            </a:r>
          </a:p>
          <a:p>
            <a:pPr marL="514350" indent="-514350">
              <a:buNone/>
            </a:pPr>
            <a:r>
              <a:rPr lang="cs-CZ" sz="2800" dirty="0" smtClean="0"/>
              <a:t>3) </a:t>
            </a:r>
            <a:r>
              <a:rPr lang="cs-CZ" sz="2800" dirty="0" err="1" smtClean="0"/>
              <a:t>Degoržáž</a:t>
            </a:r>
            <a:r>
              <a:rPr lang="cs-CZ" sz="2800" dirty="0" smtClean="0"/>
              <a:t> je ……………………………………………………</a:t>
            </a:r>
          </a:p>
          <a:p>
            <a:pPr marL="514350" indent="-514350">
              <a:buNone/>
            </a:pPr>
            <a:r>
              <a:rPr lang="cs-CZ" sz="2800" dirty="0" smtClean="0"/>
              <a:t>    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4) Jaká fáze výroby šampaňského je na obrázku</a:t>
            </a:r>
            <a:endParaRPr lang="cs-CZ" sz="2800" dirty="0"/>
          </a:p>
        </p:txBody>
      </p:sp>
      <p:pic>
        <p:nvPicPr>
          <p:cNvPr id="6" name="Obrázek 5" descr="P10101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988840"/>
            <a:ext cx="5364088" cy="4023066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bevelB prst="slope"/>
            <a:contourClr>
              <a:schemeClr val="tx2"/>
            </a:contourClr>
          </a:sp3d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5) Z jakých vín se mísí šampaňské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Bez označení ročníku…………………………………………………..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 označením ročníku…………………………………………………..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Stevenson</a:t>
            </a:r>
            <a:r>
              <a:rPr lang="cs-CZ" dirty="0" smtClean="0"/>
              <a:t>, T. </a:t>
            </a:r>
            <a:r>
              <a:rPr lang="cs-CZ" i="1" dirty="0" smtClean="0"/>
              <a:t>Světová encyklopedie vín. </a:t>
            </a:r>
            <a:r>
              <a:rPr lang="cs-CZ" dirty="0" smtClean="0"/>
              <a:t>Bratislava: GEMINI 1993.</a:t>
            </a:r>
            <a:r>
              <a:rPr lang="cs-CZ" i="1" dirty="0" smtClean="0"/>
              <a:t> </a:t>
            </a:r>
            <a:r>
              <a:rPr lang="cs-CZ" dirty="0" smtClean="0"/>
              <a:t>ISBN </a:t>
            </a:r>
            <a:r>
              <a:rPr lang="cs-CZ" dirty="0" smtClean="0"/>
              <a:t>80-7161-005-4</a:t>
            </a:r>
          </a:p>
          <a:p>
            <a:r>
              <a:rPr lang="cs-CZ" smtClean="0"/>
              <a:t>Archiv autora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153</TotalTime>
  <Words>429</Words>
  <Application>Microsoft Office PowerPoint</Application>
  <PresentationFormat>Předvádění na obrazovce (4:3)</PresentationFormat>
  <Paragraphs>75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Došky</vt:lpstr>
      <vt:lpstr>Snímek 1</vt:lpstr>
      <vt:lpstr>Výroba šampaňského</vt:lpstr>
      <vt:lpstr>Sekt</vt:lpstr>
      <vt:lpstr>Méthode champenoise – šampaňská metoda</vt:lpstr>
      <vt:lpstr>Mísení vína </vt:lpstr>
      <vt:lpstr>Druhotné alkoholové kvašení</vt:lpstr>
      <vt:lpstr>Snímek 7</vt:lpstr>
      <vt:lpstr>Snímek 8</vt:lpstr>
      <vt:lpstr>Remuáž</vt:lpstr>
      <vt:lpstr>Degoržáž</vt:lpstr>
      <vt:lpstr>Přidání expedičního likéru</vt:lpstr>
      <vt:lpstr>Snímek 12</vt:lpstr>
      <vt:lpstr>Pracovní list</vt:lpstr>
      <vt:lpstr>Snímek 14</vt:lpstr>
      <vt:lpstr>Snímek 15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hotelovka</dc:creator>
  <cp:lastModifiedBy>Dum</cp:lastModifiedBy>
  <cp:revision>10</cp:revision>
  <dcterms:created xsi:type="dcterms:W3CDTF">2013-02-22T20:16:39Z</dcterms:created>
  <dcterms:modified xsi:type="dcterms:W3CDTF">2014-06-14T19:35:35Z</dcterms:modified>
</cp:coreProperties>
</file>