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3"/>
  </p:notesMasterIdLst>
  <p:sldIdLst>
    <p:sldId id="278" r:id="rId2"/>
    <p:sldId id="256" r:id="rId3"/>
    <p:sldId id="257" r:id="rId4"/>
    <p:sldId id="258" r:id="rId5"/>
    <p:sldId id="261" r:id="rId6"/>
    <p:sldId id="259" r:id="rId7"/>
    <p:sldId id="260" r:id="rId8"/>
    <p:sldId id="262" r:id="rId9"/>
    <p:sldId id="280" r:id="rId10"/>
    <p:sldId id="279" r:id="rId11"/>
    <p:sldId id="263" r:id="rId12"/>
    <p:sldId id="275" r:id="rId13"/>
    <p:sldId id="266" r:id="rId14"/>
    <p:sldId id="267" r:id="rId15"/>
    <p:sldId id="268" r:id="rId16"/>
    <p:sldId id="276" r:id="rId17"/>
    <p:sldId id="283" r:id="rId18"/>
    <p:sldId id="284" r:id="rId19"/>
    <p:sldId id="271" r:id="rId20"/>
    <p:sldId id="272" r:id="rId21"/>
    <p:sldId id="28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9327E-047A-4D64-8439-4B2194DF326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97DAD-5209-4CD7-97B5-ED4BD3E3DC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044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Servis sektu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7543396"/>
              </p:ext>
            </p:extLst>
          </p:nvPr>
        </p:nvGraphicFramePr>
        <p:xfrm>
          <a:off x="323528" y="2060847"/>
          <a:ext cx="8582847" cy="36922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5443"/>
                <a:gridCol w="6657404"/>
              </a:tblGrid>
              <a:tr h="2131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TEO.1109.2F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Vinárny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Servis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 sektu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0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při servisu sektu.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90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481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Prezentace,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agrafa, degustace, </a:t>
                      </a:r>
                      <a:r>
                        <a:rPr lang="cs-CZ" sz="1000" baseline="0" dirty="0" err="1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sabráž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828" y="17713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Servis sektu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Servis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pomůcek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772816"/>
            <a:ext cx="648072" cy="2874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988840"/>
            <a:ext cx="2032248" cy="207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1115616" y="4221088"/>
            <a:ext cx="2239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Chladič na víno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869160"/>
            <a:ext cx="3862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Sklenice na sekt - flétna</a:t>
            </a:r>
            <a:endParaRPr lang="cs-CZ" sz="2800" dirty="0"/>
          </a:p>
        </p:txBody>
      </p:sp>
      <p:pic>
        <p:nvPicPr>
          <p:cNvPr id="8" name="Obrázek 7" descr="images (3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628800"/>
            <a:ext cx="1800200" cy="1008112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6012160" y="2780928"/>
            <a:ext cx="2231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Zátka na sekt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 anchor="ctr"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Před servisem vína musíme provést kontrolu</a:t>
            </a:r>
          </a:p>
          <a:p>
            <a:pPr>
              <a:buNone/>
            </a:pPr>
            <a:r>
              <a:rPr lang="cs-CZ" dirty="0" smtClean="0"/>
              <a:t>	teploty podávaného vína.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Teplota u šumivých vín se pohybuje od 5-8°C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Určení teploty u vína je závislé od jeho stáří a kvalitě.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U vín bývá doporučení teploty vína výrobcem.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Víno ovšem podchladíme o jeden až dva stupně.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teploty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Příprava pracoviště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Víno otevíráme </a:t>
            </a:r>
            <a:r>
              <a:rPr lang="cs-CZ" sz="3200" dirty="0"/>
              <a:t> </a:t>
            </a:r>
            <a:r>
              <a:rPr lang="cs-CZ" sz="3200" dirty="0" smtClean="0"/>
              <a:t>na servírovacím stole (</a:t>
            </a:r>
            <a:r>
              <a:rPr lang="cs-CZ" sz="3200" dirty="0" err="1" smtClean="0"/>
              <a:t>keridonu</a:t>
            </a:r>
            <a:r>
              <a:rPr lang="cs-CZ" sz="320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Připravený inventář si vhodně rozmístíme 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 sektu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Prezentace – představení vína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Víno prezentujeme zleva hostili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Při prezentaci uvádíme – název vína, charakteristiku, gastronomickou návaznost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Provádíme také rychlou prezentaci čestnému hostu také zleva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Prezentace 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Otevření vína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Víno položíme na tácek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Odstraníme záklopku pomocí nože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Otevření </a:t>
            </a:r>
          </a:p>
          <a:p>
            <a:pPr>
              <a:buNone/>
            </a:pPr>
            <a:r>
              <a:rPr lang="cs-CZ" dirty="0" smtClean="0"/>
              <a:t>      - hrdlo držíme v </a:t>
            </a:r>
            <a:r>
              <a:rPr lang="cs-CZ" dirty="0" err="1" smtClean="0"/>
              <a:t>příručníku</a:t>
            </a:r>
            <a:r>
              <a:rPr lang="cs-CZ" dirty="0" smtClean="0"/>
              <a:t> - uvolníme oko u agrafy,</a:t>
            </a:r>
          </a:p>
          <a:p>
            <a:pPr>
              <a:buNone/>
            </a:pPr>
            <a:r>
              <a:rPr lang="cs-CZ" dirty="0" smtClean="0"/>
              <a:t>      - odstraníme agrafu,</a:t>
            </a:r>
          </a:p>
          <a:p>
            <a:pPr>
              <a:buNone/>
            </a:pPr>
            <a:r>
              <a:rPr lang="cs-CZ" dirty="0" smtClean="0"/>
              <a:t>      - uchopíme lahev do ruky a vytahujeme korek otáčivými pohyby lahve.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Otevírání sektu</a:t>
            </a:r>
            <a:endParaRPr lang="cs-CZ" dirty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476672"/>
            <a:ext cx="2466975" cy="1847850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6228184" y="2204864"/>
            <a:ext cx="2549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Agafa</a:t>
            </a:r>
            <a:r>
              <a:rPr lang="cs-CZ" sz="2800" dirty="0" smtClean="0"/>
              <a:t> s korkem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Přivoníme ke korku,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Posouzení korku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korku hostiteli – zleva, prezentujeme jako mísu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Pak zakládáme na pravou stranu hostitele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 korku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korku se mohou projevit případné vady vína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Zhodnocení korku</a:t>
            </a:r>
            <a:endParaRPr lang="cs-CZ" dirty="0"/>
          </a:p>
        </p:txBody>
      </p:sp>
      <p:pic>
        <p:nvPicPr>
          <p:cNvPr id="6" name="Obrázek 5" descr="IMG_01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276872"/>
            <a:ext cx="5580112" cy="4185084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Servírujeme hostiteli zprava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korku</a:t>
            </a:r>
            <a:endParaRPr lang="cs-CZ" dirty="0"/>
          </a:p>
        </p:txBody>
      </p:sp>
      <p:pic>
        <p:nvPicPr>
          <p:cNvPr id="4" name="Obrázek 3" descr="IMG_01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7" y="2060848"/>
            <a:ext cx="5768062" cy="4176000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Degustace – smyslové hodnocení vína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Zrak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Chuť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Degustaci provádí hostitel nebo </a:t>
            </a:r>
            <a:r>
              <a:rPr lang="cs-CZ" dirty="0" err="1" smtClean="0"/>
              <a:t>sommelier</a:t>
            </a:r>
            <a:r>
              <a:rPr lang="cs-CZ" dirty="0" smtClean="0"/>
              <a:t>,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při jednotlivém posuzování se k vínu vyjádříme.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sektu</a:t>
            </a:r>
            <a:endParaRPr lang="cs-CZ" dirty="0"/>
          </a:p>
        </p:txBody>
      </p:sp>
      <p:pic>
        <p:nvPicPr>
          <p:cNvPr id="4" name="Obrázek 3" descr="IMG_01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204864"/>
            <a:ext cx="5580112" cy="4185084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 sektu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K degustaci hostitelem naléváme zprava do založené sklenice a víno </a:t>
            </a:r>
          </a:p>
          <a:p>
            <a:pPr>
              <a:buNone/>
            </a:pPr>
            <a:r>
              <a:rPr lang="cs-CZ" sz="3200" dirty="0" smtClean="0"/>
              <a:t>Láhev držíme na levém předloktí podloženou </a:t>
            </a:r>
            <a:r>
              <a:rPr lang="cs-CZ" sz="3200" dirty="0" err="1" smtClean="0"/>
              <a:t>příručníkem</a:t>
            </a:r>
            <a:r>
              <a:rPr lang="cs-CZ" sz="3200" dirty="0" smtClean="0"/>
              <a:t>, etiketou k hostiteli</a:t>
            </a:r>
            <a:endParaRPr lang="cs-CZ" sz="3200" dirty="0"/>
          </a:p>
        </p:txBody>
      </p:sp>
      <p:pic>
        <p:nvPicPr>
          <p:cNvPr id="5" name="Zástupný symbol pro obsah 4" descr="IMG_012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87785"/>
            <a:ext cx="4059238" cy="3301455"/>
          </a:xfrm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Nalévání sektu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147248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Po odsouhlasení vína hostitelem naléváme víno podle</a:t>
            </a:r>
          </a:p>
          <a:p>
            <a:pPr>
              <a:buNone/>
            </a:pPr>
            <a:r>
              <a:rPr lang="cs-CZ" sz="3200" dirty="0" smtClean="0"/>
              <a:t>společenských pravidel a na konec hostiteli.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Víno naléváme zprava.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Po nalití umístíme víno do chladiče.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Úklid pracoviště</a:t>
            </a:r>
          </a:p>
          <a:p>
            <a:pPr>
              <a:buNone/>
            </a:pPr>
            <a:r>
              <a:rPr lang="cs-CZ" sz="3600" dirty="0" smtClean="0"/>
              <a:t>Při odchodu popřeje hostům příjemné chvíle u vína </a:t>
            </a:r>
          </a:p>
          <a:p>
            <a:r>
              <a:rPr lang="cs-CZ" sz="3600" dirty="0" smtClean="0"/>
              <a:t>Dolévání vína</a:t>
            </a:r>
          </a:p>
          <a:p>
            <a:pPr>
              <a:buNone/>
            </a:pPr>
            <a:r>
              <a:rPr lang="cs-CZ" sz="3600" dirty="0" smtClean="0"/>
              <a:t>Během konzumace hostovi víno doléváme, až je </a:t>
            </a:r>
            <a:r>
              <a:rPr lang="cs-CZ" sz="3600" dirty="0" smtClean="0"/>
              <a:t>sklenice </a:t>
            </a:r>
            <a:r>
              <a:rPr lang="cs-CZ" sz="3600" dirty="0" smtClean="0"/>
              <a:t>prázdná nebo je ve sklenici jen malé množství vína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 pracoviště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7715200" cy="4572000"/>
          </a:xfrm>
        </p:spPr>
        <p:txBody>
          <a:bodyPr/>
          <a:lstStyle/>
          <a:p>
            <a:r>
              <a:rPr lang="cs-CZ" sz="3600" dirty="0" smtClean="0"/>
              <a:t>Speciální otevírání sektu šavlí,</a:t>
            </a:r>
          </a:p>
          <a:p>
            <a:r>
              <a:rPr lang="cs-CZ" sz="3600" dirty="0" smtClean="0"/>
              <a:t>Při </a:t>
            </a:r>
            <a:r>
              <a:rPr lang="cs-CZ" sz="3600" dirty="0" err="1" smtClean="0"/>
              <a:t>sabráži</a:t>
            </a:r>
            <a:r>
              <a:rPr lang="cs-CZ" sz="3600" dirty="0" smtClean="0"/>
              <a:t> </a:t>
            </a:r>
            <a:r>
              <a:rPr lang="cs-CZ" sz="3600" dirty="0" smtClean="0"/>
              <a:t>musíme sekt vychladit na 3 °C,</a:t>
            </a:r>
          </a:p>
          <a:p>
            <a:r>
              <a:rPr lang="cs-CZ" sz="3600" dirty="0" smtClean="0"/>
              <a:t>Odstraníme agrafu a provedeme tah šavlí po lahvi, tak aby ostří šavle narazilo na skleněný kroužek na hrdle</a:t>
            </a:r>
            <a:r>
              <a:rPr lang="cs-CZ" dirty="0" smtClean="0"/>
              <a:t>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Sabráž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101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524000"/>
            <a:ext cx="6096000" cy="4572000"/>
          </a:xfrm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Zajímavost – držení lahve v </a:t>
            </a:r>
            <a:r>
              <a:rPr lang="cs-CZ" dirty="0" err="1" smtClean="0"/>
              <a:t>Möet</a:t>
            </a:r>
            <a:r>
              <a:rPr lang="cs-CZ" dirty="0" smtClean="0">
                <a:latin typeface="Arial Narrow"/>
              </a:rPr>
              <a:t>&amp;</a:t>
            </a:r>
            <a:r>
              <a:rPr lang="cs-CZ" dirty="0" err="1" smtClean="0">
                <a:latin typeface="Arial Narrow"/>
              </a:rPr>
              <a:t>Candon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P10101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836712"/>
            <a:ext cx="6096000" cy="4572000"/>
          </a:xfrm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1</a:t>
            </a:r>
            <a:r>
              <a:rPr lang="cs-CZ" sz="2000" dirty="0" smtClean="0"/>
              <a:t>) </a:t>
            </a:r>
            <a:r>
              <a:rPr lang="cs-CZ" sz="2800" dirty="0" smtClean="0"/>
              <a:t>Jaký inventář potřebuje pro servis sektu</a:t>
            </a:r>
          </a:p>
          <a:p>
            <a:pPr marL="514350" indent="-514350">
              <a:buNone/>
            </a:pPr>
            <a:r>
              <a:rPr lang="cs-CZ" sz="2800" dirty="0"/>
              <a:t>	</a:t>
            </a:r>
            <a:r>
              <a:rPr lang="cs-CZ" sz="2800" dirty="0" smtClean="0"/>
              <a:t>………………………………………………………………………………………………………….........................................................................................................................…..</a:t>
            </a:r>
          </a:p>
          <a:p>
            <a:pPr marL="514350" indent="-514350">
              <a:buNone/>
            </a:pPr>
            <a:r>
              <a:rPr lang="cs-CZ" sz="2800" dirty="0" smtClean="0"/>
              <a:t>2) Zvolte správnou teplotu pro servis červeného vína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8  - 12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5 – 8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14 – 18 °C</a:t>
            </a:r>
          </a:p>
          <a:p>
            <a:pPr marL="514350" indent="-514350">
              <a:buNone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76672"/>
            <a:ext cx="8229600" cy="5508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3) </a:t>
            </a:r>
            <a:r>
              <a:rPr lang="cs-CZ" sz="2800" dirty="0" smtClean="0"/>
              <a:t>Vysvětli pojem agrafa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………………………………………………………………………………..</a:t>
            </a:r>
          </a:p>
          <a:p>
            <a:pPr>
              <a:buNone/>
            </a:pPr>
            <a:r>
              <a:rPr lang="cs-CZ" sz="2800" dirty="0" smtClean="0"/>
              <a:t>………………………………………………………………………………..</a:t>
            </a:r>
          </a:p>
          <a:p>
            <a:pPr>
              <a:buNone/>
            </a:pPr>
            <a:r>
              <a:rPr lang="cs-CZ" sz="2800" dirty="0" smtClean="0"/>
              <a:t>4) Co to je SABRÁŽ</a:t>
            </a:r>
          </a:p>
          <a:p>
            <a:pPr marL="457200" indent="-457200">
              <a:buNone/>
            </a:pPr>
            <a:r>
              <a:rPr lang="cs-CZ" sz="2800" dirty="0" smtClean="0"/>
              <a:t>………………………………………….……………………………………</a:t>
            </a:r>
          </a:p>
          <a:p>
            <a:pPr marL="457200" indent="-457200">
              <a:buNone/>
            </a:pPr>
            <a:r>
              <a:rPr lang="cs-CZ" sz="2800" dirty="0" smtClean="0"/>
              <a:t>5) V jakém pořadí naléváme víno hostům</a:t>
            </a:r>
          </a:p>
          <a:p>
            <a:pPr marL="457200" lvl="1" indent="-457200">
              <a:buNone/>
            </a:pPr>
            <a:r>
              <a:rPr lang="cs-CZ" sz="2800" dirty="0" smtClean="0"/>
              <a:t>       ……………………………………………………………………………….................................................................................</a:t>
            </a:r>
          </a:p>
          <a:p>
            <a:pPr marL="457200" lvl="1" indent="-45720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G., </a:t>
            </a:r>
            <a:r>
              <a:rPr lang="cs-CZ" i="1" dirty="0" smtClean="0"/>
              <a:t>Stolničení. </a:t>
            </a:r>
            <a:r>
              <a:rPr lang="cs-CZ" dirty="0" smtClean="0"/>
              <a:t>Praha: Fortuna. 2010 </a:t>
            </a:r>
            <a:r>
              <a:rPr lang="cs-CZ" dirty="0" smtClean="0"/>
              <a:t>ISBN:8071687529</a:t>
            </a:r>
          </a:p>
          <a:p>
            <a:r>
              <a:rPr lang="cs-CZ" smtClean="0"/>
              <a:t>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230</TotalTime>
  <Words>457</Words>
  <Application>Microsoft Office PowerPoint</Application>
  <PresentationFormat>Předvádění na obrazovce (4:3)</PresentationFormat>
  <Paragraphs>120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Papír</vt:lpstr>
      <vt:lpstr>Snímek 1</vt:lpstr>
      <vt:lpstr>Servis vína</vt:lpstr>
      <vt:lpstr>Příprava pomůcek</vt:lpstr>
      <vt:lpstr>Kontrola teploty vína</vt:lpstr>
      <vt:lpstr>Servis  sektu</vt:lpstr>
      <vt:lpstr>Prezentace  vína</vt:lpstr>
      <vt:lpstr>Otevírání sektu</vt:lpstr>
      <vt:lpstr>Servis  korku</vt:lpstr>
      <vt:lpstr>Zhodnocení korku</vt:lpstr>
      <vt:lpstr>Servis korku</vt:lpstr>
      <vt:lpstr>Degustace vína</vt:lpstr>
      <vt:lpstr>Degustace sektu</vt:lpstr>
      <vt:lpstr>Degustace sektu</vt:lpstr>
      <vt:lpstr>Nalévání sektu</vt:lpstr>
      <vt:lpstr>Úklid pracoviště</vt:lpstr>
      <vt:lpstr>Sabráž</vt:lpstr>
      <vt:lpstr>Zajímavost – držení lahve v Möet&amp;Candon</vt:lpstr>
      <vt:lpstr>Snímek 18</vt:lpstr>
      <vt:lpstr>Úkoly</vt:lpstr>
      <vt:lpstr>Snímek 20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Servis vína</dc:title>
  <dc:creator>hotelovka</dc:creator>
  <cp:lastModifiedBy>Dum</cp:lastModifiedBy>
  <cp:revision>13</cp:revision>
  <dcterms:created xsi:type="dcterms:W3CDTF">2012-08-02T06:47:01Z</dcterms:created>
  <dcterms:modified xsi:type="dcterms:W3CDTF">2014-06-14T19:26:21Z</dcterms:modified>
</cp:coreProperties>
</file>