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4" r:id="rId2"/>
    <p:sldId id="256" r:id="rId3"/>
    <p:sldId id="257" r:id="rId4"/>
    <p:sldId id="258" r:id="rId5"/>
    <p:sldId id="265" r:id="rId6"/>
    <p:sldId id="259" r:id="rId7"/>
    <p:sldId id="260" r:id="rId8"/>
    <p:sldId id="261" r:id="rId9"/>
    <p:sldId id="262" r:id="rId10"/>
    <p:sldId id="263" r:id="rId1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Nadpis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22" name="Podnadpis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14.6.2014</a:t>
            </a:fld>
            <a:endParaRPr lang="cs-CZ"/>
          </a:p>
        </p:txBody>
      </p:sp>
      <p:sp>
        <p:nvSpPr>
          <p:cNvPr id="20" name="Zástupný symbol pro zápatí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10" name="Zástupný symbol pro číslo snímku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Elipsa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Elipsa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14.6.2014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14.6.2014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14.6.2014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14.6.2014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Obdélník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Elipsa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Elipsa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14.6.2014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14.6.2014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14.6.2014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14.6.2014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6" name="Obdélník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14.6.2014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14.6.2014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Obdélník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9" name="Vývojový diagram: postup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Vývojový diagram: postup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ýseč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Elipsa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Prstenec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Obdélník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Zástupný symbol pro nadpis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9" name="Zástupný symbol pro text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24" name="Zástupný symbol pro datum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18A2481B-5154-415F-B752-558547769AA3}" type="datetimeFigureOut">
              <a:rPr lang="cs-CZ" smtClean="0"/>
              <a:pPr/>
              <a:t>14.6.2014</a:t>
            </a:fld>
            <a:endParaRPr lang="cs-CZ"/>
          </a:p>
        </p:txBody>
      </p:sp>
      <p:sp>
        <p:nvSpPr>
          <p:cNvPr id="10" name="Zástupný symbol pro zápatí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cs-CZ"/>
          </a:p>
        </p:txBody>
      </p:sp>
      <p:sp>
        <p:nvSpPr>
          <p:cNvPr id="22" name="Zástupný symbol pro číslo snímku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5" name="Obdélník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000232" y="1214422"/>
            <a:ext cx="5624522" cy="838200"/>
          </a:xfrm>
        </p:spPr>
        <p:txBody>
          <a:bodyPr>
            <a:normAutofit/>
          </a:bodyPr>
          <a:lstStyle/>
          <a:p>
            <a:pPr algn="ctr"/>
            <a:r>
              <a:rPr lang="cs-CZ" sz="2000" smtClean="0"/>
              <a:t>Flambování masa</a:t>
            </a:r>
            <a:endParaRPr lang="cs-CZ" sz="2000" dirty="0"/>
          </a:p>
        </p:txBody>
      </p:sp>
      <p:graphicFrame>
        <p:nvGraphicFramePr>
          <p:cNvPr id="8" name="Tabulk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8613889"/>
              </p:ext>
            </p:extLst>
          </p:nvPr>
        </p:nvGraphicFramePr>
        <p:xfrm>
          <a:off x="571472" y="1857364"/>
          <a:ext cx="7966796" cy="42254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24240"/>
                <a:gridCol w="6142556"/>
              </a:tblGrid>
              <a:tr h="28873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Název školy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SŠHS Kroměříž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827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Číslo projektu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CZ.1.07/1.5.00/34.0911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27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Autor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Andrea </a:t>
                      </a:r>
                      <a:r>
                        <a:rPr lang="cs-CZ" sz="1000" dirty="0" err="1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Mišurcová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Název šablony</a:t>
                      </a: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III/2</a:t>
                      </a:r>
                      <a:r>
                        <a:rPr lang="cs-CZ" sz="1000" baseline="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 – inovace a zkvalitnění výuky  prostřednictvím  ICT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275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Název </a:t>
                      </a:r>
                      <a:r>
                        <a:rPr lang="cs-CZ" sz="1000" dirty="0" err="1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DUMu</a:t>
                      </a:r>
                      <a:endParaRPr lang="cs-CZ" sz="1000" dirty="0" smtClean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00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TEO.1118.2B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27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Stupeň a typ vzdělávání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Odborné vzdělávání 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27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Vzdělávací oblast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Služby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27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Vzdělávací obor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Technika obsluhy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27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Vzdělávací okruh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Složitá obsluha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27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Druh učebního materiálu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Prezentace,  test 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27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Cílová skupina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Žák, 16 - 19 let</a:t>
                      </a:r>
                      <a:endParaRPr lang="cs-CZ" sz="1000" dirty="0" smtClean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79311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Anotace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Prezentace </a:t>
                      </a:r>
                      <a:r>
                        <a:rPr lang="cs-CZ" sz="10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komplexně seznamuje žáky s </a:t>
                      </a: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dokončováním pokrmů u stolu hosta, způsoby flambování masa, flambování šašlíků, přípravou pracoviště, zásadami  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0573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Speciální vzdělávací potřeby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- žádné -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4763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Klíčová slova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latin typeface="Arial CE" pitchFamily="34" charset="-18"/>
                        </a:rPr>
                        <a:t>Flambování masa, příprava pracoviště, šašlík</a:t>
                      </a:r>
                      <a:endParaRPr lang="cs-CZ" sz="1000" dirty="0">
                        <a:latin typeface="Arial CE" pitchFamily="34" charset="-18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27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Datum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Datum vytvoření – 28.</a:t>
                      </a:r>
                      <a:r>
                        <a:rPr lang="cs-CZ" sz="1000" baseline="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 02</a:t>
                      </a: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.</a:t>
                      </a:r>
                      <a:r>
                        <a:rPr lang="cs-CZ" sz="1000" baseline="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 </a:t>
                      </a: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2013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9" name="Obrázek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97" y="6093296"/>
            <a:ext cx="9138606" cy="720080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74520" y="188640"/>
            <a:ext cx="5394960" cy="1203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Zdroje: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ČERNÝ, J. SRKALA, A. </a:t>
            </a:r>
            <a:r>
              <a:rPr lang="cs-CZ" i="1" dirty="0" smtClean="0"/>
              <a:t>Moderní obsluha</a:t>
            </a:r>
            <a:r>
              <a:rPr lang="cs-CZ" dirty="0" smtClean="0"/>
              <a:t>. 1. </a:t>
            </a:r>
            <a:r>
              <a:rPr lang="cs-CZ" dirty="0" err="1" smtClean="0"/>
              <a:t>vyd</a:t>
            </a:r>
            <a:r>
              <a:rPr lang="cs-CZ" dirty="0" smtClean="0"/>
              <a:t>. Praha: Merkur, 1993. ISBN 80-70-32-961-0 </a:t>
            </a:r>
          </a:p>
          <a:p>
            <a:r>
              <a:rPr lang="cs-CZ" dirty="0" smtClean="0"/>
              <a:t>SRKALA,  A. ČERNÝ, J. </a:t>
            </a:r>
            <a:r>
              <a:rPr lang="cs-CZ" i="1" dirty="0" smtClean="0"/>
              <a:t>Práce číšníka u stolu hosta</a:t>
            </a:r>
            <a:r>
              <a:rPr lang="cs-CZ" dirty="0" smtClean="0"/>
              <a:t>. 1. </a:t>
            </a:r>
            <a:r>
              <a:rPr lang="cs-CZ" dirty="0" err="1" smtClean="0"/>
              <a:t>vyd</a:t>
            </a:r>
            <a:r>
              <a:rPr lang="cs-CZ" dirty="0" smtClean="0"/>
              <a:t>. Praha: Merkur, 1982. ISBN 51-349-82</a:t>
            </a:r>
          </a:p>
          <a:p>
            <a:r>
              <a:rPr lang="cs-CZ" dirty="0" smtClean="0"/>
              <a:t>SALAČ, G. </a:t>
            </a:r>
            <a:r>
              <a:rPr lang="cs-CZ" i="1" dirty="0" smtClean="0"/>
              <a:t>Stolničení.</a:t>
            </a:r>
            <a:r>
              <a:rPr lang="cs-CZ" dirty="0" smtClean="0"/>
              <a:t> 1. </a:t>
            </a:r>
            <a:r>
              <a:rPr lang="cs-CZ" dirty="0" err="1" smtClean="0"/>
              <a:t>vyd</a:t>
            </a:r>
            <a:r>
              <a:rPr lang="cs-CZ" dirty="0" smtClean="0"/>
              <a:t>. Praha: Fortuna, 1996. ISBN </a:t>
            </a:r>
            <a:r>
              <a:rPr lang="cs-CZ" dirty="0" smtClean="0"/>
              <a:t>80-7168-333-7</a:t>
            </a:r>
          </a:p>
          <a:p>
            <a:r>
              <a:rPr lang="cs-CZ" smtClean="0"/>
              <a:t>Obrázky – archiv autora</a:t>
            </a:r>
            <a:endParaRPr lang="cs-CZ" smtClean="0"/>
          </a:p>
          <a:p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428728" y="3929066"/>
            <a:ext cx="7406640" cy="1472184"/>
          </a:xfrm>
        </p:spPr>
        <p:txBody>
          <a:bodyPr/>
          <a:lstStyle/>
          <a:p>
            <a:r>
              <a:rPr lang="cs-CZ" dirty="0" smtClean="0"/>
              <a:t>Flambování masa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Složitá obsluha </a:t>
            </a:r>
            <a:endParaRPr lang="cs-CZ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7423" y="39878"/>
            <a:ext cx="8469153" cy="1444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97" y="6093296"/>
            <a:ext cx="9138606" cy="720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 flambování mas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43608" y="1447800"/>
            <a:ext cx="8100392" cy="5410200"/>
          </a:xfrm>
        </p:spPr>
        <p:txBody>
          <a:bodyPr>
            <a:normAutofit lnSpcReduction="10000"/>
          </a:bodyPr>
          <a:lstStyle/>
          <a:p>
            <a:r>
              <a:rPr lang="cs-CZ" dirty="0" smtClean="0"/>
              <a:t>Používáme maso předem tepelně zpracované, nejlépe naporcované</a:t>
            </a:r>
          </a:p>
          <a:p>
            <a:r>
              <a:rPr lang="cs-CZ" dirty="0" smtClean="0"/>
              <a:t>Nikdy neflambujeme suchá masa bez šťávy nebo omáčky, smažená masa, nebo upravená papilotě</a:t>
            </a:r>
          </a:p>
          <a:p>
            <a:r>
              <a:rPr lang="cs-CZ" dirty="0" smtClean="0"/>
              <a:t>Volíme chuťově vhodnou pálenku</a:t>
            </a:r>
          </a:p>
          <a:p>
            <a:r>
              <a:rPr lang="cs-CZ" dirty="0" smtClean="0"/>
              <a:t>Na tmavá masa a zvěřinu používáme výraznější druhy (gin, borovička, režná, slivovice)</a:t>
            </a:r>
          </a:p>
          <a:p>
            <a:r>
              <a:rPr lang="cs-CZ" dirty="0" smtClean="0"/>
              <a:t>Na bílá masa (vodka, zubrovka, koňak, whisky)  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Způsoby flambování mas: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43608" y="1447800"/>
            <a:ext cx="7890080" cy="5410200"/>
          </a:xfrm>
        </p:spPr>
        <p:txBody>
          <a:bodyPr>
            <a:normAutofit lnSpcReduction="10000"/>
          </a:bodyPr>
          <a:lstStyle/>
          <a:p>
            <a:r>
              <a:rPr lang="cs-CZ" dirty="0" smtClean="0"/>
              <a:t>Flambování provádíme dvěma způsoby: </a:t>
            </a:r>
          </a:p>
          <a:p>
            <a:pPr marL="596646" indent="-514350">
              <a:buFont typeface="+mj-lt"/>
              <a:buAutoNum type="arabicPeriod"/>
            </a:pPr>
            <a:r>
              <a:rPr lang="cs-CZ" dirty="0" smtClean="0"/>
              <a:t>Připravený pokrm zalijeme pálenkou nebo směsí pálenek, které přidáme do malé dávky šťávy nebo </a:t>
            </a:r>
            <a:r>
              <a:rPr lang="cs-CZ" dirty="0" err="1" smtClean="0"/>
              <a:t>výpeku</a:t>
            </a:r>
            <a:r>
              <a:rPr lang="cs-CZ" dirty="0" smtClean="0"/>
              <a:t>. Po dobrém prohřátí necháme pálenku vzplanout a pokrm v ní koupeme                  </a:t>
            </a:r>
          </a:p>
          <a:p>
            <a:pPr marL="596646" indent="-514350">
              <a:buFont typeface="+mj-lt"/>
              <a:buAutoNum type="arabicPeriod"/>
            </a:pPr>
            <a:r>
              <a:rPr lang="cs-CZ" dirty="0" smtClean="0"/>
              <a:t>Hotový pokrm poléváme hořící pálenkou, kterou dobře prohřejeme v džezvě nebo v naběračce a necháme vzplanout a hořícím alkoholem poléváme  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Příprava flambovacího vozíku</a:t>
            </a:r>
            <a:endParaRPr lang="cs-CZ" dirty="0"/>
          </a:p>
        </p:txBody>
      </p:sp>
      <p:pic>
        <p:nvPicPr>
          <p:cNvPr id="1026" name="Picture 2" descr="C:\Users\Intel\Pictures\2013-02-22 DUM\DUM 01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4375" y="1447800"/>
            <a:ext cx="6400800" cy="4800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Postup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99592" y="1196752"/>
            <a:ext cx="8034096" cy="5661248"/>
          </a:xfrm>
        </p:spPr>
        <p:txBody>
          <a:bodyPr>
            <a:normAutofit/>
          </a:bodyPr>
          <a:lstStyle/>
          <a:p>
            <a:r>
              <a:rPr lang="cs-CZ" dirty="0" smtClean="0"/>
              <a:t>Na připravenou pánvičku odpovídající velikosti nalijeme z omáčníku šťávu, nebo omáčku</a:t>
            </a:r>
          </a:p>
          <a:p>
            <a:r>
              <a:rPr lang="cs-CZ" dirty="0" smtClean="0"/>
              <a:t>Připravené maso přeložíme na pánev a dostatečně prohřejeme otáčením  </a:t>
            </a:r>
          </a:p>
          <a:p>
            <a:r>
              <a:rPr lang="cs-CZ" dirty="0" smtClean="0"/>
              <a:t>Odměřené množství pálenky nalijeme na maso, pánev mírně nakloníme nad plamen</a:t>
            </a:r>
          </a:p>
          <a:p>
            <a:r>
              <a:rPr lang="cs-CZ" dirty="0" smtClean="0"/>
              <a:t>Po vzplanutí můžeme pro zvýšení efektu „stříknout“ mletý pepř 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43608" y="500042"/>
            <a:ext cx="7890080" cy="6357958"/>
          </a:xfrm>
        </p:spPr>
        <p:txBody>
          <a:bodyPr>
            <a:normAutofit/>
          </a:bodyPr>
          <a:lstStyle/>
          <a:p>
            <a:r>
              <a:rPr lang="cs-CZ" sz="4000" dirty="0" smtClean="0"/>
              <a:t>V závěrečné fázi snížíme intenzitu plamene , stáhneme maso k okraji  pánvičky a dochutíme šťávu nebo omáčku</a:t>
            </a:r>
          </a:p>
          <a:p>
            <a:endParaRPr lang="cs-CZ" sz="4000" dirty="0" smtClean="0"/>
          </a:p>
          <a:p>
            <a:r>
              <a:rPr lang="cs-CZ" sz="4000" dirty="0" smtClean="0"/>
              <a:t>Překládáme na masový talíř, přeložíme přílohu a přízdobu </a:t>
            </a:r>
            <a:endParaRPr lang="cs-CZ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Šašlíky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971600" y="1196752"/>
            <a:ext cx="7962088" cy="5661248"/>
          </a:xfrm>
        </p:spPr>
        <p:txBody>
          <a:bodyPr>
            <a:normAutofit fontScale="92500"/>
          </a:bodyPr>
          <a:lstStyle/>
          <a:p>
            <a:r>
              <a:rPr lang="cs-CZ" sz="3600" dirty="0" smtClean="0"/>
              <a:t>Šašlík - marinované maso grilované     na špízu, ze střídajících se kousků masa, cibule, příp. zeleniny</a:t>
            </a:r>
          </a:p>
          <a:p>
            <a:r>
              <a:rPr lang="cs-CZ" sz="3600" dirty="0" smtClean="0"/>
              <a:t>Z kuchyně přinášíme opečené šašlíky (malé, střední, nebo velké na šavli)</a:t>
            </a:r>
          </a:p>
          <a:p>
            <a:r>
              <a:rPr lang="cs-CZ" sz="3600" dirty="0" smtClean="0"/>
              <a:t>Přinášíme také šťávu, nebo omáčku a přílohu</a:t>
            </a:r>
          </a:p>
          <a:p>
            <a:r>
              <a:rPr lang="cs-CZ" sz="3600" dirty="0" smtClean="0"/>
              <a:t>U stolu na pánvičce prohřejeme šašlíky, poléváme pálenkou a necháme vzplanout</a:t>
            </a:r>
          </a:p>
          <a:p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971600" y="0"/>
            <a:ext cx="7962088" cy="6858000"/>
          </a:xfrm>
        </p:spPr>
        <p:txBody>
          <a:bodyPr>
            <a:normAutofit/>
          </a:bodyPr>
          <a:lstStyle/>
          <a:p>
            <a:r>
              <a:rPr lang="cs-CZ" sz="4000" dirty="0" smtClean="0"/>
              <a:t>Šašlíky obracíme a po dohoření překládáme na talíře</a:t>
            </a:r>
          </a:p>
          <a:p>
            <a:r>
              <a:rPr lang="cs-CZ" sz="4000" dirty="0" smtClean="0"/>
              <a:t>Do </a:t>
            </a:r>
            <a:r>
              <a:rPr lang="cs-CZ" sz="4000" dirty="0" err="1" smtClean="0"/>
              <a:t>výpeku</a:t>
            </a:r>
            <a:r>
              <a:rPr lang="cs-CZ" sz="4000" dirty="0" smtClean="0"/>
              <a:t> naléváme zbytek šťávy nebo omáčky,  prohřejeme, spojíme a přeléváme přes šašlíky</a:t>
            </a:r>
          </a:p>
          <a:p>
            <a:r>
              <a:rPr lang="cs-CZ" sz="4000" dirty="0" smtClean="0"/>
              <a:t>U velkých šašlíků flambujeme pomocí naběračky, nebo džezvy </a:t>
            </a:r>
          </a:p>
          <a:p>
            <a:r>
              <a:rPr lang="cs-CZ" sz="4000" dirty="0" smtClean="0"/>
              <a:t>Po </a:t>
            </a:r>
            <a:r>
              <a:rPr lang="cs-CZ" sz="4000" dirty="0" err="1" smtClean="0"/>
              <a:t>oflambování</a:t>
            </a:r>
            <a:r>
              <a:rPr lang="cs-CZ" sz="4000" dirty="0" smtClean="0"/>
              <a:t> stáhneme kousky masa a zeleniny na talíře  </a:t>
            </a:r>
            <a:endParaRPr lang="cs-CZ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lunovrat">
  <a:themeElements>
    <a:clrScheme name="Arkýř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Slunovrat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lunovrat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155</TotalTime>
  <Words>450</Words>
  <Application>Microsoft Office PowerPoint</Application>
  <PresentationFormat>Předvádění na obrazovce (4:3)</PresentationFormat>
  <Paragraphs>66</Paragraphs>
  <Slides>10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1" baseType="lpstr">
      <vt:lpstr>Slunovrat</vt:lpstr>
      <vt:lpstr>Flambování masa</vt:lpstr>
      <vt:lpstr>Flambování masa</vt:lpstr>
      <vt:lpstr>K flambování mas</vt:lpstr>
      <vt:lpstr>Způsoby flambování mas:</vt:lpstr>
      <vt:lpstr>Příprava flambovacího vozíku</vt:lpstr>
      <vt:lpstr>Postup </vt:lpstr>
      <vt:lpstr>Snímek 7</vt:lpstr>
      <vt:lpstr>Šašlíky</vt:lpstr>
      <vt:lpstr>Snímek 9</vt:lpstr>
      <vt:lpstr>Zdroje: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Flambování masa</dc:title>
  <dc:creator>Intel</dc:creator>
  <cp:lastModifiedBy>Dum</cp:lastModifiedBy>
  <cp:revision>22</cp:revision>
  <dcterms:created xsi:type="dcterms:W3CDTF">2013-02-17T21:00:41Z</dcterms:created>
  <dcterms:modified xsi:type="dcterms:W3CDTF">2014-06-14T19:07:25Z</dcterms:modified>
</cp:coreProperties>
</file>