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16"/>
  </p:notesMasterIdLst>
  <p:sldIdLst>
    <p:sldId id="272" r:id="rId2"/>
    <p:sldId id="256" r:id="rId3"/>
    <p:sldId id="257" r:id="rId4"/>
    <p:sldId id="258" r:id="rId5"/>
    <p:sldId id="259" r:id="rId6"/>
    <p:sldId id="260" r:id="rId7"/>
    <p:sldId id="261" r:id="rId8"/>
    <p:sldId id="269" r:id="rId9"/>
    <p:sldId id="270" r:id="rId10"/>
    <p:sldId id="263" r:id="rId11"/>
    <p:sldId id="264" r:id="rId12"/>
    <p:sldId id="265" r:id="rId13"/>
    <p:sldId id="267" r:id="rId14"/>
    <p:sldId id="27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445" autoAdjust="0"/>
  </p:normalViewPr>
  <p:slideViewPr>
    <p:cSldViewPr>
      <p:cViewPr varScale="1">
        <p:scale>
          <a:sx n="98" d="100"/>
          <a:sy n="98" d="100"/>
        </p:scale>
        <p:origin x="-2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90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CD415B-2753-485D-BEDC-514CB11F154C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8CB00D-0703-4D80-876D-E778EB125A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1823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90210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CB00D-0703-4D80-876D-E778EB125ACE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18153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EB07-3AD9-476D-8B7F-61EEB3156D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7F6D470-D379-48D4-86D0-BA6B13E39A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EB07-3AD9-476D-8B7F-61EEB3156D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7F6D470-D379-48D4-86D0-BA6B13E39A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EB07-3AD9-476D-8B7F-61EEB3156D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D470-D379-48D4-86D0-BA6B13E39A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EB07-3AD9-476D-8B7F-61EEB3156D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D470-D379-48D4-86D0-BA6B13E39A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EB07-3AD9-476D-8B7F-61EEB3156D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7F6D470-D379-48D4-86D0-BA6B13E39A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EB07-3AD9-476D-8B7F-61EEB3156D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D470-D379-48D4-86D0-BA6B13E39A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EB07-3AD9-476D-8B7F-61EEB3156D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D470-D379-48D4-86D0-BA6B13E39A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EB07-3AD9-476D-8B7F-61EEB3156D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D470-D379-48D4-86D0-BA6B13E39A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EB07-3AD9-476D-8B7F-61EEB3156D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D470-D379-48D4-86D0-BA6B13E39A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EB07-3AD9-476D-8B7F-61EEB3156D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D470-D379-48D4-86D0-BA6B13E39A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EB07-3AD9-476D-8B7F-61EEB3156D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D470-D379-48D4-86D0-BA6B13E39A2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3FBEB07-3AD9-476D-8B7F-61EEB3156D95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7F6D470-D379-48D4-86D0-BA6B13E39A2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spressolavazza.cz/Priprava/Cappuccino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343110" y="1412776"/>
            <a:ext cx="4514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Technika obsluhy – Pěstování kávy</a:t>
            </a:r>
            <a:endParaRPr lang="cs-CZ" sz="2000" b="1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32965006"/>
              </p:ext>
            </p:extLst>
          </p:nvPr>
        </p:nvGraphicFramePr>
        <p:xfrm>
          <a:off x="163762" y="1812886"/>
          <a:ext cx="8654855" cy="40559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97451"/>
                <a:gridCol w="6657404"/>
              </a:tblGrid>
              <a:tr h="26673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Mgr. Ivana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Hašová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III/2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– inovace a zkvalitnění výuky  prostřednictvím  ICT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10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10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TeO.1201.2.F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Odborné vzdělávání 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Kavárny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Technika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obsluhy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Pěstování kávy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948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05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10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624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</a:t>
                      </a: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komplexně seznamuje žáky </a:t>
                      </a: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v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jakých oblastech a zemích se pěstuje káva, jaké jsou nejrozšířenější odrůdy  kávovníků a postup sklizně kávy.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6352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žádné -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8982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latin typeface="Arial CE" pitchFamily="34" charset="-18"/>
                        </a:rPr>
                        <a:t>Kávovník, arabika, robusta,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latin typeface="Arial CE" pitchFamily="34" charset="-18"/>
                        </a:rPr>
                        <a:t> sklizeň kávy</a:t>
                      </a:r>
                      <a:endParaRPr lang="cs-CZ" sz="1000" dirty="0">
                        <a:solidFill>
                          <a:schemeClr val="tx1"/>
                        </a:solidFill>
                        <a:latin typeface="Arial CE" pitchFamily="34" charset="-18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6940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 vytvoření – např. - 1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 </a:t>
                      </a: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3.</a:t>
                      </a:r>
                      <a:r>
                        <a:rPr lang="cs-CZ" sz="10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0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2013</a:t>
                      </a:r>
                      <a:endParaRPr lang="cs-CZ" sz="10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74520" y="208816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512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2560" y="2060848"/>
            <a:ext cx="7406640" cy="1008112"/>
          </a:xfrm>
        </p:spPr>
        <p:txBody>
          <a:bodyPr/>
          <a:lstStyle/>
          <a:p>
            <a:r>
              <a:rPr lang="cs-CZ" dirty="0" smtClean="0"/>
              <a:t>Pěstování kávy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Země,  </a:t>
            </a:r>
            <a:r>
              <a:rPr lang="cs-CZ" dirty="0" smtClean="0"/>
              <a:t>kde se pěstuje káva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Káva se pěstuje mezi obratníkem Raka a </a:t>
            </a:r>
            <a:r>
              <a:rPr lang="cs-CZ" dirty="0" smtClean="0"/>
              <a:t>Kozoroha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Střední a Jižní Amerika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dirty="0" smtClean="0"/>
              <a:t>N</a:t>
            </a:r>
            <a:r>
              <a:rPr lang="cs-CZ" smtClean="0"/>
              <a:t>ejlepší </a:t>
            </a:r>
            <a:r>
              <a:rPr lang="cs-CZ" dirty="0" smtClean="0"/>
              <a:t>káva pochází: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 Kolumbie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Brazílie,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 Kostariky,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Jamaiky,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 Mexika,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Peru,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Ekvádoru,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Kuby,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Panamy,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Venezuely,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Guatemaly. </a:t>
            </a:r>
            <a:br>
              <a:rPr lang="cs-CZ" dirty="0" smtClean="0"/>
            </a:br>
            <a:r>
              <a:rPr lang="cs-CZ" dirty="0" smtClean="0"/>
              <a:t>Převážně kvalitní </a:t>
            </a:r>
            <a:r>
              <a:rPr lang="cs-CZ" dirty="0" err="1" smtClean="0"/>
              <a:t>Arabica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Afrika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Etiopie,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Keni,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Ugandě,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Angole,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Zairu,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Togu,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Madagaskaru,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Jemenu,</a:t>
            </a:r>
          </a:p>
          <a:p>
            <a:pPr>
              <a:buFont typeface="Wingdings" pitchFamily="2" charset="2"/>
              <a:buChar char="ü"/>
            </a:pPr>
            <a:r>
              <a:rPr lang="cs-CZ" dirty="0" err="1" smtClean="0"/>
              <a:t>Tanzánie</a:t>
            </a:r>
            <a:r>
              <a:rPr lang="cs-CZ" dirty="0" smtClean="0"/>
              <a:t>. </a:t>
            </a:r>
            <a:endParaRPr lang="cs-CZ" sz="1200" dirty="0" smtClean="0"/>
          </a:p>
          <a:p>
            <a:pPr>
              <a:buFont typeface="Wingdings" pitchFamily="2" charset="2"/>
              <a:buChar char="ü"/>
            </a:pPr>
            <a:r>
              <a:rPr lang="cs-CZ" sz="1200" dirty="0" smtClean="0"/>
              <a:t>                                                                                                                                                        </a:t>
            </a:r>
          </a:p>
          <a:p>
            <a:pPr>
              <a:buNone/>
            </a:pPr>
            <a:r>
              <a:rPr lang="cs-CZ" dirty="0" smtClean="0"/>
              <a:t>   Zde se produkce  převážně zaměřuje na Arabiku, ale poměrně často se pěstuje i </a:t>
            </a:r>
            <a:r>
              <a:rPr lang="cs-CZ" dirty="0" err="1" smtClean="0"/>
              <a:t>Robusta</a:t>
            </a:r>
            <a:r>
              <a:rPr lang="cs-CZ" dirty="0" smtClean="0"/>
              <a:t>. 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Pacifik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 Indonésie,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Jáva,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Sumatra,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Papua Nová Guinea,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Vietnam,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 Filipíny,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Laos,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 Srí Lanka,		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Indie. </a:t>
            </a:r>
          </a:p>
          <a:p>
            <a:pPr>
              <a:buNone/>
            </a:pPr>
            <a:r>
              <a:rPr lang="cs-CZ" dirty="0" smtClean="0"/>
              <a:t>  V těchto zemí je produkce zaměřena ve větší míře na </a:t>
            </a:r>
            <a:r>
              <a:rPr lang="cs-CZ" dirty="0" err="1" smtClean="0"/>
              <a:t>Robustu</a:t>
            </a:r>
            <a:r>
              <a:rPr lang="cs-CZ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Kávovník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Sazenice kávovníku začínají plodit po 2-3 letech, keř plodí asi 30 let. Kávovník se vysazuje do řad z důvodu mechanické sklizně. Nejčastěji se vysazuje arabika, která představuje cca 70% světové sklizně. Keř dosahuje až 10 m výšky. Plody kávovníku připomínají plody našich višní.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Robusta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Roste v nižších nadmořských výškách a je mnohem méně náročnější na pěstování než Arabika.  </a:t>
            </a:r>
          </a:p>
          <a:p>
            <a:r>
              <a:rPr lang="cs-CZ" dirty="0" smtClean="0"/>
              <a:t>Sklizeň kávy - po 2 – 3 letech od vysazení.</a:t>
            </a:r>
          </a:p>
          <a:p>
            <a:r>
              <a:rPr lang="cs-CZ" dirty="0" smtClean="0"/>
              <a:t>Obsahuje až dvakrát více kofeinu než Arabika.</a:t>
            </a:r>
          </a:p>
          <a:p>
            <a:r>
              <a:rPr lang="cs-CZ" dirty="0" err="1" smtClean="0"/>
              <a:t>Robusta</a:t>
            </a:r>
            <a:r>
              <a:rPr lang="cs-CZ" dirty="0" smtClean="0"/>
              <a:t> se pěstuje  ve Střední Americe, Africe a hlavně v Asii, největším producentem </a:t>
            </a:r>
            <a:r>
              <a:rPr lang="cs-CZ" dirty="0" err="1" smtClean="0"/>
              <a:t>Robusty</a:t>
            </a:r>
            <a:r>
              <a:rPr lang="cs-CZ" dirty="0" smtClean="0"/>
              <a:t> je Vietnam.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Arabika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Tvoří 75% světové produkce. </a:t>
            </a:r>
          </a:p>
          <a:p>
            <a:r>
              <a:rPr lang="cs-CZ" dirty="0" smtClean="0"/>
              <a:t>Tvrdí se, že čím výše káva roste, tím je kvalitnější, delší doba zrání.</a:t>
            </a:r>
          </a:p>
          <a:p>
            <a:r>
              <a:rPr lang="cs-CZ" dirty="0" smtClean="0"/>
              <a:t> Arabika vyžaduje větší péči než </a:t>
            </a:r>
            <a:r>
              <a:rPr lang="cs-CZ" dirty="0" err="1" smtClean="0"/>
              <a:t>robusta</a:t>
            </a:r>
            <a:r>
              <a:rPr lang="cs-CZ" dirty="0" smtClean="0"/>
              <a:t> a je náročnější na pěstování. </a:t>
            </a:r>
          </a:p>
          <a:p>
            <a:r>
              <a:rPr lang="cs-CZ" dirty="0" smtClean="0"/>
              <a:t>Sklizeň kávy  – cca 4-5 let po zasazení.</a:t>
            </a:r>
          </a:p>
          <a:p>
            <a:r>
              <a:rPr lang="cs-CZ" dirty="0" smtClean="0"/>
              <a:t>Arabiky  obsahují malé procento kofeinu. Každá odrůda má svou specifickou chuť. </a:t>
            </a:r>
          </a:p>
          <a:p>
            <a:r>
              <a:rPr lang="cs-CZ" dirty="0" smtClean="0"/>
              <a:t>Arabika se pěstuje ve Střední a Jižní Americe, Africe a severní Austrálii.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Sklizeň kávy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Kávu můžeme sklízet:</a:t>
            </a:r>
          </a:p>
          <a:p>
            <a:pPr marL="596646" indent="-514350">
              <a:buFont typeface="+mj-lt"/>
              <a:buAutoNum type="arabicParenR"/>
            </a:pPr>
            <a:r>
              <a:rPr lang="cs-CZ" dirty="0" smtClean="0"/>
              <a:t> selektivně</a:t>
            </a:r>
          </a:p>
          <a:p>
            <a:pPr marL="596646" indent="-514350">
              <a:buFont typeface="+mj-lt"/>
              <a:buAutoNum type="arabicParenR"/>
            </a:pPr>
            <a:r>
              <a:rPr lang="cs-CZ" dirty="0" smtClean="0"/>
              <a:t>sklizeň veškeré úrody</a:t>
            </a:r>
          </a:p>
          <a:p>
            <a:pPr marL="596646" indent="-514350">
              <a:buNone/>
            </a:pPr>
            <a:endParaRPr lang="cs-CZ" dirty="0" smtClean="0"/>
          </a:p>
          <a:p>
            <a:pPr marL="596646" indent="-514350">
              <a:buNone/>
            </a:pPr>
            <a:r>
              <a:rPr lang="cs-CZ" dirty="0" smtClean="0"/>
              <a:t>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Mechanická sklizeň kávy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 smtClean="0"/>
              <a:t>Probíhá pomocí speciálních česacích strojů, které mají sloupcovité válce, ty protřepávají keři a otřásají zralé plody kávovníku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Ruční sklizeň kávy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Sběrači sbírají pouze zralé plody.  Způsob sklizně je náročný a používá se pouze u odrůdy arabika. Sběrač sklidí v průměru 100 kg </a:t>
            </a:r>
            <a:r>
              <a:rPr lang="cs-CZ" dirty="0" smtClean="0"/>
              <a:t>kávy, což </a:t>
            </a:r>
            <a:r>
              <a:rPr lang="cs-CZ" dirty="0" smtClean="0"/>
              <a:t>je asi 20 kg hotové kávy.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V jakých oblastech se pěstuje káva?</a:t>
            </a:r>
          </a:p>
          <a:p>
            <a:r>
              <a:rPr lang="cs-CZ" dirty="0" smtClean="0"/>
              <a:t>2) Které země jsou největšími pěstiteli kávy?</a:t>
            </a:r>
          </a:p>
          <a:p>
            <a:r>
              <a:rPr lang="cs-CZ" dirty="0" smtClean="0"/>
              <a:t>3) Jakými způsoby lze sklízet kávu?</a:t>
            </a:r>
          </a:p>
          <a:p>
            <a:r>
              <a:rPr lang="cs-CZ" dirty="0" smtClean="0"/>
              <a:t>4) Nejčastěji se vysazuje…………..</a:t>
            </a:r>
          </a:p>
          <a:p>
            <a:r>
              <a:rPr lang="cs-CZ" dirty="0" smtClean="0"/>
              <a:t>5) Plody kávovníku připomínají………….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>
                <a:hlinkClick r:id="rId2"/>
              </a:rPr>
              <a:t>http://www.espressolavazza.cz/Priprava/Cappuccino</a:t>
            </a:r>
            <a:endParaRPr lang="cs-CZ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382479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387</TotalTime>
  <Words>414</Words>
  <Application>Microsoft Office PowerPoint</Application>
  <PresentationFormat>Předvádění na obrazovce (4:3)</PresentationFormat>
  <Paragraphs>104</Paragraphs>
  <Slides>14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Snímek 1</vt:lpstr>
      <vt:lpstr>Pěstování kávy</vt:lpstr>
      <vt:lpstr>Země,  kde se pěstuje káva</vt:lpstr>
      <vt:lpstr>Střední a Jižní Amerika</vt:lpstr>
      <vt:lpstr>Afrika</vt:lpstr>
      <vt:lpstr>Pacifik</vt:lpstr>
      <vt:lpstr>Kávovník</vt:lpstr>
      <vt:lpstr>Robusta</vt:lpstr>
      <vt:lpstr>Arabika</vt:lpstr>
      <vt:lpstr>Sklizeň kávy</vt:lpstr>
      <vt:lpstr>Mechanická sklizeň kávy</vt:lpstr>
      <vt:lpstr>Ruční sklizeň kávy</vt:lpstr>
      <vt:lpstr>Úkoly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Pěstování kávy</dc:title>
  <dc:creator>hotelovka</dc:creator>
  <cp:lastModifiedBy>Dum</cp:lastModifiedBy>
  <cp:revision>16</cp:revision>
  <dcterms:created xsi:type="dcterms:W3CDTF">2013-02-07T18:07:07Z</dcterms:created>
  <dcterms:modified xsi:type="dcterms:W3CDTF">2014-06-14T18:56:42Z</dcterms:modified>
</cp:coreProperties>
</file>