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256" r:id="rId3"/>
    <p:sldId id="257" r:id="rId4"/>
    <p:sldId id="258" r:id="rId5"/>
    <p:sldId id="267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70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A2FC2E-7324-4F52-AB98-918B6E48EC0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D32FE2-26EB-466D-913E-5D015FE6E3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1126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31279-61C7-4CD0-9D5C-7AA4F98314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56501-8078-4ACE-B270-C22DAB8D86F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43110" y="1412776"/>
            <a:ext cx="56132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Technika obsluhy </a:t>
            </a:r>
            <a:r>
              <a:rPr lang="cs-CZ" sz="2000" b="1" smtClean="0"/>
              <a:t>– Barový </a:t>
            </a:r>
            <a:r>
              <a:rPr lang="cs-CZ" sz="2000" b="1" dirty="0" smtClean="0"/>
              <a:t>inventář</a:t>
            </a:r>
            <a:endParaRPr lang="cs-CZ" sz="2000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5763487"/>
              </p:ext>
            </p:extLst>
          </p:nvPr>
        </p:nvGraphicFramePr>
        <p:xfrm>
          <a:off x="251520" y="1916832"/>
          <a:ext cx="8654855" cy="40337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7451"/>
                <a:gridCol w="6657404"/>
              </a:tblGrid>
              <a:tr h="2667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Mgr. Ivana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Hašová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Teo.1208.2F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Odborné vzdělávání 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Bary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Technika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obsluhy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aseline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Barový inventář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0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04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komplexně seznamuje žáky </a:t>
                      </a: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s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 inventářem pro přípravu míchaných nápojů. Vysvětlení  pojmů a definic.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635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96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err="1" smtClean="0">
                          <a:solidFill>
                            <a:schemeClr val="bg2"/>
                          </a:solidFill>
                          <a:latin typeface="Arial CE" pitchFamily="34" charset="-18"/>
                        </a:rPr>
                        <a:t>Strainer</a:t>
                      </a:r>
                      <a:r>
                        <a:rPr lang="cs-CZ" sz="1000" dirty="0" smtClean="0">
                          <a:solidFill>
                            <a:schemeClr val="bg2"/>
                          </a:solidFill>
                          <a:latin typeface="Arial CE" pitchFamily="34" charset="-18"/>
                        </a:rPr>
                        <a:t>, mandlování</a:t>
                      </a:r>
                      <a:endParaRPr lang="cs-CZ" sz="1000" dirty="0">
                        <a:solidFill>
                          <a:schemeClr val="bg2"/>
                        </a:solidFill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9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 1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3.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74520" y="208816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849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Barový inventář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Barové sítko - </a:t>
            </a:r>
            <a:r>
              <a:rPr lang="cs-CZ" dirty="0" err="1" smtClean="0"/>
              <a:t>strainer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Zabraňuje vniknutí ledu z míchací sklenice do sklenice hosta</a:t>
            </a:r>
          </a:p>
          <a:p>
            <a:r>
              <a:rPr lang="cs-CZ" dirty="0" smtClean="0"/>
              <a:t>Máme tři typy </a:t>
            </a:r>
            <a:r>
              <a:rPr lang="cs-CZ" dirty="0" err="1" smtClean="0"/>
              <a:t>strainrů</a:t>
            </a:r>
            <a:endParaRPr lang="cs-CZ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cs-CZ" dirty="0" err="1" smtClean="0"/>
              <a:t>Hawthozne</a:t>
            </a:r>
            <a:endParaRPr lang="cs-CZ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cs-CZ" dirty="0" smtClean="0"/>
              <a:t>Starší typ bez zarážek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dirty="0" err="1" smtClean="0"/>
              <a:t>Julep</a:t>
            </a:r>
            <a:r>
              <a:rPr lang="cs-CZ" dirty="0" smtClean="0"/>
              <a:t> </a:t>
            </a:r>
            <a:r>
              <a:rPr lang="cs-CZ" dirty="0" err="1" smtClean="0"/>
              <a:t>strainer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293096"/>
            <a:ext cx="420526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092546"/>
            <a:ext cx="4104456" cy="163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Míchací lžička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Má dlouhé zvětří části kroucené držátko zakončené mačkátkem</a:t>
            </a:r>
          </a:p>
          <a:p>
            <a:r>
              <a:rPr lang="cs-CZ" dirty="0" smtClean="0"/>
              <a:t>Mačkátko používáme například k vymačkání voňavých látek z máty nikoli na drcení 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7670" y="2996952"/>
            <a:ext cx="414271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Lopatky a kleště na led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556792"/>
            <a:ext cx="313372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365104"/>
            <a:ext cx="3343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7" y="1916832"/>
            <a:ext cx="295232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437112"/>
            <a:ext cx="2095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Používáme dva nože</a:t>
            </a:r>
          </a:p>
          <a:p>
            <a:r>
              <a:rPr lang="cs-CZ" dirty="0" smtClean="0"/>
              <a:t>Nože mají dvojitou špičku použitelnou jako vidličku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204864"/>
            <a:ext cx="3252361" cy="3140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Madler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Používá se pro drcení ovoce a bylinek.</a:t>
            </a:r>
          </a:p>
          <a:p>
            <a:r>
              <a:rPr lang="cs-CZ" dirty="0" smtClean="0"/>
              <a:t>Práce s tímto inventářem se nazývá mandlování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3487" y="2920206"/>
            <a:ext cx="324802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Třídílný šejkr</a:t>
            </a:r>
            <a:endParaRPr lang="cs-CZ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415182"/>
            <a:ext cx="3246888" cy="2553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395536" y="1628800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Třídílný šejkr – skládá se z těla, hlavy a zátky. Nazývá se také </a:t>
            </a:r>
            <a:r>
              <a:rPr lang="cs-CZ" i="1" dirty="0" err="1" smtClean="0"/>
              <a:t>cobbler</a:t>
            </a:r>
            <a:r>
              <a:rPr lang="cs-CZ" i="1" dirty="0" smtClean="0"/>
              <a:t> </a:t>
            </a:r>
            <a:r>
              <a:rPr lang="cs-CZ" i="1" dirty="0" err="1" smtClean="0"/>
              <a:t>shaker</a:t>
            </a:r>
            <a:endParaRPr lang="cs-CZ" i="1" dirty="0" smtClean="0"/>
          </a:p>
          <a:p>
            <a:r>
              <a:rPr lang="cs-CZ" dirty="0" smtClean="0"/>
              <a:t>Dvoudílný šejkr</a:t>
            </a:r>
          </a:p>
          <a:p>
            <a:r>
              <a:rPr lang="cs-CZ" dirty="0" smtClean="0"/>
              <a:t>Dvoudílný šejkr </a:t>
            </a:r>
            <a:r>
              <a:rPr lang="cs-CZ" i="1" dirty="0" smtClean="0"/>
              <a:t>bostonský – </a:t>
            </a:r>
            <a:r>
              <a:rPr lang="cs-CZ" dirty="0" smtClean="0"/>
              <a:t>skládá se ze skleněné a kovové části. Suroviny vkládáme do skleněné části</a:t>
            </a:r>
          </a:p>
          <a:p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975234" y="1556792"/>
            <a:ext cx="1009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Tělo - </a:t>
            </a:r>
            <a:r>
              <a:rPr lang="cs-CZ" b="1" dirty="0" err="1" smtClean="0">
                <a:solidFill>
                  <a:srgbClr val="FF0000"/>
                </a:solidFill>
              </a:rPr>
              <a:t>tin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16574" y="2276872"/>
            <a:ext cx="639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sítko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24342" y="2996952"/>
            <a:ext cx="686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zátka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4031" y="4149080"/>
            <a:ext cx="249555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  <p:sp>
        <p:nvSpPr>
          <p:cNvPr id="6" name="TextovéPole 5"/>
          <p:cNvSpPr txBox="1"/>
          <p:nvPr/>
        </p:nvSpPr>
        <p:spPr>
          <a:xfrm>
            <a:off x="7387414" y="5413990"/>
            <a:ext cx="1673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Bostonský šejkr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39294" y="3334276"/>
            <a:ext cx="1613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Cobbler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shaker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Míchací sklenice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Je kónická nádoba o obsahu okolo 50 cl</a:t>
            </a:r>
          </a:p>
          <a:p>
            <a:r>
              <a:rPr lang="cs-CZ" dirty="0" smtClean="0"/>
              <a:t>Silnostěnná</a:t>
            </a:r>
          </a:p>
          <a:p>
            <a:r>
              <a:rPr lang="cs-CZ" dirty="0" smtClean="0"/>
              <a:t>Při práci s míchací sklenicí používáme míchací lžíci a </a:t>
            </a:r>
            <a:r>
              <a:rPr lang="cs-CZ" dirty="0" err="1" smtClean="0"/>
              <a:t>strainer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6074" y="2060848"/>
            <a:ext cx="2318294" cy="3793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Stříkací láhev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Tuto láhev používáme na dávkování surovin ve střicích neboli </a:t>
            </a:r>
            <a:r>
              <a:rPr lang="cs-CZ" i="1" dirty="0" err="1" smtClean="0"/>
              <a:t>dashes</a:t>
            </a:r>
            <a:endParaRPr lang="cs-CZ" i="1" dirty="0" smtClean="0"/>
          </a:p>
          <a:p>
            <a:r>
              <a:rPr lang="cs-CZ" dirty="0" smtClean="0"/>
              <a:t>Při práci držíme láhev mezi ukazováčkem a prostředníkem</a:t>
            </a:r>
            <a:endParaRPr lang="cs-CZ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132856"/>
            <a:ext cx="1499704" cy="28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Barový mixér - nožový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Množství ledu pro přípravu jedné porce míchaného nápoje se rovná obsahu ledu sklenice ve které se bude podávat nápoj.</a:t>
            </a:r>
            <a:endParaRPr lang="cs-CZ" dirty="0"/>
          </a:p>
          <a:p>
            <a:r>
              <a:rPr lang="cs-CZ" dirty="0" smtClean="0"/>
              <a:t>Vrtulkový mixér používáme k promísení ingrediencí 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2625" y="1977231"/>
            <a:ext cx="180975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FF0000">
                <a:alpha val="40000"/>
              </a:srgb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barový inventář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Prkénko na krájení – dřevěné nebo z nylonu, </a:t>
            </a:r>
            <a:r>
              <a:rPr lang="cs-CZ" dirty="0"/>
              <a:t>r</a:t>
            </a:r>
            <a:r>
              <a:rPr lang="cs-CZ" dirty="0" smtClean="0"/>
              <a:t>ozměry okolo 25 x 16 cm</a:t>
            </a:r>
          </a:p>
          <a:p>
            <a:r>
              <a:rPr lang="cs-CZ" dirty="0" smtClean="0"/>
              <a:t>Lis na citrusy – ruční rotační, pákový, elektrický</a:t>
            </a:r>
          </a:p>
          <a:p>
            <a:r>
              <a:rPr lang="cs-CZ" dirty="0" smtClean="0"/>
              <a:t>Zásobník ledu – bývají součástí barového pultu</a:t>
            </a:r>
          </a:p>
          <a:p>
            <a:r>
              <a:rPr lang="cs-CZ" dirty="0" smtClean="0"/>
              <a:t>Kleště na lisování citrusů</a:t>
            </a:r>
          </a:p>
          <a:p>
            <a:r>
              <a:rPr lang="cs-CZ" dirty="0" smtClean="0"/>
              <a:t>Odměrky – skleněné, kovové, plastové</a:t>
            </a:r>
          </a:p>
          <a:p>
            <a:r>
              <a:rPr lang="cs-CZ" dirty="0" smtClean="0"/>
              <a:t>Mlýnek na led</a:t>
            </a:r>
          </a:p>
          <a:p>
            <a:r>
              <a:rPr lang="cs-CZ" dirty="0" smtClean="0"/>
              <a:t>Atomizér – rozprašuje vloženou ingredienci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7041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</a:t>
            </a:r>
            <a:r>
              <a:rPr lang="cs-CZ" dirty="0" smtClean="0"/>
              <a:t>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Barové sítko zabraňuje </a:t>
            </a:r>
            <a:r>
              <a:rPr lang="cs-CZ" dirty="0"/>
              <a:t>vniknutí </a:t>
            </a:r>
            <a:r>
              <a:rPr lang="cs-CZ" dirty="0" smtClean="0"/>
              <a:t>…….. </a:t>
            </a:r>
            <a:r>
              <a:rPr lang="cs-CZ" dirty="0"/>
              <a:t>z </a:t>
            </a:r>
            <a:r>
              <a:rPr lang="cs-CZ" dirty="0" smtClean="0"/>
              <a:t>………… </a:t>
            </a:r>
            <a:r>
              <a:rPr lang="cs-CZ" dirty="0"/>
              <a:t>sklenice do sklenice </a:t>
            </a:r>
            <a:r>
              <a:rPr lang="cs-CZ" dirty="0" smtClean="0"/>
              <a:t>hosta.</a:t>
            </a:r>
          </a:p>
          <a:p>
            <a:r>
              <a:rPr lang="cs-CZ" dirty="0"/>
              <a:t>Barové sítko </a:t>
            </a:r>
            <a:r>
              <a:rPr lang="cs-CZ" dirty="0" smtClean="0"/>
              <a:t>neboli …………… .</a:t>
            </a:r>
          </a:p>
          <a:p>
            <a:r>
              <a:rPr lang="cs-CZ" dirty="0"/>
              <a:t>Máme </a:t>
            </a:r>
            <a:r>
              <a:rPr lang="cs-CZ" dirty="0" smtClean="0"/>
              <a:t>……. </a:t>
            </a:r>
            <a:r>
              <a:rPr lang="cs-CZ" dirty="0"/>
              <a:t>typy </a:t>
            </a:r>
            <a:r>
              <a:rPr lang="cs-CZ" dirty="0" err="1" smtClean="0"/>
              <a:t>strainru</a:t>
            </a:r>
            <a:endParaRPr lang="cs-CZ" dirty="0" smtClean="0"/>
          </a:p>
          <a:p>
            <a:r>
              <a:rPr lang="cs-CZ" dirty="0"/>
              <a:t>Třídílný šejkr – skládá se z </a:t>
            </a:r>
            <a:r>
              <a:rPr lang="cs-CZ" dirty="0" smtClean="0"/>
              <a:t>…….., ……… </a:t>
            </a:r>
            <a:r>
              <a:rPr lang="cs-CZ" dirty="0"/>
              <a:t>a </a:t>
            </a:r>
            <a:r>
              <a:rPr lang="cs-CZ" dirty="0" smtClean="0"/>
              <a:t>………. . </a:t>
            </a:r>
            <a:r>
              <a:rPr lang="cs-CZ" dirty="0"/>
              <a:t>a</a:t>
            </a:r>
            <a:r>
              <a:rPr lang="cs-CZ" dirty="0" smtClean="0"/>
              <a:t> nazývá </a:t>
            </a:r>
            <a:r>
              <a:rPr lang="cs-CZ" dirty="0"/>
              <a:t>se také </a:t>
            </a:r>
            <a:r>
              <a:rPr lang="cs-CZ" i="1" dirty="0" smtClean="0"/>
              <a:t>…………. </a:t>
            </a:r>
            <a:r>
              <a:rPr lang="cs-CZ" i="1" dirty="0" err="1" smtClean="0"/>
              <a:t>Shaker</a:t>
            </a:r>
            <a:r>
              <a:rPr lang="cs-CZ" i="1" dirty="0" smtClean="0"/>
              <a:t>.</a:t>
            </a:r>
          </a:p>
          <a:p>
            <a:r>
              <a:rPr lang="cs-CZ" dirty="0" smtClean="0"/>
              <a:t>Bostonský </a:t>
            </a:r>
            <a:r>
              <a:rPr lang="cs-CZ" i="1" dirty="0"/>
              <a:t>– </a:t>
            </a:r>
            <a:r>
              <a:rPr lang="cs-CZ" dirty="0"/>
              <a:t>skládá se ze </a:t>
            </a:r>
            <a:r>
              <a:rPr lang="cs-CZ" dirty="0" smtClean="0"/>
              <a:t>………… </a:t>
            </a:r>
            <a:r>
              <a:rPr lang="cs-CZ" dirty="0"/>
              <a:t>a </a:t>
            </a:r>
            <a:r>
              <a:rPr lang="cs-CZ" dirty="0" smtClean="0"/>
              <a:t>……… </a:t>
            </a:r>
            <a:r>
              <a:rPr lang="cs-CZ" dirty="0"/>
              <a:t>části. Suroviny vkládáme do </a:t>
            </a:r>
            <a:r>
              <a:rPr lang="cs-CZ" dirty="0" smtClean="0"/>
              <a:t>………………… části.</a:t>
            </a:r>
          </a:p>
          <a:p>
            <a:r>
              <a:rPr lang="cs-CZ" dirty="0" smtClean="0"/>
              <a:t>Jaký znáš další barový inventář a uveď </a:t>
            </a:r>
            <a:r>
              <a:rPr lang="cs-CZ" smtClean="0"/>
              <a:t>jeho využití.</a:t>
            </a:r>
            <a:endParaRPr lang="cs-CZ" dirty="0"/>
          </a:p>
          <a:p>
            <a:endParaRPr lang="cs-CZ" i="1" dirty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17323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Mikšovic, A., </a:t>
            </a:r>
            <a:r>
              <a:rPr lang="cs-CZ" i="1" dirty="0"/>
              <a:t>Bar. </a:t>
            </a:r>
            <a:r>
              <a:rPr lang="cs-CZ" dirty="0"/>
              <a:t>Praha: CONSOFF,S.R.O.,2009.</a:t>
            </a:r>
          </a:p>
          <a:p>
            <a:pPr>
              <a:buNone/>
            </a:pPr>
            <a:r>
              <a:rPr lang="cs-CZ" dirty="0"/>
              <a:t>   ISBN 978-80-254-3983-8</a:t>
            </a:r>
          </a:p>
          <a:p>
            <a:r>
              <a:rPr lang="cs-CZ" smtClean="0"/>
              <a:t>Fotografie –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3136137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434</Words>
  <Application>Microsoft Office PowerPoint</Application>
  <PresentationFormat>Předvádění na obrazovce (4:3)</PresentationFormat>
  <Paragraphs>91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Barový inventář</vt:lpstr>
      <vt:lpstr>Barové sítko - strainer</vt:lpstr>
      <vt:lpstr>Míchací lžička</vt:lpstr>
      <vt:lpstr>Lopatky a kleště na led</vt:lpstr>
      <vt:lpstr>Nože</vt:lpstr>
      <vt:lpstr>Madler</vt:lpstr>
      <vt:lpstr>Třídílný šejkr</vt:lpstr>
      <vt:lpstr>Míchací sklenice</vt:lpstr>
      <vt:lpstr>Stříkací láhev</vt:lpstr>
      <vt:lpstr>Barový mixér - nožový</vt:lpstr>
      <vt:lpstr>Další barový inventář</vt:lpstr>
      <vt:lpstr>Úkoly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hotelovka</dc:creator>
  <cp:lastModifiedBy>Dum</cp:lastModifiedBy>
  <cp:revision>17</cp:revision>
  <dcterms:created xsi:type="dcterms:W3CDTF">2013-06-12T17:44:24Z</dcterms:created>
  <dcterms:modified xsi:type="dcterms:W3CDTF">2014-06-14T18:05:56Z</dcterms:modified>
</cp:coreProperties>
</file>