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5" r:id="rId2"/>
    <p:sldId id="256" r:id="rId3"/>
    <p:sldId id="276" r:id="rId4"/>
    <p:sldId id="257" r:id="rId5"/>
    <p:sldId id="277" r:id="rId6"/>
    <p:sldId id="278" r:id="rId7"/>
    <p:sldId id="279" r:id="rId8"/>
    <p:sldId id="280" r:id="rId9"/>
    <p:sldId id="272" r:id="rId10"/>
    <p:sldId id="274" r:id="rId11"/>
    <p:sldId id="263" r:id="rId12"/>
    <p:sldId id="264" r:id="rId13"/>
    <p:sldId id="273" r:id="rId14"/>
    <p:sldId id="265" r:id="rId15"/>
    <p:sldId id="270" r:id="rId16"/>
    <p:sldId id="267" r:id="rId17"/>
    <p:sldId id="268" r:id="rId18"/>
    <p:sldId id="269" r:id="rId19"/>
    <p:sldId id="281" r:id="rId20"/>
    <p:sldId id="282" r:id="rId21"/>
    <p:sldId id="28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B00543-22AC-4C39-BE6E-6B4704FC34E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714D66-2D75-437E-BF03-B2EF421B0A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344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E4434-39EF-459C-9A08-21AC1A30AAA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2F51C2-1DD3-4F97-9944-B168BE462F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141277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Suroviny pro přípravu míchaných nápojů  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43154786"/>
              </p:ext>
            </p:extLst>
          </p:nvPr>
        </p:nvGraphicFramePr>
        <p:xfrm>
          <a:off x="179512" y="1988840"/>
          <a:ext cx="8654855" cy="39968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891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TeO.1209.2F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Bary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Suroviny pro přípravu míchaných nápojů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9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627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15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surovinami, které se používají pro přípravu míchaných nápojů.  Jaké suroviny se používají pro jejich výrobu.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78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4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Lihoviny,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destiláty, likéry. fortifikovaná vína, kořeněná vína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0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446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Suroviny pro přípravu míchaných nápojů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Destiláty</a:t>
            </a:r>
          </a:p>
          <a:p>
            <a:r>
              <a:rPr lang="cs-CZ" dirty="0" smtClean="0"/>
              <a:t>Lihoviny</a:t>
            </a:r>
          </a:p>
          <a:p>
            <a:r>
              <a:rPr lang="cs-CZ" dirty="0" smtClean="0"/>
              <a:t>Likéry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Gin - </a:t>
            </a:r>
            <a:r>
              <a:rPr lang="cs-CZ" sz="4000" dirty="0" smtClean="0"/>
              <a:t>původ Holandsko. Obilný líh, směs koření a bylin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Může se vyrábět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macerací </a:t>
            </a:r>
            <a:r>
              <a:rPr lang="cs-CZ" sz="3600" dirty="0" smtClean="0">
                <a:latin typeface="Calibri" pitchFamily="34" charset="0"/>
                <a:cs typeface="Times New Roman" pitchFamily="18" charset="0"/>
              </a:rPr>
              <a:t>nebo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redestilací</a:t>
            </a:r>
            <a:r>
              <a:rPr lang="cs-CZ" sz="3600" dirty="0" smtClean="0">
                <a:latin typeface="Calibri" pitchFamily="34" charset="0"/>
                <a:cs typeface="Times New Roman" pitchFamily="18" charset="0"/>
              </a:rPr>
              <a:t> při destilaci páry alkoholu procházejí před kondenzací přes sáček se směsí bylin a koření.</a:t>
            </a:r>
          </a:p>
          <a:p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Značky –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Beefeater</a:t>
            </a:r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,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Bombay</a:t>
            </a:r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sapphire</a:t>
            </a:r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,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Gordons</a:t>
            </a:r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,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Seagrams</a:t>
            </a:r>
            <a:r>
              <a:rPr lang="cs-CZ" sz="3600" i="1" dirty="0" smtClean="0">
                <a:latin typeface="Calibri" pitchFamily="34" charset="0"/>
                <a:cs typeface="Times New Roman" pitchFamily="18" charset="0"/>
              </a:rPr>
              <a:t>, </a:t>
            </a:r>
            <a:r>
              <a:rPr lang="cs-CZ" sz="3600" i="1" dirty="0" err="1" smtClean="0">
                <a:latin typeface="Calibri" pitchFamily="34" charset="0"/>
                <a:cs typeface="Times New Roman" pitchFamily="18" charset="0"/>
              </a:rPr>
              <a:t>Tamqueray</a:t>
            </a:r>
            <a:endParaRPr lang="cs-CZ" sz="3600" i="1" dirty="0">
              <a:latin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Vodka – </a:t>
            </a:r>
            <a:r>
              <a:rPr lang="cs-CZ" sz="4000" dirty="0" smtClean="0"/>
              <a:t>vyrábí se destilací obilí, levnější se vyrábí z brambor, cukrové třtiny </a:t>
            </a:r>
            <a:r>
              <a:rPr lang="cs-CZ" sz="4000" dirty="0" err="1" smtClean="0"/>
              <a:t>atd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Vodka je neutrální alkohol čiré barvy chuťově a aromaticky nevýrazná</a:t>
            </a:r>
          </a:p>
          <a:p>
            <a:r>
              <a:rPr lang="cs-CZ" dirty="0" smtClean="0"/>
              <a:t>Pochází z Polska, Ruska, Skandinávské země</a:t>
            </a:r>
          </a:p>
          <a:p>
            <a:r>
              <a:rPr lang="cs-CZ" dirty="0" smtClean="0"/>
              <a:t>Značky – </a:t>
            </a:r>
            <a:r>
              <a:rPr lang="cs-CZ" dirty="0" err="1" smtClean="0"/>
              <a:t>Absolut</a:t>
            </a:r>
            <a:r>
              <a:rPr lang="cs-CZ" dirty="0" smtClean="0"/>
              <a:t> vodka – Švédsko, </a:t>
            </a:r>
            <a:r>
              <a:rPr lang="cs-CZ" dirty="0" err="1" smtClean="0"/>
              <a:t>Fonlandia</a:t>
            </a:r>
            <a:r>
              <a:rPr lang="cs-CZ" dirty="0" smtClean="0"/>
              <a:t> –Finsko, </a:t>
            </a:r>
            <a:r>
              <a:rPr lang="cs-CZ" dirty="0" err="1" smtClean="0"/>
              <a:t>Stoličnaja</a:t>
            </a:r>
            <a:r>
              <a:rPr lang="cs-CZ" dirty="0" smtClean="0"/>
              <a:t> – Rusko, </a:t>
            </a:r>
            <a:r>
              <a:rPr lang="cs-CZ" dirty="0" err="1" smtClean="0"/>
              <a:t>Smirnoff</a:t>
            </a:r>
            <a:r>
              <a:rPr lang="cs-CZ" dirty="0" smtClean="0"/>
              <a:t> - Rusko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Rum - </a:t>
            </a:r>
            <a:r>
              <a:rPr lang="cs-CZ" sz="3600" dirty="0" smtClean="0"/>
              <a:t>pochází s karibské oblasti. Vyrábí přímo z vylisované šťávy cukrové třtiny nebo z melasy, která je vedlejším produktem při výrobě cukru.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Některé druhy rumů zrají v soudech od Bourbon whisky o obsahu 200 – 250 L.</a:t>
            </a:r>
          </a:p>
          <a:p>
            <a:r>
              <a:rPr lang="cs-CZ" dirty="0" smtClean="0"/>
              <a:t>Značky – </a:t>
            </a:r>
            <a:r>
              <a:rPr lang="cs-CZ" dirty="0" err="1" smtClean="0"/>
              <a:t>Bacardi</a:t>
            </a:r>
            <a:r>
              <a:rPr lang="cs-CZ" dirty="0" smtClean="0"/>
              <a:t>, </a:t>
            </a:r>
            <a:r>
              <a:rPr lang="cs-CZ" dirty="0" err="1" smtClean="0"/>
              <a:t>Capitan</a:t>
            </a:r>
            <a:r>
              <a:rPr lang="cs-CZ" dirty="0" smtClean="0"/>
              <a:t> Morgan,Havana </a:t>
            </a:r>
            <a:r>
              <a:rPr lang="cs-CZ" dirty="0" err="1" smtClean="0"/>
              <a:t>club</a:t>
            </a:r>
            <a:r>
              <a:rPr lang="cs-CZ" dirty="0" smtClean="0"/>
              <a:t>, </a:t>
            </a:r>
            <a:r>
              <a:rPr lang="cs-CZ" dirty="0" err="1" smtClean="0"/>
              <a:t>Matusalem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Tequila</a:t>
            </a:r>
            <a:r>
              <a:rPr lang="cs-CZ" dirty="0" smtClean="0"/>
              <a:t> - </a:t>
            </a:r>
            <a:r>
              <a:rPr lang="cs-CZ" sz="4000" dirty="0" smtClean="0"/>
              <a:t>vyrábí se v Mexiku ze srdce modré agáve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Agáve se sklízí po 7 – 10 letech.</a:t>
            </a:r>
          </a:p>
          <a:p>
            <a:r>
              <a:rPr lang="cs-CZ" dirty="0" smtClean="0"/>
              <a:t>Značky – OLMECA, PORFIDIO, MEZCAL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Whisky</a:t>
            </a:r>
            <a:r>
              <a:rPr lang="cs-CZ" sz="3600" dirty="0" smtClean="0"/>
              <a:t> – je obilný destilát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Pochází z Irska, Skotska, zraje v dubových sudech, stáří bývá označováno </a:t>
            </a:r>
            <a:r>
              <a:rPr lang="cs-CZ" i="1" dirty="0" err="1" smtClean="0"/>
              <a:t>old</a:t>
            </a:r>
            <a:r>
              <a:rPr lang="cs-CZ" i="1" dirty="0" smtClean="0"/>
              <a:t> 7 </a:t>
            </a:r>
            <a:r>
              <a:rPr lang="cs-CZ" i="1" dirty="0" err="1" smtClean="0"/>
              <a:t>years</a:t>
            </a:r>
            <a:r>
              <a:rPr lang="cs-CZ" i="1" dirty="0" smtClean="0"/>
              <a:t> </a:t>
            </a:r>
          </a:p>
          <a:p>
            <a:r>
              <a:rPr lang="cs-CZ" b="1" dirty="0" smtClean="0"/>
              <a:t>Single malt</a:t>
            </a:r>
            <a:r>
              <a:rPr lang="cs-CZ" dirty="0" smtClean="0"/>
              <a:t> – vyrábí se výhradně z ječmenného sladu, poté je na lahvi uvedeno </a:t>
            </a:r>
            <a:r>
              <a:rPr lang="cs-CZ" i="1" dirty="0" smtClean="0"/>
              <a:t>Single malt</a:t>
            </a:r>
            <a:r>
              <a:rPr lang="cs-CZ" dirty="0" smtClean="0"/>
              <a:t>  (z jediné palírny).</a:t>
            </a:r>
          </a:p>
          <a:p>
            <a:r>
              <a:rPr lang="cs-CZ" b="1" dirty="0" err="1" smtClean="0"/>
              <a:t>Blended</a:t>
            </a:r>
            <a:r>
              <a:rPr lang="cs-CZ" b="1" dirty="0" smtClean="0"/>
              <a:t> Malt</a:t>
            </a:r>
            <a:r>
              <a:rPr lang="cs-CZ" dirty="0" smtClean="0"/>
              <a:t> – smíchaná z minimálně dvou a více druhů single malt </a:t>
            </a:r>
            <a:r>
              <a:rPr lang="cs-CZ" dirty="0" err="1" smtClean="0"/>
              <a:t>whisek</a:t>
            </a:r>
            <a:r>
              <a:rPr lang="cs-CZ" dirty="0" smtClean="0"/>
              <a:t> z různých </a:t>
            </a:r>
            <a:r>
              <a:rPr lang="cs-CZ" dirty="0" err="1" smtClean="0"/>
              <a:t>destilérií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Single </a:t>
            </a:r>
            <a:r>
              <a:rPr lang="cs-CZ" b="1" dirty="0" err="1" smtClean="0"/>
              <a:t>Grain</a:t>
            </a:r>
            <a:r>
              <a:rPr lang="cs-CZ" dirty="0" smtClean="0"/>
              <a:t> – vyrábí se z nesladovaného obilí  - ječmene, žita, pšenice.</a:t>
            </a:r>
          </a:p>
          <a:p>
            <a:r>
              <a:rPr lang="cs-CZ" b="1" dirty="0" err="1" smtClean="0"/>
              <a:t>Blended</a:t>
            </a:r>
            <a:r>
              <a:rPr lang="cs-CZ" b="1" dirty="0" smtClean="0"/>
              <a:t> </a:t>
            </a:r>
            <a:r>
              <a:rPr lang="cs-CZ" b="1" dirty="0" err="1" smtClean="0"/>
              <a:t>grain</a:t>
            </a:r>
            <a:r>
              <a:rPr lang="cs-CZ" dirty="0" smtClean="0"/>
              <a:t> – whisky míchaná ze dvou a více </a:t>
            </a:r>
            <a:r>
              <a:rPr lang="cs-CZ" dirty="0" err="1" smtClean="0"/>
              <a:t>grain</a:t>
            </a:r>
            <a:r>
              <a:rPr lang="cs-CZ" dirty="0" smtClean="0"/>
              <a:t> whisky z rozličných </a:t>
            </a:r>
            <a:r>
              <a:rPr lang="cs-CZ" dirty="0" err="1" smtClean="0"/>
              <a:t>destilérií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Blended</a:t>
            </a:r>
            <a:r>
              <a:rPr lang="cs-CZ" b="1" dirty="0" smtClean="0"/>
              <a:t> </a:t>
            </a:r>
            <a:r>
              <a:rPr lang="cs-CZ" b="1" dirty="0" err="1" smtClean="0"/>
              <a:t>Scotch</a:t>
            </a:r>
            <a:r>
              <a:rPr lang="cs-CZ" dirty="0" smtClean="0"/>
              <a:t> – whisky , která se míchá ze single malt whisky a </a:t>
            </a:r>
            <a:r>
              <a:rPr lang="cs-CZ" dirty="0" err="1" smtClean="0"/>
              <a:t>grain</a:t>
            </a:r>
            <a:r>
              <a:rPr lang="cs-CZ" dirty="0" smtClean="0"/>
              <a:t> whisky.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Cognac</a:t>
            </a:r>
            <a:r>
              <a:rPr lang="cs-CZ" dirty="0" smtClean="0"/>
              <a:t> – je destilát z vína.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 Zákon povoluje použití pouze tří odrůd pozdního bílého vína, a sice </a:t>
            </a:r>
            <a:r>
              <a:rPr lang="cs-CZ" dirty="0" err="1" smtClean="0"/>
              <a:t>Folle</a:t>
            </a:r>
            <a:r>
              <a:rPr lang="cs-CZ" dirty="0" smtClean="0"/>
              <a:t> </a:t>
            </a:r>
            <a:r>
              <a:rPr lang="cs-CZ" dirty="0" err="1" smtClean="0"/>
              <a:t>Blanche</a:t>
            </a:r>
            <a:r>
              <a:rPr lang="cs-CZ" dirty="0" smtClean="0"/>
              <a:t>, </a:t>
            </a:r>
            <a:r>
              <a:rPr lang="cs-CZ" dirty="0" err="1" smtClean="0"/>
              <a:t>Colombard</a:t>
            </a:r>
            <a:r>
              <a:rPr lang="cs-CZ" dirty="0" smtClean="0"/>
              <a:t> a </a:t>
            </a:r>
            <a:r>
              <a:rPr lang="cs-CZ" dirty="0" err="1" smtClean="0"/>
              <a:t>Ugni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. </a:t>
            </a:r>
          </a:p>
          <a:p>
            <a:r>
              <a:rPr lang="cs-CZ" dirty="0" smtClean="0"/>
              <a:t>Ochranná známky, výroba Francie oblast </a:t>
            </a:r>
            <a:r>
              <a:rPr lang="cs-CZ" dirty="0" err="1" smtClean="0"/>
              <a:t>Cognac</a:t>
            </a:r>
            <a:r>
              <a:rPr lang="cs-CZ" dirty="0" smtClean="0"/>
              <a:t>.</a:t>
            </a:r>
          </a:p>
          <a:p>
            <a:r>
              <a:rPr lang="cs-CZ" dirty="0" smtClean="0"/>
              <a:t>Zraje v dubových sudech a jeho stáří je označováno:</a:t>
            </a:r>
          </a:p>
          <a:p>
            <a:r>
              <a:rPr lang="cs-CZ" dirty="0" smtClean="0"/>
              <a:t>V. S</a:t>
            </a:r>
          </a:p>
          <a:p>
            <a:r>
              <a:rPr lang="cs-CZ" dirty="0" smtClean="0"/>
              <a:t>V. S. O</a:t>
            </a:r>
          </a:p>
          <a:p>
            <a:r>
              <a:rPr lang="cs-CZ" dirty="0" smtClean="0"/>
              <a:t>V. S. O. P</a:t>
            </a:r>
          </a:p>
          <a:p>
            <a:r>
              <a:rPr lang="cs-CZ" dirty="0" smtClean="0"/>
              <a:t>EXTRA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Likéry jsou </a:t>
            </a:r>
            <a:r>
              <a:rPr lang="cs-CZ" dirty="0"/>
              <a:t>o</a:t>
            </a:r>
            <a:r>
              <a:rPr lang="cs-CZ" dirty="0" smtClean="0"/>
              <a:t>chucené lihoviny.</a:t>
            </a:r>
          </a:p>
          <a:p>
            <a:r>
              <a:rPr lang="cs-CZ" dirty="0" smtClean="0"/>
              <a:t>Likéry můžeme rozdělit na:</a:t>
            </a:r>
          </a:p>
          <a:p>
            <a:pPr marL="514350" indent="-514350">
              <a:buAutoNum type="arabicParenR"/>
            </a:pPr>
            <a:r>
              <a:rPr lang="cs-CZ" dirty="0" smtClean="0"/>
              <a:t>Hořké – PERNOD, PASTIS RICARD</a:t>
            </a:r>
          </a:p>
          <a:p>
            <a:pPr marL="514350" indent="-514350">
              <a:buAutoNum type="arabicParenR"/>
            </a:pPr>
            <a:r>
              <a:rPr lang="cs-CZ" dirty="0" smtClean="0"/>
              <a:t>Hořkosladké – </a:t>
            </a:r>
            <a:r>
              <a:rPr lang="cs-CZ" dirty="0" err="1" smtClean="0"/>
              <a:t>Galliano</a:t>
            </a:r>
            <a:r>
              <a:rPr lang="cs-CZ" dirty="0" smtClean="0"/>
              <a:t>, </a:t>
            </a:r>
          </a:p>
          <a:p>
            <a:pPr marL="514350" indent="-514350">
              <a:buAutoNum type="arabicParenR"/>
            </a:pPr>
            <a:r>
              <a:rPr lang="cs-CZ" dirty="0" smtClean="0"/>
              <a:t>Ovocné – </a:t>
            </a:r>
            <a:r>
              <a:rPr lang="cs-CZ" dirty="0" err="1" smtClean="0"/>
              <a:t>Cointreau</a:t>
            </a:r>
            <a:r>
              <a:rPr lang="cs-CZ" dirty="0" smtClean="0"/>
              <a:t>, Grand </a:t>
            </a:r>
            <a:r>
              <a:rPr lang="cs-CZ" dirty="0" err="1" smtClean="0"/>
              <a:t>Marnier</a:t>
            </a:r>
            <a:r>
              <a:rPr lang="cs-CZ" dirty="0" smtClean="0"/>
              <a:t>,</a:t>
            </a:r>
            <a:r>
              <a:rPr lang="cs-CZ" dirty="0" err="1" smtClean="0"/>
              <a:t>Mraschino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Emulzní – </a:t>
            </a:r>
            <a:r>
              <a:rPr lang="cs-CZ" dirty="0" err="1" smtClean="0"/>
              <a:t>Baileys</a:t>
            </a:r>
            <a:r>
              <a:rPr lang="cs-CZ" dirty="0" smtClean="0"/>
              <a:t>, Advokát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Kořená vína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Víno upravované přidáním speciálního koření nebo </a:t>
            </a:r>
            <a:r>
              <a:rPr lang="cs-CZ" dirty="0" err="1" smtClean="0"/>
              <a:t>macerátu</a:t>
            </a:r>
            <a:r>
              <a:rPr lang="cs-CZ" dirty="0" smtClean="0"/>
              <a:t> z koření. Přidává se obvykle i cukr nebo zahuštěný vinný mošt a rafinovaný líh nebo vinný destilát. Z koření se nejčastěji užívají fenykl, hřebíček, </a:t>
            </a:r>
            <a:r>
              <a:rPr lang="cs-CZ" dirty="0" err="1" smtClean="0"/>
              <a:t>kardamon</a:t>
            </a:r>
            <a:r>
              <a:rPr lang="cs-CZ" dirty="0" smtClean="0"/>
              <a:t>, koriandr, muškátový oříšek, pelyněk, skořice, šalvěj, </a:t>
            </a:r>
            <a:r>
              <a:rPr lang="cs-CZ" dirty="0" err="1" smtClean="0"/>
              <a:t>tonka</a:t>
            </a:r>
            <a:r>
              <a:rPr lang="cs-CZ" dirty="0" smtClean="0"/>
              <a:t> vonná, tymián, vanilka aj.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Fortifikovaná vína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Fortifikovaná vína = </a:t>
            </a:r>
            <a:r>
              <a:rPr lang="cs-CZ" dirty="0" err="1" smtClean="0"/>
              <a:t>dolihovaná</a:t>
            </a:r>
            <a:r>
              <a:rPr lang="cs-CZ" dirty="0" smtClean="0"/>
              <a:t> vína</a:t>
            </a:r>
          </a:p>
          <a:p>
            <a:pPr>
              <a:buNone/>
            </a:pPr>
            <a:r>
              <a:rPr lang="cs-CZ" dirty="0" smtClean="0"/>
              <a:t>-   PORTO – víno vyráběné u řeky </a:t>
            </a:r>
            <a:r>
              <a:rPr lang="cs-CZ" dirty="0" err="1" smtClean="0"/>
              <a:t>Douro</a:t>
            </a:r>
            <a:r>
              <a:rPr lang="cs-CZ" dirty="0" smtClean="0"/>
              <a:t>  v Portugalsku, před ukončením fermentace se přidá vinný destilát. Zastaví proces přeměny cukru v alkohol a </a:t>
            </a:r>
            <a:r>
              <a:rPr lang="cs-CZ" b="1" dirty="0" smtClean="0"/>
              <a:t>víno je tak sladké</a:t>
            </a:r>
            <a:r>
              <a:rPr lang="cs-CZ" dirty="0" smtClean="0"/>
              <a:t> přírodním zbytkovým cukrem z hroznů.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Sherry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po kompletní fermentaci </a:t>
            </a:r>
            <a:r>
              <a:rPr lang="cs-CZ" dirty="0" err="1" smtClean="0"/>
              <a:t>dolihováno</a:t>
            </a:r>
            <a:r>
              <a:rPr lang="cs-CZ" dirty="0" smtClean="0"/>
              <a:t> brandy. Protože je víno </a:t>
            </a:r>
            <a:r>
              <a:rPr lang="cs-CZ" dirty="0" err="1" smtClean="0"/>
              <a:t>dolihováno</a:t>
            </a:r>
            <a:r>
              <a:rPr lang="cs-CZ" dirty="0" smtClean="0"/>
              <a:t> až po fermentaci, je většina </a:t>
            </a:r>
            <a:r>
              <a:rPr lang="cs-CZ" dirty="0" err="1" smtClean="0"/>
              <a:t>sherrie</a:t>
            </a:r>
            <a:r>
              <a:rPr lang="cs-CZ" dirty="0" smtClean="0"/>
              <a:t> zpočátku suchá a sladké tóny se ve víně začínají vytvářet až později. Naproti tomu </a:t>
            </a:r>
            <a:r>
              <a:rPr lang="cs-CZ" b="1" dirty="0" smtClean="0"/>
              <a:t>portské víno</a:t>
            </a:r>
            <a:r>
              <a:rPr lang="cs-CZ" dirty="0" smtClean="0"/>
              <a:t> je zesilováno alkoholem uprostřed fermentace, 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MADEIRA – </a:t>
            </a:r>
            <a:r>
              <a:rPr lang="cs-CZ" dirty="0" err="1" smtClean="0"/>
              <a:t>dolihované</a:t>
            </a:r>
            <a:r>
              <a:rPr lang="cs-CZ" dirty="0" smtClean="0"/>
              <a:t> víno, které se vyrábí na </a:t>
            </a:r>
            <a:r>
              <a:rPr lang="cs-CZ" dirty="0" smtClean="0"/>
              <a:t>stejnojmenném </a:t>
            </a:r>
            <a:r>
              <a:rPr lang="cs-CZ" dirty="0" smtClean="0"/>
              <a:t>portugalském ostrově.</a:t>
            </a:r>
          </a:p>
          <a:p>
            <a:pPr>
              <a:buFontTx/>
              <a:buChar char="-"/>
            </a:pPr>
            <a:r>
              <a:rPr lang="cs-CZ" dirty="0" smtClean="0"/>
              <a:t>MALAGA – vinný mošt zraje v Malaze, víno zraje v kaštanových sudech.</a:t>
            </a:r>
          </a:p>
          <a:p>
            <a:pPr>
              <a:buFontTx/>
              <a:buChar char="-"/>
            </a:pPr>
            <a:r>
              <a:rPr lang="cs-CZ" dirty="0" smtClean="0"/>
              <a:t>MARSALA –víno ze </a:t>
            </a:r>
            <a:r>
              <a:rPr lang="cs-CZ" dirty="0" smtClean="0"/>
              <a:t>Sicílie,do </a:t>
            </a:r>
            <a:r>
              <a:rPr lang="cs-CZ" dirty="0" smtClean="0"/>
              <a:t>vína se přidává směs </a:t>
            </a:r>
            <a:r>
              <a:rPr lang="cs-CZ" dirty="0" err="1" smtClean="0"/>
              <a:t>polosušených</a:t>
            </a:r>
            <a:r>
              <a:rPr lang="cs-CZ" dirty="0" smtClean="0"/>
              <a:t> hroznových bobulí a vinného alkoholu.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Bitters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Bitters</a:t>
            </a:r>
            <a:r>
              <a:rPr lang="cs-CZ" sz="3600" dirty="0" smtClean="0"/>
              <a:t> = hořký. Základ tvoří lihovina, která je doplněná různými druhy koření.</a:t>
            </a:r>
          </a:p>
          <a:p>
            <a:r>
              <a:rPr lang="cs-CZ" sz="3600" dirty="0" smtClean="0"/>
              <a:t>V </a:t>
            </a:r>
            <a:r>
              <a:rPr lang="cs-CZ" sz="3600" dirty="0" err="1" smtClean="0"/>
              <a:t>mixologii</a:t>
            </a:r>
            <a:r>
              <a:rPr lang="cs-CZ" sz="3600" dirty="0" smtClean="0"/>
              <a:t> se </a:t>
            </a:r>
            <a:r>
              <a:rPr lang="cs-CZ" sz="3600" dirty="0" err="1" smtClean="0"/>
              <a:t>bitters</a:t>
            </a:r>
            <a:r>
              <a:rPr lang="cs-CZ" sz="3600" dirty="0" smtClean="0"/>
              <a:t> dávkuje pomocí střiků.</a:t>
            </a:r>
          </a:p>
          <a:p>
            <a:r>
              <a:rPr lang="cs-CZ" sz="3600" dirty="0" smtClean="0"/>
              <a:t>Značky: </a:t>
            </a:r>
            <a:r>
              <a:rPr lang="cs-CZ" sz="3600" dirty="0" err="1" smtClean="0"/>
              <a:t>Jägermeister</a:t>
            </a:r>
            <a:r>
              <a:rPr lang="cs-CZ" sz="3600" dirty="0" smtClean="0"/>
              <a:t>, </a:t>
            </a:r>
            <a:r>
              <a:rPr lang="cs-CZ" sz="3600" dirty="0" err="1" smtClean="0"/>
              <a:t>Underberg</a:t>
            </a:r>
            <a:r>
              <a:rPr lang="cs-CZ" sz="3600" dirty="0" smtClean="0"/>
              <a:t>, Fernet </a:t>
            </a:r>
            <a:r>
              <a:rPr lang="cs-CZ" sz="3600" dirty="0" err="1" smtClean="0"/>
              <a:t>Stock</a:t>
            </a:r>
            <a:r>
              <a:rPr lang="cs-CZ" sz="3600" dirty="0" smtClean="0"/>
              <a:t>, Campari bitter.</a:t>
            </a:r>
            <a:endParaRPr lang="cs-CZ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Révové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alkoholický nápoj, který je produktem alkoholového kvašení moštu z hroznů vinné révy.</a:t>
            </a:r>
          </a:p>
          <a:p>
            <a:r>
              <a:rPr lang="cs-CZ" dirty="0" smtClean="0"/>
              <a:t>Základní surovinou pro výrobu jsou bílé nebo modré odrůdy.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Šumivé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Víno s obsahem oxidu uhličitého.</a:t>
            </a:r>
          </a:p>
          <a:p>
            <a:r>
              <a:rPr lang="cs-CZ" dirty="0" smtClean="0"/>
              <a:t>Šumivá vína se rozdělují:</a:t>
            </a:r>
          </a:p>
          <a:p>
            <a:pPr>
              <a:buFontTx/>
              <a:buChar char="-"/>
            </a:pPr>
            <a:r>
              <a:rPr lang="cs-CZ" dirty="0" smtClean="0"/>
              <a:t>Šampaňským se může označovat pouze víno z oblasti </a:t>
            </a:r>
            <a:r>
              <a:rPr lang="cs-CZ" dirty="0" err="1" smtClean="0"/>
              <a:t>Champagne</a:t>
            </a:r>
            <a:r>
              <a:rPr lang="cs-CZ" dirty="0" smtClean="0"/>
              <a:t> ve Francii vyrobené ze tří odrůd </a:t>
            </a:r>
            <a:r>
              <a:rPr lang="cs-CZ" dirty="0" err="1" smtClean="0"/>
              <a:t>Chardonnay</a:t>
            </a:r>
            <a:r>
              <a:rPr lang="cs-CZ" dirty="0" smtClean="0"/>
              <a:t>, </a:t>
            </a:r>
            <a:r>
              <a:rPr lang="cs-CZ" dirty="0" err="1" smtClean="0"/>
              <a:t>Pinot</a:t>
            </a:r>
            <a:r>
              <a:rPr lang="cs-CZ" dirty="0" smtClean="0"/>
              <a:t> </a:t>
            </a:r>
            <a:r>
              <a:rPr lang="cs-CZ" dirty="0" err="1" smtClean="0"/>
              <a:t>noir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Pinot</a:t>
            </a:r>
            <a:r>
              <a:rPr lang="cs-CZ" dirty="0" smtClean="0"/>
              <a:t> </a:t>
            </a:r>
            <a:r>
              <a:rPr lang="cs-CZ" dirty="0" err="1" smtClean="0"/>
              <a:t>Meunier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Sekty – </a:t>
            </a:r>
            <a:r>
              <a:rPr lang="cs-CZ" dirty="0" smtClean="0"/>
              <a:t>vína, která </a:t>
            </a:r>
            <a:r>
              <a:rPr lang="cs-CZ" dirty="0" smtClean="0"/>
              <a:t>se vyrábí v jiných oblastech.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Mikšovic</a:t>
            </a:r>
            <a:r>
              <a:rPr lang="cs-CZ" dirty="0"/>
              <a:t>, A., </a:t>
            </a:r>
            <a:r>
              <a:rPr lang="cs-CZ" i="1" dirty="0"/>
              <a:t>Bar. </a:t>
            </a:r>
            <a:r>
              <a:rPr lang="cs-CZ" dirty="0"/>
              <a:t>Praha: CONSOFF,S.R.O.,2009.</a:t>
            </a:r>
          </a:p>
          <a:p>
            <a:pPr>
              <a:buNone/>
            </a:pPr>
            <a:r>
              <a:rPr lang="cs-CZ" dirty="0"/>
              <a:t>   ISBN 978-80-254-3983-8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Fortifikovaná vína jsou ………………. vína.</a:t>
            </a:r>
          </a:p>
          <a:p>
            <a:pPr marL="514350" indent="-514350">
              <a:buAutoNum type="arabicParenR"/>
            </a:pPr>
            <a:r>
              <a:rPr lang="cs-CZ" dirty="0" smtClean="0"/>
              <a:t>Likéry jsou ………………… ………………… .</a:t>
            </a:r>
          </a:p>
          <a:p>
            <a:pPr marL="514350" indent="-514350">
              <a:buAutoNum type="arabicParenR"/>
            </a:pPr>
            <a:r>
              <a:rPr lang="cs-CZ" dirty="0" smtClean="0"/>
              <a:t>Likéry můžeme rozdělit: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…………………….        c) …………………….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…………………….        d) …………………….</a:t>
            </a:r>
          </a:p>
          <a:p>
            <a:pPr marL="514350" indent="-514350">
              <a:buNone/>
            </a:pPr>
            <a:r>
              <a:rPr lang="cs-CZ" dirty="0" smtClean="0"/>
              <a:t>4) Šampaňské pochází ………………. z ……………… .</a:t>
            </a:r>
          </a:p>
          <a:p>
            <a:pPr marL="514350" indent="-514350">
              <a:buNone/>
            </a:pPr>
            <a:r>
              <a:rPr lang="cs-CZ" dirty="0" smtClean="0"/>
              <a:t>5) Jaké odrůdy se používají pro výrobu šampaňského?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514350" indent="-514350">
              <a:buAutoNum type="arabicParenR" startAt="6"/>
            </a:pPr>
            <a:r>
              <a:rPr lang="cs-CZ" dirty="0" smtClean="0"/>
              <a:t>Destiláty jsou ………………, které mají minimálně …… %  ……………… .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Likéry jsou ……….. nápoje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Lihoviny</a:t>
            </a:r>
          </a:p>
          <a:p>
            <a:pPr marL="514350" indent="-514350">
              <a:buAutoNum type="arabicParenR" startAt="6"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672</Words>
  <Application>Microsoft Office PowerPoint</Application>
  <PresentationFormat>Předvádění na obrazovce (4:3)</PresentationFormat>
  <Paragraphs>109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Suroviny pro přípravu míchaných nápojů</vt:lpstr>
      <vt:lpstr>Pojmy</vt:lpstr>
      <vt:lpstr>Gin - původ Holandsko. Obilný líh, směs koření a bylin.</vt:lpstr>
      <vt:lpstr>Vodka – vyrábí se destilací obilí, levnější se vyrábí z brambor, cukrové třtiny atd</vt:lpstr>
      <vt:lpstr>Rum - pochází s karibské oblasti. Vyrábí přímo z vylisované šťávy cukrové třtiny nebo z melasy, která je vedlejším produktem při výrobě cukru. </vt:lpstr>
      <vt:lpstr> Tequila - vyrábí se v Mexiku ze srdce modré agáve. </vt:lpstr>
      <vt:lpstr>Whisky – je obilný destilát</vt:lpstr>
      <vt:lpstr>Snímek 9</vt:lpstr>
      <vt:lpstr>Cognac – je destilát z vína.</vt:lpstr>
      <vt:lpstr>Likéry</vt:lpstr>
      <vt:lpstr>Kořená vína </vt:lpstr>
      <vt:lpstr>Fortifikovaná vína</vt:lpstr>
      <vt:lpstr>Sherry</vt:lpstr>
      <vt:lpstr>Snímek 15</vt:lpstr>
      <vt:lpstr>Bitters</vt:lpstr>
      <vt:lpstr>Révové víno</vt:lpstr>
      <vt:lpstr>Šumivé víno</vt:lpstr>
      <vt:lpstr>Zdroje</vt:lpstr>
      <vt:lpstr>Pracovní list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Suroviny pro přípravu míchaných nápojů</dc:title>
  <dc:creator>hotelovka</dc:creator>
  <cp:lastModifiedBy>Dum</cp:lastModifiedBy>
  <cp:revision>12</cp:revision>
  <dcterms:created xsi:type="dcterms:W3CDTF">2013-03-02T18:08:43Z</dcterms:created>
  <dcterms:modified xsi:type="dcterms:W3CDTF">2014-06-14T09:43:43Z</dcterms:modified>
</cp:coreProperties>
</file>