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6" r:id="rId3"/>
    <p:sldId id="257" r:id="rId4"/>
    <p:sldId id="262" r:id="rId5"/>
    <p:sldId id="263" r:id="rId6"/>
    <p:sldId id="258" r:id="rId7"/>
    <p:sldId id="259" r:id="rId8"/>
    <p:sldId id="260" r:id="rId9"/>
    <p:sldId id="261" r:id="rId10"/>
    <p:sldId id="268" r:id="rId11"/>
    <p:sldId id="269" r:id="rId12"/>
    <p:sldId id="270" r:id="rId13"/>
    <p:sldId id="264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02932F-1B82-456F-857F-DD386D9F134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E7F6A4-9F80-4239-A77D-51E7E1E7BB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6809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E7F6A4-9F80-4239-A77D-51E7E1E7BB09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4988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3B56-C44B-4697-A44B-DB7D30FA4F84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4DEE2-EA47-4CC7-89B7-1BAF4B32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3B56-C44B-4697-A44B-DB7D30FA4F84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4DEE2-EA47-4CC7-89B7-1BAF4B32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3B56-C44B-4697-A44B-DB7D30FA4F84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4DEE2-EA47-4CC7-89B7-1BAF4B32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3B56-C44B-4697-A44B-DB7D30FA4F84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4DEE2-EA47-4CC7-89B7-1BAF4B32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3B56-C44B-4697-A44B-DB7D30FA4F84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4DEE2-EA47-4CC7-89B7-1BAF4B32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3B56-C44B-4697-A44B-DB7D30FA4F84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4DEE2-EA47-4CC7-89B7-1BAF4B32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3B56-C44B-4697-A44B-DB7D30FA4F84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4DEE2-EA47-4CC7-89B7-1BAF4B32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3B56-C44B-4697-A44B-DB7D30FA4F84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4DEE2-EA47-4CC7-89B7-1BAF4B32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3B56-C44B-4697-A44B-DB7D30FA4F84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4DEE2-EA47-4CC7-89B7-1BAF4B32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3B56-C44B-4697-A44B-DB7D30FA4F84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4DEE2-EA47-4CC7-89B7-1BAF4B32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53B56-C44B-4697-A44B-DB7D30FA4F84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4DEE2-EA47-4CC7-89B7-1BAF4B32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75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53B56-C44B-4697-A44B-DB7D30FA4F84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64DEE2-EA47-4CC7-89B7-1BAF4B32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4" y="1412776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příprava míchaných nápojů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67626374"/>
              </p:ext>
            </p:extLst>
          </p:nvPr>
        </p:nvGraphicFramePr>
        <p:xfrm>
          <a:off x="251520" y="1916832"/>
          <a:ext cx="8654855" cy="40337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7451"/>
                <a:gridCol w="6657404"/>
              </a:tblGrid>
              <a:tr h="2667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TeO.1210.2F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Bary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Příprava míchaných nápojů ve sklenici hosta, míchací sklenici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05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04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komplexně seznamuje žáky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postupem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přípravy míchaných nápojů v míchací sklenici a sklenici hosta. Vysvětlení  pojmů a definic.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39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Sklenice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 hosta, vrstvení, promíchání, míchací sklenice</a:t>
                      </a:r>
                      <a:endParaRPr lang="cs-CZ" sz="1000" dirty="0">
                        <a:solidFill>
                          <a:schemeClr val="tx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94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1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11663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Příprava míchaných nápojů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Ve sklenici hosta</a:t>
            </a:r>
          </a:p>
          <a:p>
            <a:r>
              <a:rPr lang="cs-CZ" dirty="0" smtClean="0"/>
              <a:t>Míchací sklenice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 sklenici hosta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Používáme lehce mísitelné suroviny</a:t>
            </a:r>
          </a:p>
          <a:p>
            <a:r>
              <a:rPr lang="cs-CZ" dirty="0" smtClean="0"/>
              <a:t>Používáme dva způsoby:</a:t>
            </a:r>
          </a:p>
          <a:p>
            <a:pPr marL="514350" indent="-514350">
              <a:buNone/>
            </a:pPr>
            <a:r>
              <a:rPr lang="cs-CZ" dirty="0" smtClean="0"/>
              <a:t>	1) promícháním</a:t>
            </a:r>
          </a:p>
          <a:p>
            <a:pPr marL="514350" indent="-514350">
              <a:buNone/>
            </a:pPr>
            <a:r>
              <a:rPr lang="cs-CZ" dirty="0" smtClean="0"/>
              <a:t>	2) vrstvením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Promícháním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Sklenici </a:t>
            </a:r>
            <a:r>
              <a:rPr lang="cs-CZ" dirty="0" err="1" smtClean="0"/>
              <a:t>vyfrapujeme</a:t>
            </a:r>
            <a:r>
              <a:rPr lang="cs-CZ" dirty="0" smtClean="0"/>
              <a:t>.</a:t>
            </a:r>
          </a:p>
          <a:p>
            <a:r>
              <a:rPr lang="cs-CZ" dirty="0" smtClean="0"/>
              <a:t>Sklenici můžeme naplnit vložkovým ledem. Nadávkujeme suroviny, promícháme a servírujeme.</a:t>
            </a:r>
          </a:p>
          <a:p>
            <a:r>
              <a:rPr lang="cs-CZ" dirty="0" smtClean="0"/>
              <a:t>Např.  </a:t>
            </a:r>
            <a:r>
              <a:rPr lang="cs-CZ" dirty="0" err="1" smtClean="0"/>
              <a:t>Mojito</a:t>
            </a:r>
            <a:r>
              <a:rPr lang="cs-CZ" dirty="0" smtClean="0"/>
              <a:t>, </a:t>
            </a:r>
            <a:r>
              <a:rPr lang="cs-CZ" dirty="0" err="1" smtClean="0"/>
              <a:t>Cuba</a:t>
            </a:r>
            <a:r>
              <a:rPr lang="cs-CZ" dirty="0" smtClean="0"/>
              <a:t> </a:t>
            </a:r>
            <a:r>
              <a:rPr lang="cs-CZ" dirty="0" err="1" smtClean="0"/>
              <a:t>Libre</a:t>
            </a:r>
            <a:r>
              <a:rPr lang="cs-CZ" dirty="0" smtClean="0"/>
              <a:t>, </a:t>
            </a:r>
            <a:r>
              <a:rPr lang="cs-CZ" dirty="0" err="1" smtClean="0"/>
              <a:t>Champagne</a:t>
            </a:r>
            <a:r>
              <a:rPr lang="cs-CZ" dirty="0" smtClean="0"/>
              <a:t> </a:t>
            </a:r>
            <a:r>
              <a:rPr lang="cs-CZ" dirty="0" err="1" smtClean="0"/>
              <a:t>Coctail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Vrstvením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Pousse</a:t>
            </a:r>
            <a:r>
              <a:rPr lang="cs-CZ" dirty="0" smtClean="0"/>
              <a:t>-</a:t>
            </a:r>
            <a:r>
              <a:rPr lang="cs-CZ" dirty="0" err="1" smtClean="0"/>
              <a:t>cafés</a:t>
            </a:r>
            <a:r>
              <a:rPr lang="cs-CZ" dirty="0" smtClean="0"/>
              <a:t> – suroviny se nalévají do sklenice podle hustoty.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míchací sklenici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356992"/>
            <a:ext cx="1457325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rgbClr val="FFFF00">
                <a:alpha val="40000"/>
              </a:srgbClr>
            </a:glow>
          </a:effectLst>
        </p:spPr>
      </p:pic>
      <p:sp>
        <p:nvSpPr>
          <p:cNvPr id="8" name="TextovéPole 7"/>
          <p:cNvSpPr txBox="1"/>
          <p:nvPr/>
        </p:nvSpPr>
        <p:spPr>
          <a:xfrm>
            <a:off x="899592" y="5949280"/>
            <a:ext cx="1745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Míchací sklenice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14312" y="2874888"/>
            <a:ext cx="2760489" cy="10465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rgbClr val="FFFF00">
                <a:alpha val="40000"/>
              </a:srgbClr>
            </a:glow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2708920"/>
            <a:ext cx="1165473" cy="23309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rgbClr val="FFFF00">
                <a:alpha val="40000"/>
              </a:srgbClr>
            </a:glow>
          </a:effectLst>
        </p:spPr>
      </p:pic>
      <p:sp>
        <p:nvSpPr>
          <p:cNvPr id="10" name="TextovéPole 9"/>
          <p:cNvSpPr txBox="1"/>
          <p:nvPr/>
        </p:nvSpPr>
        <p:spPr>
          <a:xfrm>
            <a:off x="3419872" y="4249722"/>
            <a:ext cx="2149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Barové sítko </a:t>
            </a:r>
            <a:r>
              <a:rPr lang="cs-CZ" b="1" dirty="0" err="1" smtClean="0"/>
              <a:t>strainer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87122" y="5188550"/>
            <a:ext cx="1423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Barová lžička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Příprava míchaných nápojů v míchací sklenici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Obsah míchací sklenice je 0,50 L</a:t>
            </a:r>
          </a:p>
          <a:p>
            <a:r>
              <a:rPr lang="cs-CZ" sz="4000" dirty="0" smtClean="0"/>
              <a:t>Suroviny, které se používají pro přípravu nápojů v míchací sklenici by měly být lehce </a:t>
            </a:r>
            <a:r>
              <a:rPr lang="cs-CZ" sz="4000" dirty="0" smtClean="0"/>
              <a:t>mísitelné, </a:t>
            </a:r>
            <a:r>
              <a:rPr lang="cs-CZ" sz="4000" dirty="0" smtClean="0"/>
              <a:t>např. lihoviny, </a:t>
            </a:r>
            <a:r>
              <a:rPr lang="cs-CZ" sz="4000" dirty="0" smtClean="0"/>
              <a:t>likéry, neměly  </a:t>
            </a:r>
            <a:r>
              <a:rPr lang="cs-CZ" sz="4000" dirty="0" smtClean="0"/>
              <a:t>by se používat např. sirupy, smetana.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míchací sklenicí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4000" dirty="0" smtClean="0"/>
              <a:t>Sklenici </a:t>
            </a:r>
            <a:r>
              <a:rPr lang="cs-CZ" sz="4000" dirty="0" err="1" smtClean="0"/>
              <a:t>vyfrapujeme</a:t>
            </a:r>
            <a:r>
              <a:rPr lang="cs-CZ" sz="4000" dirty="0" smtClean="0"/>
              <a:t>, scedíme přebytečnou vodu.</a:t>
            </a:r>
          </a:p>
          <a:p>
            <a:pPr>
              <a:lnSpc>
                <a:spcPct val="150000"/>
              </a:lnSpc>
            </a:pPr>
            <a:r>
              <a:rPr lang="cs-CZ" sz="4000" dirty="0" smtClean="0"/>
              <a:t>Nadávkujeme suroviny.</a:t>
            </a:r>
          </a:p>
          <a:p>
            <a:pPr>
              <a:lnSpc>
                <a:spcPct val="150000"/>
              </a:lnSpc>
            </a:pPr>
            <a:r>
              <a:rPr lang="cs-CZ" sz="4000" dirty="0" smtClean="0"/>
              <a:t>Promícháme barovou lžičkou.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sz="3600" dirty="0" smtClean="0"/>
              <a:t>Sklenici držíme v levé ruce podloženou malíčkem, v prvé ruce máme barovou lžičku a mícháme nahoru a dolů.</a:t>
            </a:r>
          </a:p>
          <a:p>
            <a:r>
              <a:rPr lang="cs-CZ" sz="3600" dirty="0" smtClean="0"/>
              <a:t>Hotový nápoj za pomocí </a:t>
            </a:r>
            <a:r>
              <a:rPr lang="cs-CZ" sz="3600" dirty="0" err="1" smtClean="0"/>
              <a:t>straineru</a:t>
            </a:r>
            <a:r>
              <a:rPr lang="cs-CZ" sz="3600" dirty="0" smtClean="0"/>
              <a:t> naléváme do připravené sklenice.</a:t>
            </a:r>
          </a:p>
          <a:p>
            <a:r>
              <a:rPr lang="cs-CZ" sz="3600" dirty="0" smtClean="0"/>
              <a:t>V míchací sklenici se připravují krátké nápoje, většinou aperitivy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míchací sklenicí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988840"/>
            <a:ext cx="3312368" cy="3582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rgbClr val="FFFF00">
                <a:alpha val="40000"/>
              </a:srgbClr>
            </a:glow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988840"/>
            <a:ext cx="2880320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rgbClr val="FFFF00">
                <a:alpha val="40000"/>
              </a:srgbClr>
            </a:glow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míchací sklenicí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3" y="2420888"/>
            <a:ext cx="2928129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rgbClr val="FFFF00">
                <a:alpha val="40000"/>
              </a:srgbClr>
            </a:glow>
          </a:effec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507714"/>
            <a:ext cx="3600400" cy="28655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rgbClr val="FFFF00">
                <a:alpha val="40000"/>
              </a:srgbClr>
            </a:glow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míchací sklenicí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133232"/>
            <a:ext cx="3284264" cy="33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rgbClr val="FFFF00">
                <a:alpha val="40000"/>
              </a:srgbClr>
            </a:glow>
          </a:effec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152124"/>
            <a:ext cx="3840203" cy="339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rgbClr val="FFFF00">
                <a:alpha val="40000"/>
              </a:srgbClr>
            </a:glo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Jakými způsoby můžeme připravovat míchané nápoje ve sklenici hosta?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jsou vhodné suroviny pro přípravu?</a:t>
            </a:r>
          </a:p>
          <a:p>
            <a:pPr marL="514350" indent="-514350">
              <a:buAutoNum type="arabicParenR"/>
            </a:pPr>
            <a:r>
              <a:rPr lang="cs-CZ" dirty="0" smtClean="0"/>
              <a:t>Pokud připravujeme nápoje v míchací sklenici používáme ještě …………………. a …………………. .</a:t>
            </a:r>
          </a:p>
          <a:p>
            <a:pPr marL="514350" indent="-514350">
              <a:buAutoNum type="arabicParenR"/>
            </a:pPr>
            <a:r>
              <a:rPr lang="cs-CZ" dirty="0" smtClean="0"/>
              <a:t>Obsah míchací sklenice je …………. .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druhy nápojů se připravují v míchací sklenici?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Míškovic, A., </a:t>
            </a:r>
            <a:r>
              <a:rPr lang="cs-CZ" i="1" dirty="0" smtClean="0"/>
              <a:t>Bar. </a:t>
            </a:r>
            <a:r>
              <a:rPr lang="cs-CZ" dirty="0" smtClean="0"/>
              <a:t>Praha: CONSOFF,S.R.O.,2009.</a:t>
            </a:r>
          </a:p>
          <a:p>
            <a:pPr>
              <a:buNone/>
            </a:pPr>
            <a:r>
              <a:rPr lang="cs-CZ" dirty="0" smtClean="0"/>
              <a:t>   ISBN </a:t>
            </a:r>
            <a:r>
              <a:rPr lang="cs-CZ" dirty="0" smtClean="0"/>
              <a:t>978-80-254-3983-8</a:t>
            </a:r>
          </a:p>
          <a:p>
            <a:pPr>
              <a:buNone/>
            </a:pPr>
            <a:r>
              <a:rPr lang="cs-CZ" dirty="0" smtClean="0"/>
              <a:t>- fotografie- </a:t>
            </a:r>
            <a:r>
              <a:rPr lang="cs-CZ" smtClean="0"/>
              <a:t>vlastní archiv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362</Words>
  <Application>Microsoft Office PowerPoint</Application>
  <PresentationFormat>Předvádění na obrazovce (4:3)</PresentationFormat>
  <Paragraphs>74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Příprava míchaných nápojů</vt:lpstr>
      <vt:lpstr>Ve sklenici hosta</vt:lpstr>
      <vt:lpstr>Promícháním </vt:lpstr>
      <vt:lpstr>Vrstvením</vt:lpstr>
      <vt:lpstr>V míchací sklenici</vt:lpstr>
      <vt:lpstr>Příprava míchaných nápojů v míchací sklenici</vt:lpstr>
      <vt:lpstr>Práce s míchací sklenicí</vt:lpstr>
      <vt:lpstr>Snímek 9</vt:lpstr>
      <vt:lpstr>Práce s míchací sklenicí</vt:lpstr>
      <vt:lpstr>Práce s míchací sklenicí</vt:lpstr>
      <vt:lpstr>Práce s míchací sklenicí</vt:lpstr>
      <vt:lpstr>Úkoly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míchaných nápojů</dc:title>
  <dc:creator>hotelovka</dc:creator>
  <cp:lastModifiedBy>Dum</cp:lastModifiedBy>
  <cp:revision>14</cp:revision>
  <dcterms:created xsi:type="dcterms:W3CDTF">2013-03-02T15:22:28Z</dcterms:created>
  <dcterms:modified xsi:type="dcterms:W3CDTF">2014-06-14T18:03:39Z</dcterms:modified>
</cp:coreProperties>
</file>