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63" r:id="rId2"/>
    <p:sldId id="256" r:id="rId3"/>
    <p:sldId id="257" r:id="rId4"/>
    <p:sldId id="258" r:id="rId5"/>
    <p:sldId id="259" r:id="rId6"/>
    <p:sldId id="260" r:id="rId7"/>
    <p:sldId id="261" r:id="rId8"/>
    <p:sldId id="262"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9" d="100"/>
          <a:sy n="99" d="100"/>
        </p:scale>
        <p:origin x="-240"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933F22E-FB04-4E6B-A99A-97BBD7B60C2C}" type="datetimeFigureOut">
              <a:rPr lang="cs-CZ" smtClean="0"/>
              <a:pPr/>
              <a:t>14.6.2014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978BE34-CA09-4E7D-ADEB-8A0C6C2BACBF}" type="slidenum">
              <a:rPr lang="cs-CZ" smtClean="0"/>
              <a:pPr/>
              <a:t>‹#›</a:t>
            </a:fld>
            <a:endParaRPr lang="cs-CZ"/>
          </a:p>
        </p:txBody>
      </p:sp>
    </p:spTree>
    <p:extLst>
      <p:ext uri="{BB962C8B-B14F-4D97-AF65-F5344CB8AC3E}">
        <p14:creationId xmlns:p14="http://schemas.microsoft.com/office/powerpoint/2010/main" xmlns="" val="4284554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BF4E32B4-EB3D-4BC3-8315-8E163DBF1367}" type="slidenum">
              <a:rPr lang="cs-CZ" smtClean="0"/>
              <a:pPr/>
              <a:t>1</a:t>
            </a:fld>
            <a:endParaRPr lang="cs-CZ"/>
          </a:p>
        </p:txBody>
      </p:sp>
    </p:spTree>
    <p:extLst>
      <p:ext uri="{BB962C8B-B14F-4D97-AF65-F5344CB8AC3E}">
        <p14:creationId xmlns:p14="http://schemas.microsoft.com/office/powerpoint/2010/main" xmlns="" val="26790210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253769AF-371A-4859-BA48-0A9E14227A09}" type="datetimeFigureOut">
              <a:rPr lang="cs-CZ" smtClean="0"/>
              <a:pPr/>
              <a:t>14.6.2014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F34E4C9-7597-4E0D-AE57-E718E7A89FEB}"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53769AF-371A-4859-BA48-0A9E14227A09}" type="datetimeFigureOut">
              <a:rPr lang="cs-CZ" smtClean="0"/>
              <a:pPr/>
              <a:t>14.6.2014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F34E4C9-7597-4E0D-AE57-E718E7A89FEB}"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253769AF-371A-4859-BA48-0A9E14227A09}" type="datetimeFigureOut">
              <a:rPr lang="cs-CZ" smtClean="0"/>
              <a:pPr/>
              <a:t>14.6.2014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F34E4C9-7597-4E0D-AE57-E718E7A89FEB}"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253769AF-371A-4859-BA48-0A9E14227A09}" type="datetimeFigureOut">
              <a:rPr lang="cs-CZ" smtClean="0"/>
              <a:pPr/>
              <a:t>14.6.2014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F34E4C9-7597-4E0D-AE57-E718E7A89FEB}"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253769AF-371A-4859-BA48-0A9E14227A09}" type="datetimeFigureOut">
              <a:rPr lang="cs-CZ" smtClean="0"/>
              <a:pPr/>
              <a:t>14.6.2014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F34E4C9-7597-4E0D-AE57-E718E7A89FEB}"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253769AF-371A-4859-BA48-0A9E14227A09}" type="datetimeFigureOut">
              <a:rPr lang="cs-CZ" smtClean="0"/>
              <a:pPr/>
              <a:t>14.6.2014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F34E4C9-7597-4E0D-AE57-E718E7A89FEB}"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53769AF-371A-4859-BA48-0A9E14227A09}" type="datetimeFigureOut">
              <a:rPr lang="cs-CZ" smtClean="0"/>
              <a:pPr/>
              <a:t>14.6.2014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F34E4C9-7597-4E0D-AE57-E718E7A89FEB}"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253769AF-371A-4859-BA48-0A9E14227A09}" type="datetimeFigureOut">
              <a:rPr lang="cs-CZ" smtClean="0"/>
              <a:pPr/>
              <a:t>14.6.2014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F34E4C9-7597-4E0D-AE57-E718E7A89FEB}"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253769AF-371A-4859-BA48-0A9E14227A09}" type="datetimeFigureOut">
              <a:rPr lang="cs-CZ" smtClean="0"/>
              <a:pPr/>
              <a:t>14.6.2014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F34E4C9-7597-4E0D-AE57-E718E7A89FEB}"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53769AF-371A-4859-BA48-0A9E14227A09}" type="datetimeFigureOut">
              <a:rPr lang="cs-CZ" smtClean="0"/>
              <a:pPr/>
              <a:t>14.6.2014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F34E4C9-7597-4E0D-AE57-E718E7A89FEB}"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53769AF-371A-4859-BA48-0A9E14227A09}" type="datetimeFigureOut">
              <a:rPr lang="cs-CZ" smtClean="0"/>
              <a:pPr/>
              <a:t>14.6.2014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F34E4C9-7597-4E0D-AE57-E718E7A89FEB}"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3769AF-371A-4859-BA48-0A9E14227A09}" type="datetimeFigureOut">
              <a:rPr lang="cs-CZ" smtClean="0"/>
              <a:pPr/>
              <a:t>14.6.2014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34E4C9-7597-4E0D-AE57-E718E7A89FEB}" type="slidenum">
              <a:rPr lang="cs-CZ" smtClean="0"/>
              <a:pPr/>
              <a:t>‹#›</a:t>
            </a:fld>
            <a:endParaRPr lang="cs-CZ"/>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ázek 4"/>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2697" y="6093296"/>
            <a:ext cx="9138606" cy="720080"/>
          </a:xfrm>
          <a:prstGeom prst="rect">
            <a:avLst/>
          </a:prstGeom>
        </p:spPr>
      </p:pic>
      <p:sp>
        <p:nvSpPr>
          <p:cNvPr id="6" name="TextovéPole 5"/>
          <p:cNvSpPr txBox="1"/>
          <p:nvPr/>
        </p:nvSpPr>
        <p:spPr>
          <a:xfrm>
            <a:off x="2343110" y="1412776"/>
            <a:ext cx="5613266" cy="400110"/>
          </a:xfrm>
          <a:prstGeom prst="rect">
            <a:avLst/>
          </a:prstGeom>
          <a:noFill/>
        </p:spPr>
        <p:txBody>
          <a:bodyPr wrap="square" rtlCol="0">
            <a:spAutoFit/>
          </a:bodyPr>
          <a:lstStyle/>
          <a:p>
            <a:pPr algn="ctr"/>
            <a:r>
              <a:rPr lang="cs-CZ" sz="2000" b="1" dirty="0" smtClean="0"/>
              <a:t>Technika obsluhy – ozdoby míchaných nápojů</a:t>
            </a:r>
            <a:endParaRPr lang="cs-CZ" sz="2000" b="1" dirty="0"/>
          </a:p>
        </p:txBody>
      </p:sp>
      <p:graphicFrame>
        <p:nvGraphicFramePr>
          <p:cNvPr id="8" name="Tabulka 7"/>
          <p:cNvGraphicFramePr>
            <a:graphicFrameLocks noGrp="1"/>
          </p:cNvGraphicFramePr>
          <p:nvPr>
            <p:extLst>
              <p:ext uri="{D42A27DB-BD31-4B8C-83A1-F6EECF244321}">
                <p14:modId xmlns:p14="http://schemas.microsoft.com/office/powerpoint/2010/main" xmlns="" val="3500179251"/>
              </p:ext>
            </p:extLst>
          </p:nvPr>
        </p:nvGraphicFramePr>
        <p:xfrm>
          <a:off x="251520" y="1916832"/>
          <a:ext cx="8654855" cy="4033716"/>
        </p:xfrm>
        <a:graphic>
          <a:graphicData uri="http://schemas.openxmlformats.org/drawingml/2006/table">
            <a:tbl>
              <a:tblPr firstRow="1" firstCol="1" bandRow="1">
                <a:tableStyleId>{5C22544A-7EE6-4342-B048-85BDC9FD1C3A}</a:tableStyleId>
              </a:tblPr>
              <a:tblGrid>
                <a:gridCol w="1997451"/>
                <a:gridCol w="6657404"/>
              </a:tblGrid>
              <a:tr h="266731">
                <a:tc>
                  <a:txBody>
                    <a:bodyPr/>
                    <a:lstStyle/>
                    <a:p>
                      <a:pPr algn="l">
                        <a:lnSpc>
                          <a:spcPct val="115000"/>
                        </a:lnSpc>
                        <a:spcAft>
                          <a:spcPts val="0"/>
                        </a:spcAft>
                      </a:pPr>
                      <a:r>
                        <a:rPr lang="cs-CZ" sz="1000" dirty="0" smtClean="0">
                          <a:solidFill>
                            <a:schemeClr val="bg2"/>
                          </a:solidFill>
                          <a:effectLst/>
                          <a:latin typeface="Arial CE" pitchFamily="34" charset="-18"/>
                          <a:ea typeface="Calibri"/>
                          <a:cs typeface="Times New Roman"/>
                        </a:rPr>
                        <a:t>Název školy</a:t>
                      </a:r>
                      <a:endParaRPr lang="cs-CZ" sz="1000" dirty="0">
                        <a:solidFill>
                          <a:schemeClr val="bg2"/>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algn="l">
                        <a:lnSpc>
                          <a:spcPct val="115000"/>
                        </a:lnSpc>
                        <a:spcAft>
                          <a:spcPts val="600"/>
                        </a:spcAft>
                      </a:pPr>
                      <a:r>
                        <a:rPr lang="cs-CZ" sz="1000" dirty="0" smtClean="0">
                          <a:solidFill>
                            <a:schemeClr val="bg2"/>
                          </a:solidFill>
                          <a:effectLst/>
                          <a:latin typeface="Arial CE" pitchFamily="34" charset="-18"/>
                          <a:ea typeface="Calibri"/>
                          <a:cs typeface="Times New Roman"/>
                        </a:rPr>
                        <a:t>SŠHS Kroměříž</a:t>
                      </a:r>
                      <a:endParaRPr lang="cs-CZ" sz="1000" dirty="0">
                        <a:solidFill>
                          <a:schemeClr val="bg2"/>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r>
              <a:tr h="194813">
                <a:tc>
                  <a:txBody>
                    <a:bodyPr/>
                    <a:lstStyle/>
                    <a:p>
                      <a:pPr algn="l">
                        <a:lnSpc>
                          <a:spcPct val="115000"/>
                        </a:lnSpc>
                        <a:spcAft>
                          <a:spcPts val="0"/>
                        </a:spcAft>
                      </a:pPr>
                      <a:r>
                        <a:rPr lang="cs-CZ" sz="1000" dirty="0" smtClean="0">
                          <a:solidFill>
                            <a:schemeClr val="bg2"/>
                          </a:solidFill>
                          <a:effectLst/>
                          <a:latin typeface="Arial CE" pitchFamily="34" charset="-18"/>
                          <a:ea typeface="Calibri"/>
                          <a:cs typeface="Times New Roman"/>
                        </a:rPr>
                        <a:t>Číslo projektu</a:t>
                      </a:r>
                      <a:endParaRPr lang="cs-CZ" sz="1000" dirty="0">
                        <a:solidFill>
                          <a:schemeClr val="bg2"/>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algn="l">
                        <a:lnSpc>
                          <a:spcPct val="115000"/>
                        </a:lnSpc>
                        <a:spcAft>
                          <a:spcPts val="600"/>
                        </a:spcAft>
                      </a:pPr>
                      <a:r>
                        <a:rPr lang="cs-CZ" sz="1000" dirty="0" smtClean="0">
                          <a:solidFill>
                            <a:schemeClr val="bg2"/>
                          </a:solidFill>
                          <a:effectLst/>
                          <a:latin typeface="Arial CE" pitchFamily="34" charset="-18"/>
                          <a:ea typeface="Calibri"/>
                          <a:cs typeface="Times New Roman"/>
                        </a:rPr>
                        <a:t>CZ.1.07/1.5.00/34.0911</a:t>
                      </a:r>
                      <a:endParaRPr lang="cs-CZ" sz="1000" dirty="0">
                        <a:solidFill>
                          <a:schemeClr val="bg2"/>
                        </a:solidFill>
                        <a:effectLst/>
                        <a:latin typeface="Arial CE" pitchFamily="34" charset="-18"/>
                        <a:ea typeface="Calibri"/>
                        <a:cs typeface="Times New Roman"/>
                      </a:endParaRPr>
                    </a:p>
                  </a:txBody>
                  <a:tcPr marL="35026" marR="35026" marT="21016" marB="21016">
                    <a:solidFill>
                      <a:schemeClr val="accent6">
                        <a:lumMod val="20000"/>
                        <a:lumOff val="80000"/>
                      </a:schemeClr>
                    </a:solidFill>
                  </a:tcPr>
                </a:tc>
              </a:tr>
              <a:tr h="194813">
                <a:tc>
                  <a:txBody>
                    <a:bodyPr/>
                    <a:lstStyle/>
                    <a:p>
                      <a:pPr algn="l">
                        <a:lnSpc>
                          <a:spcPct val="115000"/>
                        </a:lnSpc>
                        <a:spcAft>
                          <a:spcPts val="0"/>
                        </a:spcAft>
                      </a:pPr>
                      <a:r>
                        <a:rPr lang="cs-CZ" sz="1000" dirty="0">
                          <a:solidFill>
                            <a:schemeClr val="bg2"/>
                          </a:solidFill>
                          <a:effectLst/>
                          <a:latin typeface="Arial CE" pitchFamily="34" charset="-18"/>
                        </a:rPr>
                        <a:t>Autor</a:t>
                      </a:r>
                      <a:endParaRPr lang="cs-CZ" sz="1000" dirty="0">
                        <a:solidFill>
                          <a:schemeClr val="bg2"/>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algn="l">
                        <a:lnSpc>
                          <a:spcPts val="1125"/>
                        </a:lnSpc>
                        <a:spcAft>
                          <a:spcPts val="0"/>
                        </a:spcAft>
                      </a:pPr>
                      <a:r>
                        <a:rPr lang="cs-CZ" sz="1000" dirty="0" smtClean="0">
                          <a:solidFill>
                            <a:schemeClr val="bg2"/>
                          </a:solidFill>
                          <a:effectLst/>
                          <a:latin typeface="Arial CE" pitchFamily="34" charset="-18"/>
                          <a:ea typeface="+mn-ea"/>
                          <a:cs typeface="+mn-cs"/>
                        </a:rPr>
                        <a:t>Mgr. Ivana</a:t>
                      </a:r>
                      <a:r>
                        <a:rPr lang="cs-CZ" sz="1000" baseline="0" dirty="0" smtClean="0">
                          <a:solidFill>
                            <a:schemeClr val="bg2"/>
                          </a:solidFill>
                          <a:effectLst/>
                          <a:latin typeface="Arial CE" pitchFamily="34" charset="-18"/>
                          <a:ea typeface="+mn-ea"/>
                          <a:cs typeface="+mn-cs"/>
                        </a:rPr>
                        <a:t> Hašová</a:t>
                      </a:r>
                      <a:endParaRPr lang="cs-CZ" sz="1000" dirty="0">
                        <a:solidFill>
                          <a:schemeClr val="bg2"/>
                        </a:solidFill>
                        <a:effectLst/>
                        <a:latin typeface="Arial CE" pitchFamily="34" charset="-18"/>
                        <a:ea typeface="Calibri"/>
                        <a:cs typeface="Times New Roman"/>
                      </a:endParaRPr>
                    </a:p>
                  </a:txBody>
                  <a:tcPr marL="35026" marR="35026" marT="21016" marB="21016">
                    <a:solidFill>
                      <a:schemeClr val="accent6">
                        <a:lumMod val="20000"/>
                        <a:lumOff val="80000"/>
                      </a:schemeClr>
                    </a:solidFill>
                  </a:tcPr>
                </a:tc>
              </a:tr>
              <a:tr h="194813">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1000" dirty="0" smtClean="0">
                          <a:solidFill>
                            <a:schemeClr val="bg2"/>
                          </a:solidFill>
                          <a:effectLst/>
                          <a:latin typeface="Arial CE" pitchFamily="34" charset="-18"/>
                          <a:ea typeface="Calibri"/>
                          <a:cs typeface="Times New Roman"/>
                        </a:rPr>
                        <a:t>Název šablony</a:t>
                      </a:r>
                    </a:p>
                  </a:txBody>
                  <a:tcPr marL="35026" marR="35026" marT="21016" marB="21016">
                    <a:solidFill>
                      <a:schemeClr val="accent6">
                        <a:lumMod val="40000"/>
                        <a:lumOff val="60000"/>
                      </a:schemeClr>
                    </a:solidFill>
                  </a:tcPr>
                </a:tc>
                <a:tc>
                  <a:txBody>
                    <a:bodyPr/>
                    <a:lstStyle/>
                    <a:p>
                      <a:pPr algn="l">
                        <a:lnSpc>
                          <a:spcPct val="115000"/>
                        </a:lnSpc>
                        <a:spcAft>
                          <a:spcPts val="600"/>
                        </a:spcAft>
                      </a:pPr>
                      <a:r>
                        <a:rPr lang="cs-CZ" sz="1000" dirty="0" smtClean="0">
                          <a:solidFill>
                            <a:schemeClr val="bg2"/>
                          </a:solidFill>
                          <a:effectLst/>
                          <a:latin typeface="Arial CE" pitchFamily="34" charset="-18"/>
                          <a:ea typeface="Calibri"/>
                          <a:cs typeface="Times New Roman"/>
                        </a:rPr>
                        <a:t>III/2</a:t>
                      </a:r>
                      <a:r>
                        <a:rPr lang="cs-CZ" sz="1000" baseline="0" dirty="0" smtClean="0">
                          <a:solidFill>
                            <a:schemeClr val="bg2"/>
                          </a:solidFill>
                          <a:effectLst/>
                          <a:latin typeface="Arial CE" pitchFamily="34" charset="-18"/>
                          <a:ea typeface="Calibri"/>
                          <a:cs typeface="Times New Roman"/>
                        </a:rPr>
                        <a:t> – inovace a zkvalitnění výuky  prostřednictvím  ICT</a:t>
                      </a:r>
                      <a:endParaRPr lang="cs-CZ" sz="1000" dirty="0">
                        <a:solidFill>
                          <a:schemeClr val="bg2"/>
                        </a:solidFill>
                        <a:effectLst/>
                        <a:latin typeface="Arial CE" pitchFamily="34" charset="-18"/>
                        <a:ea typeface="Calibri"/>
                        <a:cs typeface="Times New Roman"/>
                      </a:endParaRPr>
                    </a:p>
                  </a:txBody>
                  <a:tcPr marL="35026" marR="35026" marT="21016" marB="21016">
                    <a:solidFill>
                      <a:schemeClr val="accent6">
                        <a:lumMod val="20000"/>
                        <a:lumOff val="80000"/>
                      </a:schemeClr>
                    </a:solidFill>
                  </a:tcPr>
                </a:tc>
              </a:tr>
              <a:tr h="194813">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1000" dirty="0" smtClean="0">
                          <a:solidFill>
                            <a:schemeClr val="bg2"/>
                          </a:solidFill>
                          <a:effectLst/>
                          <a:latin typeface="Arial CE" pitchFamily="34" charset="-18"/>
                          <a:ea typeface="Calibri"/>
                          <a:cs typeface="Times New Roman"/>
                        </a:rPr>
                        <a:t>Název </a:t>
                      </a:r>
                      <a:r>
                        <a:rPr lang="cs-CZ" sz="1000" dirty="0" err="1" smtClean="0">
                          <a:solidFill>
                            <a:schemeClr val="bg2"/>
                          </a:solidFill>
                          <a:effectLst/>
                          <a:latin typeface="Arial CE" pitchFamily="34" charset="-18"/>
                          <a:ea typeface="Calibri"/>
                          <a:cs typeface="Times New Roman"/>
                        </a:rPr>
                        <a:t>DUMu</a:t>
                      </a:r>
                      <a:endParaRPr lang="cs-CZ" sz="1000" dirty="0" smtClean="0">
                        <a:solidFill>
                          <a:schemeClr val="bg2"/>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algn="l">
                        <a:lnSpc>
                          <a:spcPct val="115000"/>
                        </a:lnSpc>
                        <a:spcAft>
                          <a:spcPts val="600"/>
                        </a:spcAft>
                      </a:pPr>
                      <a:r>
                        <a:rPr lang="cs-CZ" sz="1000" smtClean="0">
                          <a:solidFill>
                            <a:schemeClr val="bg2"/>
                          </a:solidFill>
                          <a:effectLst/>
                          <a:latin typeface="Arial CE" pitchFamily="34" charset="-18"/>
                          <a:ea typeface="Calibri"/>
                          <a:cs typeface="Times New Roman"/>
                        </a:rPr>
                        <a:t>TeO.1212.2F</a:t>
                      </a:r>
                      <a:endParaRPr lang="cs-CZ" sz="1000" dirty="0">
                        <a:solidFill>
                          <a:schemeClr val="bg2"/>
                        </a:solidFill>
                        <a:effectLst/>
                        <a:latin typeface="Arial CE" pitchFamily="34" charset="-18"/>
                        <a:ea typeface="Calibri"/>
                        <a:cs typeface="Times New Roman"/>
                      </a:endParaRPr>
                    </a:p>
                  </a:txBody>
                  <a:tcPr marL="35026" marR="35026" marT="21016" marB="21016">
                    <a:solidFill>
                      <a:schemeClr val="accent6">
                        <a:lumMod val="20000"/>
                        <a:lumOff val="80000"/>
                      </a:schemeClr>
                    </a:solidFill>
                  </a:tcPr>
                </a:tc>
              </a:tr>
              <a:tr h="194813">
                <a:tc>
                  <a:txBody>
                    <a:bodyPr/>
                    <a:lstStyle/>
                    <a:p>
                      <a:pPr algn="l">
                        <a:lnSpc>
                          <a:spcPct val="115000"/>
                        </a:lnSpc>
                        <a:spcAft>
                          <a:spcPts val="0"/>
                        </a:spcAft>
                      </a:pPr>
                      <a:r>
                        <a:rPr lang="cs-CZ" sz="1000" dirty="0">
                          <a:solidFill>
                            <a:schemeClr val="bg2"/>
                          </a:solidFill>
                          <a:effectLst/>
                          <a:latin typeface="Arial CE" pitchFamily="34" charset="-18"/>
                        </a:rPr>
                        <a:t>Stupeň a typ vzdělávání</a:t>
                      </a:r>
                      <a:endParaRPr lang="cs-CZ" sz="1000" dirty="0">
                        <a:solidFill>
                          <a:schemeClr val="bg2"/>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algn="l">
                        <a:lnSpc>
                          <a:spcPct val="115000"/>
                        </a:lnSpc>
                        <a:spcAft>
                          <a:spcPts val="0"/>
                        </a:spcAft>
                      </a:pPr>
                      <a:r>
                        <a:rPr lang="cs-CZ" sz="1000" dirty="0" smtClean="0">
                          <a:solidFill>
                            <a:schemeClr val="bg2"/>
                          </a:solidFill>
                          <a:effectLst/>
                          <a:latin typeface="Arial CE" pitchFamily="34" charset="-18"/>
                        </a:rPr>
                        <a:t>Odborné vzdělávání </a:t>
                      </a:r>
                      <a:endParaRPr lang="cs-CZ" sz="1000" dirty="0">
                        <a:solidFill>
                          <a:schemeClr val="bg2"/>
                        </a:solidFill>
                        <a:effectLst/>
                        <a:latin typeface="Arial CE" pitchFamily="34" charset="-18"/>
                        <a:ea typeface="Calibri"/>
                        <a:cs typeface="Times New Roman"/>
                      </a:endParaRPr>
                    </a:p>
                  </a:txBody>
                  <a:tcPr marL="35026" marR="35026" marT="21016" marB="21016">
                    <a:solidFill>
                      <a:schemeClr val="accent6">
                        <a:lumMod val="20000"/>
                        <a:lumOff val="80000"/>
                      </a:schemeClr>
                    </a:solidFill>
                  </a:tcPr>
                </a:tc>
              </a:tr>
              <a:tr h="194813">
                <a:tc>
                  <a:txBody>
                    <a:bodyPr/>
                    <a:lstStyle/>
                    <a:p>
                      <a:pPr algn="l">
                        <a:lnSpc>
                          <a:spcPct val="115000"/>
                        </a:lnSpc>
                        <a:spcAft>
                          <a:spcPts val="0"/>
                        </a:spcAft>
                      </a:pPr>
                      <a:r>
                        <a:rPr lang="cs-CZ" sz="1000" dirty="0" smtClean="0">
                          <a:solidFill>
                            <a:schemeClr val="bg2"/>
                          </a:solidFill>
                          <a:effectLst/>
                          <a:latin typeface="Arial CE" pitchFamily="34" charset="-18"/>
                          <a:ea typeface="Calibri"/>
                          <a:cs typeface="Times New Roman"/>
                        </a:rPr>
                        <a:t>Vzdělávací oblast</a:t>
                      </a:r>
                      <a:endParaRPr lang="cs-CZ" sz="1000" dirty="0">
                        <a:solidFill>
                          <a:schemeClr val="bg2"/>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algn="l">
                        <a:lnSpc>
                          <a:spcPct val="115000"/>
                        </a:lnSpc>
                        <a:spcAft>
                          <a:spcPts val="0"/>
                        </a:spcAft>
                      </a:pPr>
                      <a:r>
                        <a:rPr lang="cs-CZ" sz="1000" dirty="0" smtClean="0">
                          <a:solidFill>
                            <a:schemeClr val="bg2"/>
                          </a:solidFill>
                          <a:effectLst/>
                          <a:latin typeface="Arial CE" pitchFamily="34" charset="-18"/>
                          <a:ea typeface="Calibri"/>
                          <a:cs typeface="Times New Roman"/>
                        </a:rPr>
                        <a:t>Bary</a:t>
                      </a:r>
                      <a:endParaRPr lang="cs-CZ" sz="1000" dirty="0">
                        <a:solidFill>
                          <a:schemeClr val="bg2"/>
                        </a:solidFill>
                        <a:effectLst/>
                        <a:latin typeface="Arial CE" pitchFamily="34" charset="-18"/>
                        <a:ea typeface="Calibri"/>
                        <a:cs typeface="Times New Roman"/>
                      </a:endParaRPr>
                    </a:p>
                  </a:txBody>
                  <a:tcPr marL="35026" marR="35026" marT="21016" marB="21016">
                    <a:solidFill>
                      <a:schemeClr val="accent6">
                        <a:lumMod val="20000"/>
                        <a:lumOff val="80000"/>
                      </a:schemeClr>
                    </a:solidFill>
                  </a:tcPr>
                </a:tc>
              </a:tr>
              <a:tr h="194813">
                <a:tc>
                  <a:txBody>
                    <a:bodyPr/>
                    <a:lstStyle/>
                    <a:p>
                      <a:pPr algn="l">
                        <a:lnSpc>
                          <a:spcPct val="115000"/>
                        </a:lnSpc>
                        <a:spcAft>
                          <a:spcPts val="0"/>
                        </a:spcAft>
                      </a:pPr>
                      <a:r>
                        <a:rPr lang="cs-CZ" sz="1000" dirty="0" smtClean="0">
                          <a:solidFill>
                            <a:schemeClr val="bg2"/>
                          </a:solidFill>
                          <a:effectLst/>
                          <a:latin typeface="Arial CE" pitchFamily="34" charset="-18"/>
                          <a:ea typeface="Calibri"/>
                          <a:cs typeface="Times New Roman"/>
                        </a:rPr>
                        <a:t>Vzdělávací obor</a:t>
                      </a:r>
                      <a:endParaRPr lang="cs-CZ" sz="1000" dirty="0">
                        <a:solidFill>
                          <a:schemeClr val="bg2"/>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algn="l">
                        <a:lnSpc>
                          <a:spcPct val="115000"/>
                        </a:lnSpc>
                        <a:spcAft>
                          <a:spcPts val="0"/>
                        </a:spcAft>
                      </a:pPr>
                      <a:r>
                        <a:rPr lang="cs-CZ" sz="1000" dirty="0" smtClean="0">
                          <a:solidFill>
                            <a:schemeClr val="bg2"/>
                          </a:solidFill>
                          <a:effectLst/>
                          <a:latin typeface="Arial CE" pitchFamily="34" charset="-18"/>
                          <a:ea typeface="Calibri"/>
                          <a:cs typeface="Times New Roman"/>
                        </a:rPr>
                        <a:t>Technika</a:t>
                      </a:r>
                      <a:r>
                        <a:rPr lang="cs-CZ" sz="1000" baseline="0" dirty="0" smtClean="0">
                          <a:solidFill>
                            <a:schemeClr val="bg2"/>
                          </a:solidFill>
                          <a:effectLst/>
                          <a:latin typeface="Arial CE" pitchFamily="34" charset="-18"/>
                          <a:ea typeface="Calibri"/>
                          <a:cs typeface="Times New Roman"/>
                        </a:rPr>
                        <a:t> obsluhy</a:t>
                      </a:r>
                      <a:endParaRPr lang="cs-CZ" sz="1000" dirty="0">
                        <a:solidFill>
                          <a:schemeClr val="bg2"/>
                        </a:solidFill>
                        <a:effectLst/>
                        <a:latin typeface="Arial CE" pitchFamily="34" charset="-18"/>
                        <a:ea typeface="Calibri"/>
                        <a:cs typeface="Times New Roman"/>
                      </a:endParaRPr>
                    </a:p>
                  </a:txBody>
                  <a:tcPr marL="35026" marR="35026" marT="21016" marB="21016">
                    <a:solidFill>
                      <a:schemeClr val="accent6">
                        <a:lumMod val="20000"/>
                        <a:lumOff val="80000"/>
                      </a:schemeClr>
                    </a:solidFill>
                  </a:tcPr>
                </a:tc>
              </a:tr>
              <a:tr h="194813">
                <a:tc>
                  <a:txBody>
                    <a:bodyPr/>
                    <a:lstStyle/>
                    <a:p>
                      <a:pPr algn="l">
                        <a:lnSpc>
                          <a:spcPct val="115000"/>
                        </a:lnSpc>
                        <a:spcAft>
                          <a:spcPts val="0"/>
                        </a:spcAft>
                      </a:pPr>
                      <a:r>
                        <a:rPr lang="cs-CZ" sz="1000" dirty="0" smtClean="0">
                          <a:solidFill>
                            <a:schemeClr val="bg2"/>
                          </a:solidFill>
                          <a:effectLst/>
                          <a:latin typeface="Arial CE" pitchFamily="34" charset="-18"/>
                          <a:ea typeface="Calibri"/>
                          <a:cs typeface="Times New Roman"/>
                        </a:rPr>
                        <a:t>Vzdělávací okruh</a:t>
                      </a:r>
                      <a:endParaRPr lang="cs-CZ" sz="1000" dirty="0">
                        <a:solidFill>
                          <a:schemeClr val="bg2"/>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algn="l">
                        <a:lnSpc>
                          <a:spcPct val="115000"/>
                        </a:lnSpc>
                        <a:spcAft>
                          <a:spcPts val="0"/>
                        </a:spcAft>
                      </a:pPr>
                      <a:r>
                        <a:rPr lang="cs-CZ" sz="1000" baseline="0" dirty="0" smtClean="0">
                          <a:solidFill>
                            <a:schemeClr val="bg2"/>
                          </a:solidFill>
                          <a:effectLst/>
                          <a:latin typeface="Arial CE" pitchFamily="34" charset="-18"/>
                          <a:ea typeface="Calibri"/>
                          <a:cs typeface="Times New Roman"/>
                        </a:rPr>
                        <a:t>Ozdoby  a servis míchaných nápojů</a:t>
                      </a:r>
                      <a:endParaRPr lang="cs-CZ" sz="1000" dirty="0">
                        <a:solidFill>
                          <a:schemeClr val="bg2"/>
                        </a:solidFill>
                        <a:effectLst/>
                        <a:latin typeface="Arial CE" pitchFamily="34" charset="-18"/>
                        <a:ea typeface="Calibri"/>
                        <a:cs typeface="Times New Roman"/>
                      </a:endParaRPr>
                    </a:p>
                  </a:txBody>
                  <a:tcPr marL="35026" marR="35026" marT="21016" marB="21016">
                    <a:solidFill>
                      <a:schemeClr val="accent6">
                        <a:lumMod val="20000"/>
                        <a:lumOff val="80000"/>
                      </a:schemeClr>
                    </a:solidFill>
                  </a:tcPr>
                </a:tc>
              </a:tr>
              <a:tr h="194813">
                <a:tc>
                  <a:txBody>
                    <a:bodyPr/>
                    <a:lstStyle/>
                    <a:p>
                      <a:pPr algn="l">
                        <a:lnSpc>
                          <a:spcPct val="115000"/>
                        </a:lnSpc>
                        <a:spcAft>
                          <a:spcPts val="0"/>
                        </a:spcAft>
                      </a:pPr>
                      <a:r>
                        <a:rPr lang="cs-CZ" sz="1000" dirty="0">
                          <a:solidFill>
                            <a:schemeClr val="bg2"/>
                          </a:solidFill>
                          <a:effectLst/>
                          <a:latin typeface="Arial CE" pitchFamily="34" charset="-18"/>
                        </a:rPr>
                        <a:t>Druh učebního materiálu</a:t>
                      </a:r>
                      <a:endParaRPr lang="cs-CZ" sz="1000" dirty="0">
                        <a:solidFill>
                          <a:schemeClr val="bg2"/>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algn="l">
                        <a:lnSpc>
                          <a:spcPct val="115000"/>
                        </a:lnSpc>
                        <a:spcAft>
                          <a:spcPts val="0"/>
                        </a:spcAft>
                      </a:pPr>
                      <a:r>
                        <a:rPr lang="cs-CZ" sz="1000" dirty="0" smtClean="0">
                          <a:solidFill>
                            <a:schemeClr val="bg2"/>
                          </a:solidFill>
                          <a:effectLst/>
                          <a:latin typeface="Arial CE" pitchFamily="34" charset="-18"/>
                        </a:rPr>
                        <a:t>Prezentace</a:t>
                      </a:r>
                      <a:endParaRPr lang="cs-CZ" sz="1000" dirty="0">
                        <a:solidFill>
                          <a:schemeClr val="bg2"/>
                        </a:solidFill>
                        <a:effectLst/>
                        <a:latin typeface="Arial CE" pitchFamily="34" charset="-18"/>
                        <a:ea typeface="Calibri"/>
                        <a:cs typeface="Times New Roman"/>
                      </a:endParaRPr>
                    </a:p>
                  </a:txBody>
                  <a:tcPr marL="35026" marR="35026" marT="21016" marB="21016">
                    <a:solidFill>
                      <a:schemeClr val="accent6">
                        <a:lumMod val="20000"/>
                        <a:lumOff val="80000"/>
                      </a:schemeClr>
                    </a:solidFill>
                  </a:tcPr>
                </a:tc>
              </a:tr>
              <a:tr h="300523">
                <a:tc>
                  <a:txBody>
                    <a:bodyPr/>
                    <a:lstStyle/>
                    <a:p>
                      <a:pPr algn="l">
                        <a:lnSpc>
                          <a:spcPct val="115000"/>
                        </a:lnSpc>
                        <a:spcAft>
                          <a:spcPts val="0"/>
                        </a:spcAft>
                      </a:pPr>
                      <a:r>
                        <a:rPr lang="cs-CZ" sz="1000" dirty="0">
                          <a:solidFill>
                            <a:schemeClr val="bg2"/>
                          </a:solidFill>
                          <a:effectLst/>
                          <a:latin typeface="Arial CE" pitchFamily="34" charset="-18"/>
                        </a:rPr>
                        <a:t>Cílová skupina</a:t>
                      </a:r>
                      <a:endParaRPr lang="cs-CZ" sz="1000" dirty="0">
                        <a:solidFill>
                          <a:schemeClr val="bg2"/>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1000" dirty="0" smtClean="0">
                          <a:solidFill>
                            <a:schemeClr val="bg2"/>
                          </a:solidFill>
                          <a:effectLst/>
                          <a:latin typeface="Arial CE" pitchFamily="34" charset="-18"/>
                        </a:rPr>
                        <a:t>Žák, 16 - 19 let</a:t>
                      </a:r>
                      <a:endParaRPr lang="cs-CZ" sz="1000" dirty="0" smtClean="0">
                        <a:solidFill>
                          <a:schemeClr val="bg2"/>
                        </a:solidFill>
                        <a:effectLst/>
                        <a:latin typeface="Arial CE" pitchFamily="34" charset="-18"/>
                        <a:ea typeface="Calibri"/>
                        <a:cs typeface="Times New Roman"/>
                      </a:endParaRPr>
                    </a:p>
                  </a:txBody>
                  <a:tcPr marL="35026" marR="35026" marT="21016" marB="21016">
                    <a:solidFill>
                      <a:schemeClr val="accent6">
                        <a:lumMod val="20000"/>
                        <a:lumOff val="80000"/>
                      </a:schemeClr>
                    </a:solidFill>
                  </a:tcPr>
                </a:tc>
              </a:tr>
              <a:tr h="490402">
                <a:tc>
                  <a:txBody>
                    <a:bodyPr/>
                    <a:lstStyle/>
                    <a:p>
                      <a:pPr algn="l">
                        <a:lnSpc>
                          <a:spcPct val="115000"/>
                        </a:lnSpc>
                        <a:spcAft>
                          <a:spcPts val="0"/>
                        </a:spcAft>
                      </a:pPr>
                      <a:r>
                        <a:rPr lang="cs-CZ" sz="1000" dirty="0">
                          <a:solidFill>
                            <a:schemeClr val="bg2"/>
                          </a:solidFill>
                          <a:effectLst/>
                          <a:latin typeface="Arial CE" pitchFamily="34" charset="-18"/>
                        </a:rPr>
                        <a:t>Anotace</a:t>
                      </a:r>
                      <a:endParaRPr lang="cs-CZ" sz="1000" dirty="0">
                        <a:solidFill>
                          <a:schemeClr val="bg2"/>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algn="l">
                        <a:lnSpc>
                          <a:spcPct val="115000"/>
                        </a:lnSpc>
                        <a:spcAft>
                          <a:spcPts val="600"/>
                        </a:spcAft>
                      </a:pPr>
                      <a:r>
                        <a:rPr lang="cs-CZ" sz="1000" dirty="0" smtClean="0">
                          <a:solidFill>
                            <a:schemeClr val="bg2"/>
                          </a:solidFill>
                          <a:effectLst/>
                          <a:latin typeface="Arial CE" pitchFamily="34" charset="-18"/>
                        </a:rPr>
                        <a:t>Prezentace </a:t>
                      </a:r>
                      <a:r>
                        <a:rPr lang="cs-CZ" sz="1000" dirty="0">
                          <a:solidFill>
                            <a:schemeClr val="bg2"/>
                          </a:solidFill>
                          <a:effectLst/>
                          <a:latin typeface="Arial CE" pitchFamily="34" charset="-18"/>
                        </a:rPr>
                        <a:t>komplexně seznamuje žáky </a:t>
                      </a:r>
                      <a:r>
                        <a:rPr lang="cs-CZ" sz="1000" dirty="0" smtClean="0">
                          <a:solidFill>
                            <a:schemeClr val="bg2"/>
                          </a:solidFill>
                          <a:effectLst/>
                          <a:latin typeface="Arial CE" pitchFamily="34" charset="-18"/>
                        </a:rPr>
                        <a:t>s</a:t>
                      </a:r>
                      <a:r>
                        <a:rPr lang="cs-CZ" sz="1000" baseline="0" dirty="0" smtClean="0">
                          <a:solidFill>
                            <a:schemeClr val="bg2"/>
                          </a:solidFill>
                          <a:effectLst/>
                          <a:latin typeface="Arial CE" pitchFamily="34" charset="-18"/>
                        </a:rPr>
                        <a:t> požadavky na ozdoby u míchaných nápojů a s postupem při servisu  míchaných nápojů. Vysvětlení  pojmů a definic.</a:t>
                      </a:r>
                      <a:endParaRPr lang="cs-CZ" sz="1000" dirty="0">
                        <a:solidFill>
                          <a:schemeClr val="bg2"/>
                        </a:solidFill>
                        <a:effectLst/>
                        <a:latin typeface="Arial CE" pitchFamily="34" charset="-18"/>
                        <a:ea typeface="Calibri"/>
                        <a:cs typeface="Times New Roman"/>
                      </a:endParaRPr>
                    </a:p>
                  </a:txBody>
                  <a:tcPr marL="35026" marR="35026" marT="21016" marB="21016">
                    <a:solidFill>
                      <a:schemeClr val="accent6">
                        <a:lumMod val="20000"/>
                        <a:lumOff val="80000"/>
                      </a:schemeClr>
                    </a:solidFill>
                  </a:tcPr>
                </a:tc>
              </a:tr>
              <a:tr h="363528">
                <a:tc>
                  <a:txBody>
                    <a:bodyPr/>
                    <a:lstStyle/>
                    <a:p>
                      <a:pPr algn="l">
                        <a:lnSpc>
                          <a:spcPct val="115000"/>
                        </a:lnSpc>
                        <a:spcAft>
                          <a:spcPts val="0"/>
                        </a:spcAft>
                      </a:pPr>
                      <a:r>
                        <a:rPr lang="cs-CZ" sz="1000" dirty="0">
                          <a:solidFill>
                            <a:schemeClr val="bg2"/>
                          </a:solidFill>
                          <a:effectLst/>
                          <a:latin typeface="Arial CE" pitchFamily="34" charset="-18"/>
                        </a:rPr>
                        <a:t>Speciální vzdělávací potřeby</a:t>
                      </a:r>
                      <a:endParaRPr lang="cs-CZ" sz="1000" dirty="0">
                        <a:solidFill>
                          <a:schemeClr val="bg2"/>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algn="l">
                        <a:lnSpc>
                          <a:spcPct val="115000"/>
                        </a:lnSpc>
                        <a:spcAft>
                          <a:spcPts val="0"/>
                        </a:spcAft>
                      </a:pPr>
                      <a:r>
                        <a:rPr lang="cs-CZ" sz="1000" dirty="0">
                          <a:solidFill>
                            <a:schemeClr val="bg2"/>
                          </a:solidFill>
                          <a:effectLst/>
                          <a:latin typeface="Arial CE" pitchFamily="34" charset="-18"/>
                        </a:rPr>
                        <a:t>- žádné -</a:t>
                      </a:r>
                      <a:endParaRPr lang="cs-CZ" sz="1000" dirty="0">
                        <a:solidFill>
                          <a:schemeClr val="bg2"/>
                        </a:solidFill>
                        <a:effectLst/>
                        <a:latin typeface="Arial CE" pitchFamily="34" charset="-18"/>
                        <a:ea typeface="Calibri"/>
                        <a:cs typeface="Times New Roman"/>
                      </a:endParaRPr>
                    </a:p>
                  </a:txBody>
                  <a:tcPr marL="35026" marR="35026" marT="21016" marB="21016">
                    <a:solidFill>
                      <a:schemeClr val="accent6">
                        <a:lumMod val="20000"/>
                        <a:lumOff val="80000"/>
                      </a:schemeClr>
                    </a:solidFill>
                  </a:tcPr>
                </a:tc>
              </a:tr>
              <a:tr h="439612">
                <a:tc>
                  <a:txBody>
                    <a:bodyPr/>
                    <a:lstStyle/>
                    <a:p>
                      <a:pPr algn="l">
                        <a:lnSpc>
                          <a:spcPct val="115000"/>
                        </a:lnSpc>
                        <a:spcAft>
                          <a:spcPts val="0"/>
                        </a:spcAft>
                      </a:pPr>
                      <a:r>
                        <a:rPr lang="cs-CZ" sz="1000" dirty="0">
                          <a:solidFill>
                            <a:schemeClr val="bg2"/>
                          </a:solidFill>
                          <a:effectLst/>
                          <a:latin typeface="Arial CE" pitchFamily="34" charset="-18"/>
                        </a:rPr>
                        <a:t>Klíčová slova</a:t>
                      </a:r>
                      <a:endParaRPr lang="cs-CZ" sz="1000" dirty="0">
                        <a:solidFill>
                          <a:schemeClr val="bg2"/>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algn="l">
                        <a:lnSpc>
                          <a:spcPct val="115000"/>
                        </a:lnSpc>
                        <a:spcAft>
                          <a:spcPts val="0"/>
                        </a:spcAft>
                      </a:pPr>
                      <a:r>
                        <a:rPr lang="cs-CZ" sz="1000" dirty="0" smtClean="0">
                          <a:solidFill>
                            <a:schemeClr val="bg2"/>
                          </a:solidFill>
                          <a:latin typeface="Arial CE" pitchFamily="34" charset="-18"/>
                        </a:rPr>
                        <a:t>Ozdoby,</a:t>
                      </a:r>
                      <a:r>
                        <a:rPr lang="cs-CZ" sz="1000" baseline="0" dirty="0" smtClean="0">
                          <a:solidFill>
                            <a:schemeClr val="bg2"/>
                          </a:solidFill>
                          <a:latin typeface="Arial CE" pitchFamily="34" charset="-18"/>
                        </a:rPr>
                        <a:t> koktejlový ubrousek, sací brčka, servis míchaných nápojů</a:t>
                      </a:r>
                      <a:endParaRPr lang="cs-CZ" sz="1000" dirty="0">
                        <a:solidFill>
                          <a:schemeClr val="bg2"/>
                        </a:solidFill>
                        <a:latin typeface="Arial CE" pitchFamily="34" charset="-18"/>
                      </a:endParaRPr>
                    </a:p>
                  </a:txBody>
                  <a:tcPr marL="35026" marR="35026" marT="21016" marB="21016">
                    <a:solidFill>
                      <a:schemeClr val="accent6">
                        <a:lumMod val="20000"/>
                        <a:lumOff val="80000"/>
                      </a:schemeClr>
                    </a:solidFill>
                  </a:tcPr>
                </a:tc>
              </a:tr>
              <a:tr h="69406">
                <a:tc>
                  <a:txBody>
                    <a:bodyPr/>
                    <a:lstStyle/>
                    <a:p>
                      <a:pPr algn="l">
                        <a:lnSpc>
                          <a:spcPct val="115000"/>
                        </a:lnSpc>
                        <a:spcAft>
                          <a:spcPts val="0"/>
                        </a:spcAft>
                      </a:pPr>
                      <a:r>
                        <a:rPr lang="cs-CZ" sz="1000" dirty="0" smtClean="0">
                          <a:solidFill>
                            <a:schemeClr val="bg2"/>
                          </a:solidFill>
                          <a:effectLst/>
                          <a:latin typeface="Arial CE" pitchFamily="34" charset="-18"/>
                          <a:ea typeface="+mn-ea"/>
                          <a:cs typeface="+mn-cs"/>
                        </a:rPr>
                        <a:t>Datum</a:t>
                      </a:r>
                      <a:endParaRPr lang="cs-CZ" sz="1000" dirty="0">
                        <a:solidFill>
                          <a:schemeClr val="bg2"/>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algn="l">
                        <a:lnSpc>
                          <a:spcPct val="115000"/>
                        </a:lnSpc>
                        <a:spcAft>
                          <a:spcPts val="0"/>
                        </a:spcAft>
                      </a:pPr>
                      <a:r>
                        <a:rPr lang="cs-CZ" sz="1000" dirty="0" smtClean="0">
                          <a:solidFill>
                            <a:schemeClr val="bg2"/>
                          </a:solidFill>
                          <a:effectLst/>
                          <a:latin typeface="Arial CE" pitchFamily="34" charset="-18"/>
                          <a:ea typeface="+mn-ea"/>
                          <a:cs typeface="+mn-cs"/>
                        </a:rPr>
                        <a:t>Datum vytvoření – 1</a:t>
                      </a:r>
                      <a:r>
                        <a:rPr lang="cs-CZ" sz="1000" baseline="0" dirty="0" smtClean="0">
                          <a:solidFill>
                            <a:schemeClr val="bg2"/>
                          </a:solidFill>
                          <a:effectLst/>
                          <a:latin typeface="Arial CE" pitchFamily="34" charset="-18"/>
                          <a:ea typeface="+mn-ea"/>
                          <a:cs typeface="+mn-cs"/>
                        </a:rPr>
                        <a:t>  </a:t>
                      </a:r>
                      <a:r>
                        <a:rPr lang="cs-CZ" sz="1000" dirty="0" smtClean="0">
                          <a:solidFill>
                            <a:schemeClr val="bg2"/>
                          </a:solidFill>
                          <a:effectLst/>
                          <a:latin typeface="Arial CE" pitchFamily="34" charset="-18"/>
                          <a:ea typeface="+mn-ea"/>
                          <a:cs typeface="+mn-cs"/>
                        </a:rPr>
                        <a:t>3.</a:t>
                      </a:r>
                      <a:r>
                        <a:rPr lang="cs-CZ" sz="1000" baseline="0" dirty="0" smtClean="0">
                          <a:solidFill>
                            <a:schemeClr val="bg2"/>
                          </a:solidFill>
                          <a:effectLst/>
                          <a:latin typeface="Arial CE" pitchFamily="34" charset="-18"/>
                          <a:ea typeface="+mn-ea"/>
                          <a:cs typeface="+mn-cs"/>
                        </a:rPr>
                        <a:t> </a:t>
                      </a:r>
                      <a:r>
                        <a:rPr lang="cs-CZ" sz="1000" dirty="0" smtClean="0">
                          <a:solidFill>
                            <a:schemeClr val="bg2"/>
                          </a:solidFill>
                          <a:effectLst/>
                          <a:latin typeface="Arial CE" pitchFamily="34" charset="-18"/>
                          <a:ea typeface="+mn-ea"/>
                          <a:cs typeface="+mn-cs"/>
                        </a:rPr>
                        <a:t>2013</a:t>
                      </a:r>
                      <a:endParaRPr lang="cs-CZ" sz="1000" dirty="0">
                        <a:solidFill>
                          <a:schemeClr val="bg2"/>
                        </a:solidFill>
                        <a:effectLst/>
                        <a:latin typeface="Arial CE" pitchFamily="34" charset="-18"/>
                        <a:ea typeface="Calibri"/>
                        <a:cs typeface="Times New Roman"/>
                      </a:endParaRPr>
                    </a:p>
                  </a:txBody>
                  <a:tcPr marL="35026" marR="35026" marT="21016" marB="21016">
                    <a:solidFill>
                      <a:schemeClr val="accent6">
                        <a:lumMod val="20000"/>
                        <a:lumOff val="80000"/>
                      </a:schemeClr>
                    </a:solidFill>
                  </a:tcPr>
                </a:tc>
              </a:tr>
            </a:tbl>
          </a:graphicData>
        </a:graphic>
      </p:graphicFrame>
      <p:pic>
        <p:nvPicPr>
          <p:cNvPr id="2" name="Obrázek 1"/>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1691680" y="116632"/>
            <a:ext cx="5394960" cy="1203960"/>
          </a:xfrm>
          <a:prstGeom prst="rect">
            <a:avLst/>
          </a:prstGeom>
        </p:spPr>
      </p:pic>
    </p:spTree>
    <p:extLst>
      <p:ext uri="{BB962C8B-B14F-4D97-AF65-F5344CB8AC3E}">
        <p14:creationId xmlns:p14="http://schemas.microsoft.com/office/powerpoint/2010/main" xmlns="" val="57512261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Dekorování  míchaných nápojů</a:t>
            </a:r>
            <a:br>
              <a:rPr lang="cs-CZ" dirty="0" smtClean="0"/>
            </a:br>
            <a:r>
              <a:rPr lang="cs-CZ" dirty="0" smtClean="0"/>
              <a:t>Servis míchaných nápojů</a:t>
            </a:r>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Ozdoby míchaných nápojů</a:t>
            </a:r>
            <a:endParaRPr lang="cs-CZ" dirty="0"/>
          </a:p>
        </p:txBody>
      </p:sp>
      <p:sp>
        <p:nvSpPr>
          <p:cNvPr id="3" name="Zástupný symbol pro obsah 2"/>
          <p:cNvSpPr>
            <a:spLocks noGrp="1"/>
          </p:cNvSpPr>
          <p:nvPr>
            <p:ph idx="1"/>
          </p:nvPr>
        </p:nvSpPr>
        <p:spPr/>
        <p:txBody>
          <a:bodyPr/>
          <a:lstStyle/>
          <a:p>
            <a:r>
              <a:rPr lang="cs-CZ" dirty="0" smtClean="0"/>
              <a:t>Z jedlých surovin</a:t>
            </a:r>
          </a:p>
          <a:p>
            <a:r>
              <a:rPr lang="cs-CZ" dirty="0" smtClean="0"/>
              <a:t>Úměrně velké </a:t>
            </a:r>
          </a:p>
          <a:p>
            <a:r>
              <a:rPr lang="cs-CZ" dirty="0" smtClean="0"/>
              <a:t>Vycházející ze surovin nápoje</a:t>
            </a:r>
          </a:p>
          <a:p>
            <a:r>
              <a:rPr lang="cs-CZ" dirty="0" smtClean="0"/>
              <a:t>Svěží</a:t>
            </a:r>
          </a:p>
          <a:p>
            <a:endParaRPr lang="cs-CZ"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Servis míchaných nápojů</a:t>
            </a:r>
            <a:endParaRPr lang="cs-CZ" dirty="0"/>
          </a:p>
        </p:txBody>
      </p:sp>
      <p:sp>
        <p:nvSpPr>
          <p:cNvPr id="3" name="Zástupný symbol pro obsah 2"/>
          <p:cNvSpPr>
            <a:spLocks noGrp="1"/>
          </p:cNvSpPr>
          <p:nvPr>
            <p:ph idx="1"/>
          </p:nvPr>
        </p:nvSpPr>
        <p:spPr/>
        <p:txBody>
          <a:bodyPr/>
          <a:lstStyle/>
          <a:p>
            <a:r>
              <a:rPr lang="cs-CZ" dirty="0" smtClean="0"/>
              <a:t>Míchané nápoje u barového pultu servírujeme s koktejlovým ubrouskem</a:t>
            </a:r>
          </a:p>
          <a:p>
            <a:r>
              <a:rPr lang="cs-CZ" dirty="0" smtClean="0"/>
              <a:t>Jestli-že použijeme pro přípravu míchaného nápoje vložku nebo ozdobu, kterou host bude chtít </a:t>
            </a:r>
            <a:r>
              <a:rPr lang="cs-CZ" dirty="0" smtClean="0"/>
              <a:t>odložit, </a:t>
            </a:r>
            <a:r>
              <a:rPr lang="cs-CZ" dirty="0" smtClean="0"/>
              <a:t>přikládáme malý talířek – podšálek. Vhodnější jsou oválné misky, které umožní i odložení brčka, </a:t>
            </a:r>
            <a:r>
              <a:rPr lang="cs-CZ" dirty="0" err="1" smtClean="0"/>
              <a:t>míchátka</a:t>
            </a:r>
            <a:r>
              <a:rPr lang="cs-CZ" dirty="0" smtClean="0"/>
              <a:t>, případně zbytek ozdoby.</a:t>
            </a:r>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Servis míchaných nápojů - brčka</a:t>
            </a:r>
            <a:endParaRPr lang="cs-CZ" dirty="0"/>
          </a:p>
        </p:txBody>
      </p:sp>
      <p:sp>
        <p:nvSpPr>
          <p:cNvPr id="3" name="Zástupný symbol pro obsah 2"/>
          <p:cNvSpPr>
            <a:spLocks noGrp="1"/>
          </p:cNvSpPr>
          <p:nvPr>
            <p:ph idx="1"/>
          </p:nvPr>
        </p:nvSpPr>
        <p:spPr/>
        <p:txBody>
          <a:bodyPr/>
          <a:lstStyle/>
          <a:p>
            <a:r>
              <a:rPr lang="cs-CZ" dirty="0" smtClean="0"/>
              <a:t>K většině klasických míchaných nápojů brčka pouze přikládáme a to ve speciálních držácích na brčka. Pokud host uzná za vhodné konzumovat nápoj brčkem, tak se obslouží sám.</a:t>
            </a:r>
          </a:p>
          <a:p>
            <a:r>
              <a:rPr lang="cs-CZ" dirty="0" smtClean="0"/>
              <a:t>Pokud host konzumuje nápoj bez </a:t>
            </a:r>
            <a:r>
              <a:rPr lang="cs-CZ" dirty="0" smtClean="0"/>
              <a:t>brčka, </a:t>
            </a:r>
            <a:r>
              <a:rPr lang="cs-CZ" dirty="0" smtClean="0"/>
              <a:t>dojde ke kontaktu sklenice se rty a konzumace je ještě umocněna vůní nápoje.</a:t>
            </a:r>
          </a:p>
          <a:p>
            <a:endParaRPr lang="cs-CZ"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Servis míchaných nápojů - pochutiny</a:t>
            </a:r>
            <a:endParaRPr lang="cs-CZ" dirty="0"/>
          </a:p>
        </p:txBody>
      </p:sp>
      <p:sp>
        <p:nvSpPr>
          <p:cNvPr id="3" name="Zástupný symbol pro obsah 2"/>
          <p:cNvSpPr>
            <a:spLocks noGrp="1"/>
          </p:cNvSpPr>
          <p:nvPr>
            <p:ph idx="1"/>
          </p:nvPr>
        </p:nvSpPr>
        <p:spPr/>
        <p:txBody>
          <a:bodyPr/>
          <a:lstStyle/>
          <a:p>
            <a:r>
              <a:rPr lang="cs-CZ" dirty="0" smtClean="0"/>
              <a:t>K míchaným nápojům můžeme servírovat různé pochutiny, např. olivy, koktejlové cibulky apod. Tyto pochutiny servíruje bezprostředně po servise míchaného nápoje, protože jsou určeny pro hosta, který si objednal míchaný nápoj. Cena těchto pochutin je zahrnuta do ceny nápoje.</a:t>
            </a:r>
          </a:p>
          <a:p>
            <a:pPr>
              <a:buNone/>
            </a:pPr>
            <a:endParaRPr lang="cs-CZ"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Úkoly</a:t>
            </a:r>
            <a:endParaRPr lang="cs-CZ" dirty="0"/>
          </a:p>
        </p:txBody>
      </p:sp>
      <p:sp>
        <p:nvSpPr>
          <p:cNvPr id="3" name="Zástupný symbol pro obsah 2"/>
          <p:cNvSpPr>
            <a:spLocks noGrp="1"/>
          </p:cNvSpPr>
          <p:nvPr>
            <p:ph idx="1"/>
          </p:nvPr>
        </p:nvSpPr>
        <p:spPr/>
        <p:txBody>
          <a:bodyPr>
            <a:normAutofit fontScale="92500" lnSpcReduction="20000"/>
          </a:bodyPr>
          <a:lstStyle/>
          <a:p>
            <a:pPr marL="514350" indent="-514350">
              <a:buAutoNum type="arabicParenR"/>
            </a:pPr>
            <a:r>
              <a:rPr lang="cs-CZ" dirty="0" smtClean="0"/>
              <a:t>Jaké máme požadavky na ozdoby míchaných nápojů?</a:t>
            </a:r>
          </a:p>
          <a:p>
            <a:pPr marL="514350" indent="-514350">
              <a:buAutoNum type="arabicParenR"/>
            </a:pPr>
            <a:r>
              <a:rPr lang="cs-CZ" dirty="0" smtClean="0"/>
              <a:t>Míchané nápoje u barového pultu servírujeme s …………………….. Ubrouskem.</a:t>
            </a:r>
          </a:p>
          <a:p>
            <a:pPr marL="514350" indent="-514350">
              <a:buAutoNum type="arabicParenR"/>
            </a:pPr>
            <a:r>
              <a:rPr lang="cs-CZ" dirty="0" smtClean="0"/>
              <a:t> Jaký inventář můžeme přiložit k míchaným nápojům s vložkou nebo ozdobou?</a:t>
            </a:r>
          </a:p>
          <a:p>
            <a:pPr marL="514350" indent="-514350">
              <a:buAutoNum type="arabicParenR"/>
            </a:pPr>
            <a:r>
              <a:rPr lang="cs-CZ" dirty="0" smtClean="0"/>
              <a:t>Jak můžeme postupovat při servisu sacích brček?</a:t>
            </a:r>
          </a:p>
          <a:p>
            <a:pPr marL="514350" indent="-514350">
              <a:buAutoNum type="arabicParenR"/>
            </a:pPr>
            <a:r>
              <a:rPr lang="cs-CZ" dirty="0" smtClean="0"/>
              <a:t>Jaké pochutiny můžeme servírovat k míchaným nápojům, kdy je servírujeme a kde se projeví náklady? </a:t>
            </a:r>
          </a:p>
          <a:p>
            <a:pPr marL="514350" indent="-514350">
              <a:buAutoNum type="arabicParenR"/>
            </a:pPr>
            <a:endParaRPr lang="cs-CZ"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Z</a:t>
            </a:r>
            <a:r>
              <a:rPr lang="cs-CZ" dirty="0" smtClean="0"/>
              <a:t>droje</a:t>
            </a:r>
            <a:endParaRPr lang="cs-CZ" dirty="0"/>
          </a:p>
        </p:txBody>
      </p:sp>
      <p:sp>
        <p:nvSpPr>
          <p:cNvPr id="3" name="Zástupný symbol pro obsah 2"/>
          <p:cNvSpPr>
            <a:spLocks noGrp="1"/>
          </p:cNvSpPr>
          <p:nvPr>
            <p:ph idx="1"/>
          </p:nvPr>
        </p:nvSpPr>
        <p:spPr/>
        <p:txBody>
          <a:bodyPr/>
          <a:lstStyle/>
          <a:p>
            <a:r>
              <a:rPr lang="cs-CZ" dirty="0" smtClean="0"/>
              <a:t>Mikšovic, A., </a:t>
            </a:r>
            <a:r>
              <a:rPr lang="cs-CZ" i="1" dirty="0" smtClean="0"/>
              <a:t>Bar. </a:t>
            </a:r>
            <a:r>
              <a:rPr lang="cs-CZ" dirty="0" smtClean="0"/>
              <a:t>Praha: CONSOFF,S.R.O.,2009.</a:t>
            </a:r>
          </a:p>
          <a:p>
            <a:pPr>
              <a:buNone/>
            </a:pPr>
            <a:r>
              <a:rPr lang="cs-CZ" dirty="0" smtClean="0"/>
              <a:t>   ISBN 978-80-254-3983-8</a:t>
            </a:r>
            <a:endParaRPr lang="cs-CZ" dirty="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48</TotalTime>
  <Words>363</Words>
  <Application>Microsoft Office PowerPoint</Application>
  <PresentationFormat>Předvádění na obrazovce (4:3)</PresentationFormat>
  <Paragraphs>55</Paragraphs>
  <Slides>8</Slides>
  <Notes>1</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Motiv sady Office</vt:lpstr>
      <vt:lpstr>Snímek 1</vt:lpstr>
      <vt:lpstr>Dekorování  míchaných nápojů Servis míchaných nápojů</vt:lpstr>
      <vt:lpstr>Ozdoby míchaných nápojů</vt:lpstr>
      <vt:lpstr>Servis míchaných nápojů</vt:lpstr>
      <vt:lpstr>Servis míchaných nápojů - brčka</vt:lpstr>
      <vt:lpstr>Servis míchaných nápojů - pochutiny</vt:lpstr>
      <vt:lpstr>Úkoly</vt:lpstr>
      <vt:lpstr>Zdroje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hotelovka</dc:creator>
  <cp:lastModifiedBy>Dum</cp:lastModifiedBy>
  <cp:revision>6</cp:revision>
  <dcterms:created xsi:type="dcterms:W3CDTF">2013-06-10T16:43:57Z</dcterms:created>
  <dcterms:modified xsi:type="dcterms:W3CDTF">2014-06-14T17:57:34Z</dcterms:modified>
</cp:coreProperties>
</file>