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4" r:id="rId2"/>
    <p:sldId id="256" r:id="rId3"/>
    <p:sldId id="257" r:id="rId4"/>
    <p:sldId id="258" r:id="rId5"/>
    <p:sldId id="266" r:id="rId6"/>
    <p:sldId id="259" r:id="rId7"/>
    <p:sldId id="260" r:id="rId8"/>
    <p:sldId id="262" r:id="rId9"/>
    <p:sldId id="263" r:id="rId10"/>
    <p:sldId id="268" r:id="rId11"/>
    <p:sldId id="261" r:id="rId12"/>
    <p:sldId id="265" r:id="rId13"/>
    <p:sldId id="267" r:id="rId1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élník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18A2481B-5154-415F-B752-558547769AA3}" type="datetimeFigureOut">
              <a:rPr lang="cs-CZ" smtClean="0"/>
              <a:pPr/>
              <a:t>14.6.2014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14.6.2014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18A2481B-5154-415F-B752-558547769AA3}" type="datetimeFigureOut">
              <a:rPr lang="cs-CZ" smtClean="0"/>
              <a:pPr/>
              <a:t>14.6.2014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cs-CZ"/>
          </a:p>
        </p:txBody>
      </p:sp>
      <p:sp>
        <p:nvSpPr>
          <p:cNvPr id="7" name="Obdélník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bdélník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14.6.2014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7" name="Obdélník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bdélník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2" name="Zástupný symbol pro datum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14.6.2014</a:t>
            </a:fld>
            <a:endParaRPr lang="cs-CZ"/>
          </a:p>
        </p:txBody>
      </p:sp>
      <p:sp>
        <p:nvSpPr>
          <p:cNvPr id="13" name="Zástupný symbol pro číslo snímku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4" name="Zástupný symbol pro zápatí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8" name="Zástupný symbol pro datum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8A2481B-5154-415F-B752-558547769AA3}" type="datetimeFigureOut">
              <a:rPr lang="cs-CZ" smtClean="0"/>
              <a:pPr/>
              <a:t>14.6.2014</a:t>
            </a:fld>
            <a:endParaRPr lang="cs-CZ"/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2" name="Zástupný symbol pro zápatí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8A2481B-5154-415F-B752-558547769AA3}" type="datetimeFigureOut">
              <a:rPr lang="cs-CZ" smtClean="0"/>
              <a:pPr/>
              <a:t>14.6.2014</a:t>
            </a:fld>
            <a:endParaRPr lang="cs-CZ"/>
          </a:p>
        </p:txBody>
      </p:sp>
      <p:sp>
        <p:nvSpPr>
          <p:cNvPr id="12" name="Zástupný symbol pro číslo snímku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4" name="Zástupný symbol pro zápatí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cs-CZ"/>
          </a:p>
        </p:txBody>
      </p:sp>
      <p:sp>
        <p:nvSpPr>
          <p:cNvPr id="16" name="Zástupný symbol pro text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5" name="Zástupný symbol pro text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14.6.2014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14.6.2014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14.6.2014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8" name="Obdélník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bdélník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élník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1" name="Obdélník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Zástupný symbol pro datum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18A2481B-5154-415F-B752-558547769AA3}" type="datetimeFigureOut">
              <a:rPr lang="cs-CZ" smtClean="0"/>
              <a:pPr/>
              <a:t>14.6.2014</a:t>
            </a:fld>
            <a:endParaRPr lang="cs-CZ"/>
          </a:p>
        </p:txBody>
      </p:sp>
      <p:sp>
        <p:nvSpPr>
          <p:cNvPr id="13" name="Zástupný symbol pro číslo snímku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4" name="Zástupný symbol pro zápatí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8A2481B-5154-415F-B752-558547769AA3}" type="datetimeFigureOut">
              <a:rPr lang="cs-CZ" smtClean="0"/>
              <a:pPr/>
              <a:t>14.6.2014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Obdélník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bdélník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000232" y="1214422"/>
            <a:ext cx="5624522" cy="838200"/>
          </a:xfrm>
        </p:spPr>
        <p:txBody>
          <a:bodyPr>
            <a:normAutofit/>
          </a:bodyPr>
          <a:lstStyle/>
          <a:p>
            <a:pPr algn="ctr"/>
            <a:r>
              <a:rPr lang="cs-CZ" sz="2000" dirty="0" smtClean="0"/>
              <a:t>MENU , náležitosti</a:t>
            </a:r>
            <a:endParaRPr lang="cs-CZ" sz="2000" dirty="0"/>
          </a:p>
        </p:txBody>
      </p:sp>
      <p:graphicFrame>
        <p:nvGraphicFramePr>
          <p:cNvPr id="8" name="Tabulk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20853642"/>
              </p:ext>
            </p:extLst>
          </p:nvPr>
        </p:nvGraphicFramePr>
        <p:xfrm>
          <a:off x="571472" y="1857364"/>
          <a:ext cx="7966796" cy="42254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24240"/>
                <a:gridCol w="6142556"/>
              </a:tblGrid>
              <a:tr h="28873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školy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SŠHS Kroměříž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Číslo projektu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CZ.1.07/1.5.00/34.0911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Autor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Andrea </a:t>
                      </a:r>
                      <a:r>
                        <a:rPr lang="cs-CZ" sz="1000" dirty="0" err="1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Mišurcová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šablony</a:t>
                      </a: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III/2</a:t>
                      </a:r>
                      <a:r>
                        <a:rPr lang="cs-CZ" sz="1000" baseline="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 – inovace a zkvalitnění výuky  prostřednictvím  ICT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</a:t>
                      </a:r>
                      <a:r>
                        <a:rPr lang="cs-CZ" sz="1000" dirty="0" err="1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DUMu</a:t>
                      </a:r>
                      <a:endParaRPr lang="cs-CZ" sz="1000" dirty="0" smtClean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TEO.1216.2B 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Stupeň a typ vzdělávání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Odborné vzdělávání 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oblast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Služby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obor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Technika obsluhy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okruh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Gastronomická pravidla, sestavování jídelních lístků, menu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Druh učebního materiálu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Prezentace,  test 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Cílová skupina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Žák, 16 - 19 let</a:t>
                      </a:r>
                      <a:endParaRPr lang="cs-CZ" sz="1000" dirty="0" smtClean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79311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Anotace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Prezentace </a:t>
                      </a: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komplexně seznamuje žáky s </a:t>
                      </a: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 druhy menu, náležitostmi, grafickou úpravou, sledem  chodů a nápojů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057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Speciální vzdělávací potřeby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- žádné -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4763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Klíčová slova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latin typeface="Arial CE" pitchFamily="34" charset="-18"/>
                        </a:rPr>
                        <a:t>Menu, gastronomická pravidla</a:t>
                      </a:r>
                      <a:endParaRPr lang="cs-CZ" sz="1000" dirty="0">
                        <a:latin typeface="Arial CE" pitchFamily="34" charset="-18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Datum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Datum vytvoření – 28.</a:t>
                      </a:r>
                      <a:r>
                        <a:rPr lang="cs-CZ" sz="1000" baseline="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 02</a:t>
                      </a: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.</a:t>
                      </a:r>
                      <a:r>
                        <a:rPr lang="cs-CZ" sz="1000" baseline="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 </a:t>
                      </a: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2013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9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97" y="6093296"/>
            <a:ext cx="9138606" cy="72008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74520" y="19333"/>
            <a:ext cx="5394960" cy="1203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Pořadí pokrmů v menu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5257800"/>
          </a:xfrm>
        </p:spPr>
        <p:txBody>
          <a:bodyPr>
            <a:normAutofit/>
          </a:bodyPr>
          <a:lstStyle/>
          <a:p>
            <a:r>
              <a:rPr lang="cs-CZ" sz="3200" dirty="0" smtClean="0"/>
              <a:t>sýr (nemá chybět v menu pro cizince, ale i tuzemské hosty)</a:t>
            </a:r>
          </a:p>
          <a:p>
            <a:r>
              <a:rPr lang="cs-CZ" sz="3200" dirty="0" smtClean="0"/>
              <a:t>teplý moučník </a:t>
            </a:r>
          </a:p>
          <a:p>
            <a:r>
              <a:rPr lang="cs-CZ" sz="3200" dirty="0" smtClean="0"/>
              <a:t>studený moučník (tradiční chod všech menu)</a:t>
            </a:r>
          </a:p>
          <a:p>
            <a:r>
              <a:rPr lang="cs-CZ" sz="3200" dirty="0" smtClean="0"/>
              <a:t>zmrzlina (oblíbený doplněk menu v letních měsících, zvláště pro ženy a mládež)</a:t>
            </a:r>
          </a:p>
          <a:p>
            <a:r>
              <a:rPr lang="cs-CZ" sz="3200" dirty="0" smtClean="0"/>
              <a:t>ovoce (může být součástí také jiných chodů)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Postup při sestavování menu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8766048" cy="5257800"/>
          </a:xfrm>
        </p:spPr>
        <p:txBody>
          <a:bodyPr>
            <a:normAutofit/>
          </a:bodyPr>
          <a:lstStyle/>
          <a:p>
            <a:r>
              <a:rPr lang="cs-CZ" sz="3200" dirty="0" smtClean="0"/>
              <a:t>Zvážení všech hledisek a možností</a:t>
            </a:r>
          </a:p>
          <a:p>
            <a:r>
              <a:rPr lang="cs-CZ" sz="3200" dirty="0" smtClean="0"/>
              <a:t>Stanovení rozsahu menu - které chody budeme podávat</a:t>
            </a:r>
          </a:p>
          <a:p>
            <a:r>
              <a:rPr lang="cs-CZ" sz="3200" dirty="0" smtClean="0"/>
              <a:t>Stanovení obsahu menu – které konkrétní nápoje a pokrmy budeme podávat</a:t>
            </a:r>
          </a:p>
          <a:p>
            <a:r>
              <a:rPr lang="cs-CZ" sz="3200" dirty="0" smtClean="0"/>
              <a:t>Zhodnocení odborného hlediska – dodržování sledu chodů a nápojů, pravidel sestavování, vhodnosti nápojů k jednotlivým chodům</a:t>
            </a:r>
            <a:endParaRPr lang="cs-CZ" sz="32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Kontrolní otázky: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Co je menu? Jaké máme druhy?</a:t>
            </a:r>
          </a:p>
          <a:p>
            <a:endParaRPr lang="cs-CZ" dirty="0" smtClean="0"/>
          </a:p>
          <a:p>
            <a:r>
              <a:rPr lang="cs-CZ" dirty="0" smtClean="0"/>
              <a:t>Vyjmenuj sled chodů a nápojů v menu</a:t>
            </a:r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dirty="0" err="1" smtClean="0"/>
              <a:t>Dú</a:t>
            </a:r>
            <a:r>
              <a:rPr lang="cs-CZ" smtClean="0"/>
              <a:t> : sestav </a:t>
            </a:r>
            <a:r>
              <a:rPr lang="cs-CZ" dirty="0" smtClean="0"/>
              <a:t>slavnostní menu dle gastronomických pravidel</a:t>
            </a:r>
            <a:endParaRPr lang="cs-CZ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SALAČ, G. </a:t>
            </a:r>
            <a:r>
              <a:rPr lang="cs-CZ" i="1" dirty="0" smtClean="0"/>
              <a:t>Stolničení.</a:t>
            </a:r>
            <a:r>
              <a:rPr lang="cs-CZ" dirty="0" smtClean="0"/>
              <a:t> 1. </a:t>
            </a:r>
            <a:r>
              <a:rPr lang="cs-CZ" dirty="0" err="1" smtClean="0"/>
              <a:t>vyd</a:t>
            </a:r>
            <a:r>
              <a:rPr lang="cs-CZ" dirty="0" smtClean="0"/>
              <a:t>. Praha: Fortuna, 1996. ISBN </a:t>
            </a:r>
            <a:r>
              <a:rPr lang="cs-CZ" dirty="0" smtClean="0"/>
              <a:t>80-7168-333-7</a:t>
            </a:r>
          </a:p>
          <a:p>
            <a:r>
              <a:rPr lang="cs-CZ" dirty="0" smtClean="0"/>
              <a:t>Obrázek – </a:t>
            </a:r>
            <a:r>
              <a:rPr lang="cs-CZ" smtClean="0"/>
              <a:t>vlastní archiv</a:t>
            </a:r>
            <a:endParaRPr lang="cs-CZ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Menu 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Menu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8766048" cy="5257800"/>
          </a:xfrm>
        </p:spPr>
        <p:txBody>
          <a:bodyPr>
            <a:normAutofit/>
          </a:bodyPr>
          <a:lstStyle/>
          <a:p>
            <a:pPr lvl="0"/>
            <a:r>
              <a:rPr lang="cs-CZ" b="1" dirty="0" smtClean="0"/>
              <a:t>Pevná sestava pokrmů doplněná vhodnými nápoji k určité příležitosti</a:t>
            </a:r>
            <a:endParaRPr lang="cs-CZ" dirty="0" smtClean="0"/>
          </a:p>
          <a:p>
            <a:r>
              <a:rPr lang="cs-CZ" b="1" dirty="0" smtClean="0"/>
              <a:t>Dle počtu chodů rozeznáváme</a:t>
            </a:r>
            <a:r>
              <a:rPr lang="cs-CZ" dirty="0" smtClean="0"/>
              <a:t>:</a:t>
            </a:r>
          </a:p>
          <a:p>
            <a:r>
              <a:rPr lang="cs-CZ" dirty="0" smtClean="0"/>
              <a:t>1. jednoduché menu – 3 chody (polévka, hlavní chod, moučník)</a:t>
            </a:r>
          </a:p>
          <a:p>
            <a:r>
              <a:rPr lang="cs-CZ" dirty="0" smtClean="0"/>
              <a:t>2. složité – 4 – 5 chodů ( studený předkrm, polévka, hlavní chod, moučník)</a:t>
            </a:r>
          </a:p>
          <a:p>
            <a:r>
              <a:rPr lang="cs-CZ" dirty="0" smtClean="0"/>
              <a:t>3. slavnostní menu – 6 a více chodů (studený předkrm, polévka, ryba - </a:t>
            </a:r>
            <a:r>
              <a:rPr lang="cs-CZ" dirty="0" err="1" smtClean="0"/>
              <a:t>mezichod</a:t>
            </a:r>
            <a:r>
              <a:rPr lang="cs-CZ" dirty="0" smtClean="0"/>
              <a:t>, hlavní chod, sýr, zmrzlinový pohár) 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Grafická úprava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cs-CZ" sz="4000" dirty="0" smtClean="0"/>
              <a:t>menu je vhodným doplňkem výzdoby tabule</a:t>
            </a:r>
          </a:p>
          <a:p>
            <a:endParaRPr lang="cs-CZ" sz="4000" dirty="0" smtClean="0"/>
          </a:p>
          <a:p>
            <a:r>
              <a:rPr lang="cs-CZ" sz="4000" dirty="0" smtClean="0"/>
              <a:t>může být jednostránkové nebo čtyřstránkové menu</a:t>
            </a:r>
            <a:endParaRPr lang="cs-CZ" sz="4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menu  </a:t>
            </a:r>
            <a:endParaRPr lang="cs-CZ" dirty="0"/>
          </a:p>
        </p:txBody>
      </p:sp>
      <p:pic>
        <p:nvPicPr>
          <p:cNvPr id="1028" name="Picture 4" descr="G:\4s tabule\tabule 4.S\P101000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1600200"/>
            <a:ext cx="5994400" cy="4495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Náležitosti menu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Na 1. stránce: </a:t>
            </a:r>
          </a:p>
          <a:p>
            <a:pPr>
              <a:buFont typeface="Wingdings" pitchFamily="2" charset="2"/>
              <a:buChar char="Ø"/>
            </a:pPr>
            <a:r>
              <a:rPr lang="cs-CZ" dirty="0" smtClean="0"/>
              <a:t>Datum</a:t>
            </a:r>
          </a:p>
          <a:p>
            <a:pPr>
              <a:buFont typeface="Wingdings" pitchFamily="2" charset="2"/>
              <a:buChar char="Ø"/>
            </a:pPr>
            <a:r>
              <a:rPr lang="cs-CZ" dirty="0" smtClean="0"/>
              <a:t>Místo</a:t>
            </a:r>
          </a:p>
          <a:p>
            <a:pPr>
              <a:buFont typeface="Wingdings" pitchFamily="2" charset="2"/>
              <a:buChar char="Ø"/>
            </a:pPr>
            <a:r>
              <a:rPr lang="cs-CZ" dirty="0" smtClean="0"/>
              <a:t>Příležitost konání hostiny</a:t>
            </a:r>
          </a:p>
          <a:p>
            <a:pPr>
              <a:buFont typeface="Wingdings" pitchFamily="2" charset="2"/>
              <a:buChar char="Ø"/>
            </a:pPr>
            <a:r>
              <a:rPr lang="cs-CZ" dirty="0" smtClean="0"/>
              <a:t>Případná výzdoba</a:t>
            </a:r>
          </a:p>
          <a:p>
            <a:r>
              <a:rPr lang="cs-CZ" dirty="0" smtClean="0"/>
              <a:t>Na 2. stránce :</a:t>
            </a:r>
          </a:p>
          <a:p>
            <a:pPr>
              <a:buFont typeface="Wingdings" pitchFamily="2" charset="2"/>
              <a:buChar char="Ø"/>
            </a:pPr>
            <a:r>
              <a:rPr lang="cs-CZ" dirty="0" smtClean="0"/>
              <a:t>Nápoje</a:t>
            </a:r>
          </a:p>
          <a:p>
            <a:pPr>
              <a:buFont typeface="Wingdings" pitchFamily="2" charset="2"/>
              <a:buChar char="Ø"/>
            </a:pP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cs-CZ" dirty="0" smtClean="0"/>
              <a:t>Na 3. stránce:</a:t>
            </a:r>
          </a:p>
          <a:p>
            <a:pPr>
              <a:buFont typeface="Wingdings" pitchFamily="2" charset="2"/>
              <a:buChar char="Ø"/>
            </a:pPr>
            <a:r>
              <a:rPr lang="cs-CZ" dirty="0" smtClean="0"/>
              <a:t>Pokrmy</a:t>
            </a:r>
          </a:p>
          <a:p>
            <a:pPr>
              <a:buFont typeface="Wingdings" pitchFamily="2" charset="2"/>
              <a:buChar char="Ø"/>
            </a:pPr>
            <a:endParaRPr lang="cs-CZ" dirty="0" smtClean="0"/>
          </a:p>
          <a:p>
            <a:r>
              <a:rPr lang="cs-CZ" dirty="0" smtClean="0"/>
              <a:t>Na 4. stránce:</a:t>
            </a:r>
          </a:p>
          <a:p>
            <a:pPr>
              <a:buFont typeface="Wingdings" pitchFamily="2" charset="2"/>
              <a:buChar char="Ø"/>
            </a:pPr>
            <a:r>
              <a:rPr lang="cs-CZ" dirty="0" smtClean="0"/>
              <a:t>Mohou být reklamy, informace o provozovně apod. </a:t>
            </a:r>
            <a:endParaRPr lang="cs-CZ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Sled chodů a nápojů</a:t>
            </a:r>
            <a:endParaRPr lang="cs-CZ" dirty="0"/>
          </a:p>
        </p:txBody>
      </p:sp>
      <p:graphicFrame>
        <p:nvGraphicFramePr>
          <p:cNvPr id="6" name="Zástupný symbol pro obsah 5"/>
          <p:cNvGraphicFramePr>
            <a:graphicFrameLocks noGrp="1"/>
          </p:cNvGraphicFramePr>
          <p:nvPr>
            <p:ph idx="4294967295"/>
          </p:nvPr>
        </p:nvGraphicFramePr>
        <p:xfrm>
          <a:off x="1428728" y="1571612"/>
          <a:ext cx="6533871" cy="5286388"/>
        </p:xfrm>
        <a:graphic>
          <a:graphicData uri="http://schemas.openxmlformats.org/drawingml/2006/table">
            <a:tbl>
              <a:tblPr/>
              <a:tblGrid>
                <a:gridCol w="3357586"/>
                <a:gridCol w="3176285"/>
              </a:tblGrid>
              <a:tr h="5286388">
                <a:tc>
                  <a:txBody>
                    <a:bodyPr/>
                    <a:lstStyle/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cs-CZ" sz="1200" dirty="0">
                          <a:latin typeface="Times New Roman"/>
                          <a:ea typeface="Times New Roman"/>
                        </a:rPr>
                        <a:t>Aperitiv</a:t>
                      </a:r>
                      <a:endParaRPr lang="cs-CZ" sz="1000" dirty="0">
                        <a:latin typeface="Times New Roman"/>
                        <a:ea typeface="Times New Roman"/>
                      </a:endParaRPr>
                    </a:p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cs-CZ" sz="1200" dirty="0">
                          <a:latin typeface="Times New Roman"/>
                          <a:ea typeface="Times New Roman"/>
                        </a:rPr>
                        <a:t> </a:t>
                      </a:r>
                      <a:endParaRPr lang="cs-CZ" sz="1000" dirty="0">
                        <a:latin typeface="Times New Roman"/>
                        <a:ea typeface="Times New Roman"/>
                      </a:endParaRPr>
                    </a:p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cs-CZ" sz="1200" dirty="0">
                          <a:latin typeface="Times New Roman"/>
                          <a:ea typeface="Times New Roman"/>
                        </a:rPr>
                        <a:t> </a:t>
                      </a:r>
                      <a:endParaRPr lang="cs-CZ" sz="1000" dirty="0">
                        <a:latin typeface="Times New Roman"/>
                        <a:ea typeface="Times New Roman"/>
                      </a:endParaRPr>
                    </a:p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cs-CZ" sz="1200" dirty="0" smtClean="0">
                          <a:latin typeface="Times New Roman"/>
                          <a:ea typeface="Times New Roman"/>
                        </a:rPr>
                        <a:t>Pivo, minerálka</a:t>
                      </a:r>
                      <a:endParaRPr lang="cs-CZ" sz="1000" dirty="0">
                        <a:latin typeface="Times New Roman"/>
                        <a:ea typeface="Times New Roman"/>
                      </a:endParaRPr>
                    </a:p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cs-CZ" sz="1200" dirty="0">
                          <a:latin typeface="Times New Roman"/>
                          <a:ea typeface="Times New Roman"/>
                        </a:rPr>
                        <a:t> </a:t>
                      </a:r>
                      <a:endParaRPr lang="cs-CZ" sz="1000" dirty="0">
                        <a:latin typeface="Times New Roman"/>
                        <a:ea typeface="Times New Roman"/>
                      </a:endParaRPr>
                    </a:p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cs-CZ" sz="1200" dirty="0">
                          <a:latin typeface="Times New Roman"/>
                          <a:ea typeface="Times New Roman"/>
                        </a:rPr>
                        <a:t> </a:t>
                      </a:r>
                      <a:endParaRPr lang="cs-CZ" sz="1000" dirty="0">
                        <a:latin typeface="Times New Roman"/>
                        <a:ea typeface="Times New Roman"/>
                      </a:endParaRPr>
                    </a:p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cs-CZ" sz="1200" dirty="0">
                          <a:latin typeface="Times New Roman"/>
                          <a:ea typeface="Times New Roman"/>
                        </a:rPr>
                        <a:t>Bílé víno</a:t>
                      </a:r>
                      <a:endParaRPr lang="cs-CZ" sz="1000" dirty="0">
                        <a:latin typeface="Times New Roman"/>
                        <a:ea typeface="Times New Roman"/>
                      </a:endParaRPr>
                    </a:p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cs-CZ" sz="1200" dirty="0">
                          <a:latin typeface="Times New Roman"/>
                          <a:ea typeface="Times New Roman"/>
                        </a:rPr>
                        <a:t> </a:t>
                      </a:r>
                      <a:endParaRPr lang="cs-CZ" sz="1000" dirty="0">
                        <a:latin typeface="Times New Roman"/>
                        <a:ea typeface="Times New Roman"/>
                      </a:endParaRPr>
                    </a:p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cs-CZ" sz="1200" dirty="0">
                          <a:latin typeface="Times New Roman"/>
                          <a:ea typeface="Times New Roman"/>
                        </a:rPr>
                        <a:t> </a:t>
                      </a:r>
                      <a:endParaRPr lang="cs-CZ" sz="1000" dirty="0">
                        <a:latin typeface="Times New Roman"/>
                        <a:ea typeface="Times New Roman"/>
                      </a:endParaRPr>
                    </a:p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cs-CZ" sz="1200" dirty="0">
                          <a:latin typeface="Times New Roman"/>
                          <a:ea typeface="Times New Roman"/>
                        </a:rPr>
                        <a:t> </a:t>
                      </a:r>
                      <a:endParaRPr lang="cs-CZ" sz="1000" dirty="0">
                        <a:latin typeface="Times New Roman"/>
                        <a:ea typeface="Times New Roman"/>
                      </a:endParaRPr>
                    </a:p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cs-CZ" sz="1200" dirty="0">
                          <a:latin typeface="Times New Roman"/>
                          <a:ea typeface="Times New Roman"/>
                        </a:rPr>
                        <a:t>Červené víno</a:t>
                      </a:r>
                      <a:endParaRPr lang="cs-CZ" sz="1000" dirty="0">
                        <a:latin typeface="Times New Roman"/>
                        <a:ea typeface="Times New Roman"/>
                      </a:endParaRPr>
                    </a:p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cs-CZ" sz="1200" dirty="0">
                          <a:latin typeface="Times New Roman"/>
                          <a:ea typeface="Times New Roman"/>
                        </a:rPr>
                        <a:t> </a:t>
                      </a:r>
                      <a:endParaRPr lang="cs-CZ" sz="1000" dirty="0">
                        <a:latin typeface="Times New Roman"/>
                        <a:ea typeface="Times New Roman"/>
                      </a:endParaRPr>
                    </a:p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cs-CZ" sz="1200" dirty="0">
                          <a:latin typeface="Times New Roman"/>
                          <a:ea typeface="Times New Roman"/>
                        </a:rPr>
                        <a:t> </a:t>
                      </a:r>
                      <a:endParaRPr lang="cs-CZ" sz="1000" dirty="0">
                        <a:latin typeface="Times New Roman"/>
                        <a:ea typeface="Times New Roman"/>
                      </a:endParaRPr>
                    </a:p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cs-CZ" sz="1200" dirty="0">
                          <a:latin typeface="Times New Roman"/>
                          <a:ea typeface="Times New Roman"/>
                        </a:rPr>
                        <a:t> </a:t>
                      </a:r>
                      <a:endParaRPr lang="cs-CZ" sz="1000" dirty="0">
                        <a:latin typeface="Times New Roman"/>
                        <a:ea typeface="Times New Roman"/>
                      </a:endParaRPr>
                    </a:p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cs-CZ" sz="1200" dirty="0">
                          <a:latin typeface="Times New Roman"/>
                          <a:ea typeface="Times New Roman"/>
                        </a:rPr>
                        <a:t>Šumivé </a:t>
                      </a:r>
                      <a:r>
                        <a:rPr lang="cs-CZ" sz="1200" dirty="0" smtClean="0">
                          <a:latin typeface="Times New Roman"/>
                          <a:ea typeface="Times New Roman"/>
                        </a:rPr>
                        <a:t>víno, dezertní víno</a:t>
                      </a:r>
                      <a:endParaRPr lang="cs-CZ" sz="1000" dirty="0">
                        <a:latin typeface="Times New Roman"/>
                        <a:ea typeface="Times New Roman"/>
                      </a:endParaRPr>
                    </a:p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cs-CZ" sz="1200" dirty="0">
                          <a:latin typeface="Times New Roman"/>
                          <a:ea typeface="Times New Roman"/>
                        </a:rPr>
                        <a:t> </a:t>
                      </a:r>
                      <a:endParaRPr lang="cs-CZ" sz="1000" dirty="0">
                        <a:latin typeface="Times New Roman"/>
                        <a:ea typeface="Times New Roman"/>
                      </a:endParaRPr>
                    </a:p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cs-CZ" sz="1200" dirty="0">
                          <a:latin typeface="Times New Roman"/>
                          <a:ea typeface="Times New Roman"/>
                        </a:rPr>
                        <a:t> </a:t>
                      </a:r>
                      <a:endParaRPr lang="cs-CZ" sz="1000" dirty="0">
                        <a:latin typeface="Times New Roman"/>
                        <a:ea typeface="Times New Roman"/>
                      </a:endParaRPr>
                    </a:p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cs-CZ" sz="1200" dirty="0">
                          <a:latin typeface="Times New Roman"/>
                          <a:ea typeface="Times New Roman"/>
                        </a:rPr>
                        <a:t> </a:t>
                      </a:r>
                      <a:endParaRPr lang="cs-CZ" sz="1000" dirty="0">
                        <a:latin typeface="Times New Roman"/>
                        <a:ea typeface="Times New Roman"/>
                      </a:endParaRPr>
                    </a:p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cs-CZ" sz="1200" dirty="0" err="1" smtClean="0">
                          <a:latin typeface="Times New Roman"/>
                          <a:ea typeface="Times New Roman"/>
                        </a:rPr>
                        <a:t>Digestiv</a:t>
                      </a:r>
                      <a:r>
                        <a:rPr lang="cs-CZ" sz="1200" dirty="0" smtClean="0">
                          <a:latin typeface="Times New Roman"/>
                          <a:ea typeface="Times New Roman"/>
                        </a:rPr>
                        <a:t> (1 pro dámy , 1 pro pány) </a:t>
                      </a:r>
                      <a:endParaRPr lang="cs-CZ" sz="1000" dirty="0"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cs-CZ" sz="1200" dirty="0">
                          <a:latin typeface="Times New Roman"/>
                          <a:ea typeface="Times New Roman"/>
                        </a:rPr>
                        <a:t> </a:t>
                      </a:r>
                      <a:endParaRPr lang="cs-CZ" sz="1000" dirty="0">
                        <a:latin typeface="Times New Roman"/>
                        <a:ea typeface="Times New Roman"/>
                      </a:endParaRPr>
                    </a:p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cs-CZ" sz="1200" dirty="0">
                          <a:latin typeface="Times New Roman"/>
                          <a:ea typeface="Times New Roman"/>
                        </a:rPr>
                        <a:t>Studený předkrm</a:t>
                      </a:r>
                      <a:endParaRPr lang="cs-CZ" sz="1000" dirty="0">
                        <a:latin typeface="Times New Roman"/>
                        <a:ea typeface="Times New Roman"/>
                      </a:endParaRPr>
                    </a:p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cs-CZ" sz="1200" dirty="0">
                          <a:latin typeface="Times New Roman"/>
                          <a:ea typeface="Times New Roman"/>
                        </a:rPr>
                        <a:t> </a:t>
                      </a:r>
                      <a:endParaRPr lang="cs-CZ" sz="1000" dirty="0">
                        <a:latin typeface="Times New Roman"/>
                        <a:ea typeface="Times New Roman"/>
                      </a:endParaRPr>
                    </a:p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cs-CZ" sz="1200" dirty="0">
                          <a:latin typeface="Times New Roman"/>
                          <a:ea typeface="Times New Roman"/>
                        </a:rPr>
                        <a:t> </a:t>
                      </a:r>
                      <a:endParaRPr lang="cs-CZ" sz="1000" dirty="0">
                        <a:latin typeface="Times New Roman"/>
                        <a:ea typeface="Times New Roman"/>
                      </a:endParaRPr>
                    </a:p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cs-CZ" sz="1200" dirty="0">
                          <a:latin typeface="Times New Roman"/>
                          <a:ea typeface="Times New Roman"/>
                        </a:rPr>
                        <a:t>Polévka</a:t>
                      </a:r>
                      <a:endParaRPr lang="cs-CZ" sz="1000" dirty="0">
                        <a:latin typeface="Times New Roman"/>
                        <a:ea typeface="Times New Roman"/>
                      </a:endParaRPr>
                    </a:p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cs-CZ" sz="1200" dirty="0">
                          <a:latin typeface="Times New Roman"/>
                          <a:ea typeface="Times New Roman"/>
                        </a:rPr>
                        <a:t> </a:t>
                      </a:r>
                      <a:endParaRPr lang="cs-CZ" sz="1000" dirty="0">
                        <a:latin typeface="Times New Roman"/>
                        <a:ea typeface="Times New Roman"/>
                      </a:endParaRPr>
                    </a:p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cs-CZ" sz="1200" dirty="0" smtClean="0">
                          <a:latin typeface="Times New Roman"/>
                          <a:ea typeface="Times New Roman"/>
                        </a:rPr>
                        <a:t>Teplý předkrm, ( </a:t>
                      </a:r>
                      <a:r>
                        <a:rPr lang="cs-CZ" sz="1200" dirty="0" err="1" smtClean="0">
                          <a:latin typeface="Times New Roman"/>
                          <a:ea typeface="Times New Roman"/>
                        </a:rPr>
                        <a:t>mezichod</a:t>
                      </a:r>
                      <a:r>
                        <a:rPr lang="cs-CZ" sz="1200" dirty="0" smtClean="0">
                          <a:latin typeface="Times New Roman"/>
                          <a:ea typeface="Times New Roman"/>
                        </a:rPr>
                        <a:t> z ryb), </a:t>
                      </a:r>
                      <a:r>
                        <a:rPr lang="cs-CZ" sz="1200" dirty="0">
                          <a:latin typeface="Times New Roman"/>
                          <a:ea typeface="Times New Roman"/>
                        </a:rPr>
                        <a:t>příloha</a:t>
                      </a:r>
                      <a:endParaRPr lang="cs-CZ" sz="1000" dirty="0">
                        <a:latin typeface="Times New Roman"/>
                        <a:ea typeface="Times New Roman"/>
                      </a:endParaRPr>
                    </a:p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cs-CZ" sz="1200" dirty="0">
                          <a:latin typeface="Times New Roman"/>
                          <a:ea typeface="Times New Roman"/>
                        </a:rPr>
                        <a:t> </a:t>
                      </a:r>
                      <a:endParaRPr lang="cs-CZ" sz="1000" dirty="0">
                        <a:latin typeface="Times New Roman"/>
                        <a:ea typeface="Times New Roman"/>
                      </a:endParaRPr>
                    </a:p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cs-CZ" sz="1200" dirty="0">
                          <a:latin typeface="Times New Roman"/>
                          <a:ea typeface="Times New Roman"/>
                        </a:rPr>
                        <a:t>Hlavní chod, </a:t>
                      </a:r>
                      <a:r>
                        <a:rPr lang="cs-CZ" sz="1200" dirty="0" smtClean="0">
                          <a:latin typeface="Times New Roman"/>
                          <a:ea typeface="Times New Roman"/>
                        </a:rPr>
                        <a:t>1 teplá příloha , 1 studená příloha</a:t>
                      </a:r>
                      <a:endParaRPr lang="cs-CZ" sz="1000" dirty="0">
                        <a:latin typeface="Times New Roman"/>
                        <a:ea typeface="Times New Roman"/>
                      </a:endParaRPr>
                    </a:p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cs-CZ" sz="1200" dirty="0">
                          <a:latin typeface="Times New Roman"/>
                          <a:ea typeface="Times New Roman"/>
                        </a:rPr>
                        <a:t> </a:t>
                      </a:r>
                      <a:endParaRPr lang="cs-CZ" sz="1000" dirty="0">
                        <a:latin typeface="Times New Roman"/>
                        <a:ea typeface="Times New Roman"/>
                      </a:endParaRPr>
                    </a:p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cs-CZ" sz="1200" dirty="0">
                          <a:latin typeface="Times New Roman"/>
                          <a:ea typeface="Times New Roman"/>
                        </a:rPr>
                        <a:t>Sýr</a:t>
                      </a:r>
                      <a:endParaRPr lang="cs-CZ" sz="1000" dirty="0">
                        <a:latin typeface="Times New Roman"/>
                        <a:ea typeface="Times New Roman"/>
                      </a:endParaRPr>
                    </a:p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cs-CZ" sz="1200" dirty="0">
                          <a:latin typeface="Times New Roman"/>
                          <a:ea typeface="Times New Roman"/>
                        </a:rPr>
                        <a:t> </a:t>
                      </a:r>
                      <a:endParaRPr lang="cs-CZ" sz="1000" dirty="0">
                        <a:latin typeface="Times New Roman"/>
                        <a:ea typeface="Times New Roman"/>
                      </a:endParaRPr>
                    </a:p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cs-CZ" sz="1200" dirty="0" smtClean="0">
                          <a:latin typeface="Times New Roman"/>
                          <a:ea typeface="Times New Roman"/>
                        </a:rPr>
                        <a:t>Moučník ( v pořadí: teplý, studený, krémy, zmrzliny)</a:t>
                      </a:r>
                      <a:endParaRPr lang="cs-CZ" sz="1000" dirty="0">
                        <a:latin typeface="Times New Roman"/>
                        <a:ea typeface="Times New Roman"/>
                      </a:endParaRPr>
                    </a:p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cs-CZ" sz="1200" dirty="0">
                          <a:latin typeface="Times New Roman"/>
                          <a:ea typeface="Times New Roman"/>
                        </a:rPr>
                        <a:t> </a:t>
                      </a:r>
                      <a:endParaRPr lang="cs-CZ" sz="1000" dirty="0">
                        <a:latin typeface="Times New Roman"/>
                        <a:ea typeface="Times New Roman"/>
                      </a:endParaRPr>
                    </a:p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cs-CZ" sz="1200" dirty="0">
                          <a:latin typeface="Times New Roman"/>
                          <a:ea typeface="Times New Roman"/>
                        </a:rPr>
                        <a:t>Ovoce</a:t>
                      </a:r>
                      <a:endParaRPr lang="cs-CZ" sz="1000" dirty="0">
                        <a:latin typeface="Times New Roman"/>
                        <a:ea typeface="Times New Roman"/>
                      </a:endParaRPr>
                    </a:p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cs-CZ" sz="1200" dirty="0">
                          <a:latin typeface="Times New Roman"/>
                          <a:ea typeface="Times New Roman"/>
                        </a:rPr>
                        <a:t> </a:t>
                      </a:r>
                      <a:endParaRPr lang="cs-CZ" sz="1000" dirty="0">
                        <a:latin typeface="Times New Roman"/>
                        <a:ea typeface="Times New Roman"/>
                      </a:endParaRPr>
                    </a:p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cs-CZ" sz="1200" dirty="0">
                          <a:latin typeface="Times New Roman"/>
                          <a:ea typeface="Times New Roman"/>
                        </a:rPr>
                        <a:t>Káva</a:t>
                      </a:r>
                      <a:endParaRPr lang="cs-CZ" sz="1000" dirty="0">
                        <a:latin typeface="Times New Roman"/>
                        <a:ea typeface="Times New Roman"/>
                      </a:endParaRPr>
                    </a:p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cs-CZ" sz="1200" dirty="0">
                          <a:latin typeface="Times New Roman"/>
                          <a:ea typeface="Times New Roman"/>
                        </a:rPr>
                        <a:t> </a:t>
                      </a:r>
                      <a:endParaRPr lang="cs-CZ" sz="1000" dirty="0">
                        <a:latin typeface="Times New Roman"/>
                        <a:ea typeface="Times New Roman"/>
                      </a:endParaRPr>
                    </a:p>
                    <a:p>
                      <a:pPr marL="179705">
                        <a:spcAft>
                          <a:spcPts val="600"/>
                        </a:spcAft>
                      </a:pPr>
                      <a:r>
                        <a:rPr lang="cs-CZ" sz="1200" dirty="0">
                          <a:latin typeface="Times New Roman"/>
                          <a:ea typeface="Times New Roman"/>
                        </a:rPr>
                        <a:t> </a:t>
                      </a:r>
                      <a:endParaRPr lang="cs-CZ" sz="1000" dirty="0"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Pořadí nápojů v menu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9144000" cy="5257800"/>
          </a:xfrm>
        </p:spPr>
        <p:txBody>
          <a:bodyPr>
            <a:normAutofit fontScale="92500"/>
          </a:bodyPr>
          <a:lstStyle/>
          <a:p>
            <a:r>
              <a:rPr lang="cs-CZ" sz="2600" dirty="0" smtClean="0"/>
              <a:t>Aperitiv – zpravidla alkoholický 15 min před jídlem, krátký, suchý)</a:t>
            </a:r>
          </a:p>
          <a:p>
            <a:r>
              <a:rPr lang="cs-CZ" sz="2600" dirty="0" smtClean="0"/>
              <a:t>Pivo (pouze malé a pouze je-li vhodné k podávanému pokrmu, současně nabízíme i další nápoje (minerální, sodovou vodu, ovocné a zeleninové šťávy)</a:t>
            </a:r>
          </a:p>
          <a:p>
            <a:r>
              <a:rPr lang="cs-CZ" sz="2600" dirty="0" smtClean="0"/>
              <a:t>Víno (v pořadí bílé, růžové, červené, dezertní, šumivé)</a:t>
            </a:r>
          </a:p>
          <a:p>
            <a:r>
              <a:rPr lang="cs-CZ" sz="2600" dirty="0" smtClean="0"/>
              <a:t>Šumivé víno by nemělo chybět v žádném slavnostním menu</a:t>
            </a:r>
          </a:p>
          <a:p>
            <a:r>
              <a:rPr lang="cs-CZ" sz="2600" dirty="0" smtClean="0"/>
              <a:t>Káva (vhodná je černá cezená, mokka káva, </a:t>
            </a:r>
            <a:r>
              <a:rPr lang="cs-CZ" sz="2600" dirty="0" err="1" smtClean="0"/>
              <a:t>espresso</a:t>
            </a:r>
            <a:r>
              <a:rPr lang="cs-CZ" sz="2600" dirty="0" smtClean="0"/>
              <a:t> káva)</a:t>
            </a:r>
          </a:p>
          <a:p>
            <a:r>
              <a:rPr lang="cs-CZ" sz="2600" dirty="0" err="1" smtClean="0"/>
              <a:t>Digestiv</a:t>
            </a:r>
            <a:r>
              <a:rPr lang="cs-CZ" sz="2600" dirty="0" smtClean="0"/>
              <a:t> (vhodný je koňak nebo brandy, jinak ženám likéry, mužům pálenky)</a:t>
            </a:r>
          </a:p>
          <a:p>
            <a:r>
              <a:rPr lang="cs-CZ" sz="2600" dirty="0" smtClean="0"/>
              <a:t>Mimo aperitiv, kávu a </a:t>
            </a:r>
            <a:r>
              <a:rPr lang="cs-CZ" sz="2600" dirty="0" err="1" smtClean="0"/>
              <a:t>digestiv</a:t>
            </a:r>
            <a:r>
              <a:rPr lang="cs-CZ" sz="2600" dirty="0" smtClean="0"/>
              <a:t> zařazujeme do menu maximálně 4 nápoje (např. pivo, víno bílé, červené a šumivé).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Pořadí pokrmů v menu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612648" y="1428736"/>
            <a:ext cx="8153400" cy="5429264"/>
          </a:xfrm>
        </p:spPr>
        <p:txBody>
          <a:bodyPr>
            <a:normAutofit/>
          </a:bodyPr>
          <a:lstStyle/>
          <a:p>
            <a:r>
              <a:rPr lang="cs-CZ" sz="3200" dirty="0" smtClean="0"/>
              <a:t>studený předkrm (tradiční chod všech menu)</a:t>
            </a:r>
          </a:p>
          <a:p>
            <a:r>
              <a:rPr lang="cs-CZ" sz="3200" dirty="0" smtClean="0"/>
              <a:t>polévka (nemá být vydatná, vhodné je menší množství)</a:t>
            </a:r>
          </a:p>
          <a:p>
            <a:r>
              <a:rPr lang="cs-CZ" sz="3200" dirty="0" smtClean="0"/>
              <a:t>teplý předkrm (většinou se nahrazuje rybou)</a:t>
            </a:r>
          </a:p>
          <a:p>
            <a:r>
              <a:rPr lang="cs-CZ" sz="3200" dirty="0" smtClean="0"/>
              <a:t>ryba (nabízíme vařené a pečené, porcované, popř. vykostěné)</a:t>
            </a:r>
          </a:p>
          <a:p>
            <a:r>
              <a:rPr lang="cs-CZ" sz="3200" dirty="0" smtClean="0"/>
              <a:t>hlavní chod (rozhodující pro celkovou úroveň menu)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án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diá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á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688</TotalTime>
  <Words>344</Words>
  <Application>Microsoft Office PowerPoint</Application>
  <PresentationFormat>Předvádění na obrazovce (4:3)</PresentationFormat>
  <Paragraphs>130</Paragraphs>
  <Slides>13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Medián</vt:lpstr>
      <vt:lpstr>MENU , náležitosti</vt:lpstr>
      <vt:lpstr>Menu </vt:lpstr>
      <vt:lpstr>Menu</vt:lpstr>
      <vt:lpstr>Grafická úprava</vt:lpstr>
      <vt:lpstr>Příklad menu  </vt:lpstr>
      <vt:lpstr>Náležitosti menu</vt:lpstr>
      <vt:lpstr>Sled chodů a nápojů</vt:lpstr>
      <vt:lpstr>Pořadí nápojů v menu</vt:lpstr>
      <vt:lpstr>Pořadí pokrmů v menu </vt:lpstr>
      <vt:lpstr>Pořadí pokrmů v menu</vt:lpstr>
      <vt:lpstr>Postup při sestavování menu</vt:lpstr>
      <vt:lpstr>Kontrolní otázky:</vt:lpstr>
      <vt:lpstr>Zdroje: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Menu</dc:title>
  <dc:creator>Intel</dc:creator>
  <cp:lastModifiedBy>Dum</cp:lastModifiedBy>
  <cp:revision>18</cp:revision>
  <dcterms:created xsi:type="dcterms:W3CDTF">2013-03-14T10:59:51Z</dcterms:created>
  <dcterms:modified xsi:type="dcterms:W3CDTF">2014-06-14T09:57:53Z</dcterms:modified>
</cp:coreProperties>
</file>