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63" r:id="rId4"/>
    <p:sldId id="258" r:id="rId5"/>
    <p:sldId id="270" r:id="rId6"/>
    <p:sldId id="271" r:id="rId7"/>
    <p:sldId id="264" r:id="rId8"/>
    <p:sldId id="265" r:id="rId9"/>
    <p:sldId id="266" r:id="rId10"/>
    <p:sldId id="267" r:id="rId11"/>
    <p:sldId id="259" r:id="rId12"/>
    <p:sldId id="260" r:id="rId13"/>
    <p:sldId id="261" r:id="rId14"/>
    <p:sldId id="262" r:id="rId15"/>
    <p:sldId id="268" r:id="rId16"/>
    <p:sldId id="26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00232" y="1214422"/>
            <a:ext cx="5624522" cy="8382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/>
              <a:t>Banket</a:t>
            </a:r>
            <a:endParaRPr lang="cs-CZ" sz="2000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73467028"/>
              </p:ext>
            </p:extLst>
          </p:nvPr>
        </p:nvGraphicFramePr>
        <p:xfrm>
          <a:off x="571472" y="1857364"/>
          <a:ext cx="7966796" cy="422543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4240"/>
                <a:gridCol w="6142556"/>
              </a:tblGrid>
              <a:tr h="2887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27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27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Andrea </a:t>
                      </a:r>
                      <a:r>
                        <a:rPr lang="cs-CZ" sz="10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Mišurcová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III/2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– inovace a zkvalitnění výuky  prostřednictvím  ICT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275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10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TEO.1217.2B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27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vzdělávání 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27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Služby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27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Technika obsluhy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27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Banket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27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Prezentace,  test 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27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7931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</a:t>
                      </a: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komplexně seznamuje žáky s 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banketem, výzdobou, společenskými zásadami  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0573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4763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Arial CE" pitchFamily="34" charset="-18"/>
                        </a:rPr>
                        <a:t>Banket, kuvér</a:t>
                      </a:r>
                      <a:endParaRPr lang="cs-CZ" sz="1000" dirty="0">
                        <a:latin typeface="Arial CE" pitchFamily="34" charset="-18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27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 vytvoření – 28.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02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.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2013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74520" y="116632"/>
            <a:ext cx="5394960" cy="120396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Slavnostní tabule</a:t>
            </a:r>
            <a:endParaRPr lang="cs-CZ" dirty="0"/>
          </a:p>
        </p:txBody>
      </p:sp>
      <p:pic>
        <p:nvPicPr>
          <p:cNvPr id="1031" name="Picture 7" descr="G:\4s tabule\tabule 4.S\wwewwew.bmp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Banket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180528" y="1600200"/>
            <a:ext cx="9324528" cy="5257800"/>
          </a:xfrm>
        </p:spPr>
        <p:txBody>
          <a:bodyPr/>
          <a:lstStyle/>
          <a:p>
            <a:r>
              <a:rPr lang="cs-CZ" sz="3600" dirty="0" smtClean="0"/>
              <a:t>Je velká hostina se slavnostní tabulí organizovaná při významné příležitosti</a:t>
            </a:r>
          </a:p>
          <a:p>
            <a:r>
              <a:rPr lang="cs-CZ" sz="3600" dirty="0" smtClean="0"/>
              <a:t>Tabule je sestavena z více stolů do různých tvarů ( I, E, U, kulatá...)</a:t>
            </a:r>
          </a:p>
          <a:p>
            <a:pPr>
              <a:buNone/>
            </a:pPr>
            <a:endParaRPr lang="cs-CZ" sz="3600" dirty="0" smtClean="0"/>
          </a:p>
          <a:p>
            <a:r>
              <a:rPr lang="cs-CZ" sz="3600" dirty="0" smtClean="0"/>
              <a:t>Jídlo se podává vzorovým slavnostním způsobem ze společných mís, vždy z levé strany hosta, na předem založené talíře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G:\4s tabule\tabule 4.S\sdfsd.bmp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etapy pořádání hostin: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Předběžná dohoda o termínu, počtu hostů, charakteru hostiny, financích a zvláštních přáních hosta</a:t>
            </a:r>
          </a:p>
          <a:p>
            <a:r>
              <a:rPr lang="cs-CZ" sz="3600" dirty="0" smtClean="0"/>
              <a:t>Písemná objednávka</a:t>
            </a:r>
          </a:p>
          <a:p>
            <a:r>
              <a:rPr lang="cs-CZ" sz="3600" dirty="0" smtClean="0"/>
              <a:t>Osobní návštěva hostitele a dojednání všech podrobností</a:t>
            </a:r>
          </a:p>
          <a:p>
            <a:r>
              <a:rPr lang="cs-CZ" sz="3600" dirty="0" smtClean="0"/>
              <a:t>Sepsání pracovního příkazu</a:t>
            </a:r>
          </a:p>
          <a:p>
            <a:r>
              <a:rPr lang="cs-CZ" sz="3600" dirty="0" smtClean="0"/>
              <a:t>Složení finanční zálohy </a:t>
            </a:r>
            <a:endParaRPr lang="cs-CZ" sz="3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etapy pořádání hostin: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dirty="0" smtClean="0"/>
              <a:t>Organizační zajištění hostiny</a:t>
            </a:r>
          </a:p>
          <a:p>
            <a:r>
              <a:rPr lang="cs-CZ" sz="4000" dirty="0" smtClean="0"/>
              <a:t>Předání pracovního příkazu personálu</a:t>
            </a:r>
          </a:p>
          <a:p>
            <a:r>
              <a:rPr lang="cs-CZ" sz="4000" dirty="0" smtClean="0"/>
              <a:t>Zajištění vlastní hostiny</a:t>
            </a:r>
          </a:p>
          <a:p>
            <a:r>
              <a:rPr lang="cs-CZ" sz="4000" dirty="0" smtClean="0"/>
              <a:t>Vystavení a ověření účtu za hostinu</a:t>
            </a:r>
          </a:p>
          <a:p>
            <a:r>
              <a:rPr lang="cs-CZ" sz="4000" dirty="0" smtClean="0"/>
              <a:t>Fakturace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Výzdoba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501208"/>
          </a:xfrm>
        </p:spPr>
        <p:txBody>
          <a:bodyPr>
            <a:normAutofit/>
          </a:bodyPr>
          <a:lstStyle/>
          <a:p>
            <a:r>
              <a:rPr lang="cs-CZ" sz="4000" dirty="0" smtClean="0"/>
              <a:t>měla by odpovídat charakteru a účelu hostiny</a:t>
            </a:r>
          </a:p>
          <a:p>
            <a:r>
              <a:rPr lang="cs-CZ" sz="4000" dirty="0" smtClean="0"/>
              <a:t>například květiny, vlaječky zemí, jejichž zástupci se hostiny zúčastní </a:t>
            </a:r>
          </a:p>
          <a:p>
            <a:r>
              <a:rPr lang="cs-CZ" sz="4000" dirty="0" smtClean="0"/>
              <a:t>součástí jsou tištěné menu, které informují o podávaných pokrmech a nápojích,  jméno hostitele či pořadatele, účel konání, datum a místo</a:t>
            </a:r>
          </a:p>
          <a:p>
            <a:endParaRPr lang="cs-CZ" sz="4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Autofit/>
          </a:bodyPr>
          <a:lstStyle/>
          <a:p>
            <a:r>
              <a:rPr lang="cs-CZ" sz="3600" dirty="0" smtClean="0"/>
              <a:t>Slavnostní menu má každý host na stole u svého místa</a:t>
            </a:r>
          </a:p>
          <a:p>
            <a:r>
              <a:rPr lang="cs-CZ" sz="3600" dirty="0" smtClean="0"/>
              <a:t> Bývá tištěný na kvalitním papíře a různě zdobený podle charakteru akce a také prostření stolu, se kterým by měl ladit</a:t>
            </a:r>
          </a:p>
          <a:p>
            <a:r>
              <a:rPr lang="cs-CZ" sz="3600" dirty="0" smtClean="0"/>
              <a:t> V menu jsou uvedeny pokrmy a nápoje v tom pořadí, ve kterém se budou podávat</a:t>
            </a:r>
          </a:p>
          <a:p>
            <a:r>
              <a:rPr lang="cs-CZ" sz="3600" dirty="0" smtClean="0"/>
              <a:t>Pokud jsou na hostině i cizinci, je menu dvojjazyčné</a:t>
            </a:r>
            <a:endParaRPr lang="cs-CZ" sz="3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Jmenovky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dirty="0" smtClean="0"/>
              <a:t>Na jmenovky na slavnostních tabulích se uvádí:</a:t>
            </a:r>
          </a:p>
          <a:p>
            <a:r>
              <a:rPr lang="cs-CZ" sz="4000" dirty="0" smtClean="0"/>
              <a:t>Jméno</a:t>
            </a:r>
          </a:p>
          <a:p>
            <a:r>
              <a:rPr lang="cs-CZ" sz="4000" dirty="0" smtClean="0"/>
              <a:t>Příjmení </a:t>
            </a:r>
          </a:p>
          <a:p>
            <a:r>
              <a:rPr lang="cs-CZ" sz="4000" dirty="0" smtClean="0"/>
              <a:t>Akademický titul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Zasedací pořádek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114948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Ke stolu zve přítomné hostitelka</a:t>
            </a:r>
          </a:p>
          <a:p>
            <a:r>
              <a:rPr lang="cs-CZ" dirty="0" smtClean="0"/>
              <a:t>Každý host by měl mít na stole svoji jmenovku podle zasedacího pořádku</a:t>
            </a:r>
          </a:p>
          <a:p>
            <a:r>
              <a:rPr lang="cs-CZ" dirty="0" smtClean="0"/>
              <a:t>Pokud je pozván velký počet hostů, je před vchodem do jídelny vyvěšen plánek stolů s očíslovanými místy a abecední seznam hostů s čísly jejich místa</a:t>
            </a:r>
          </a:p>
          <a:p>
            <a:r>
              <a:rPr lang="cs-CZ" dirty="0" smtClean="0"/>
              <a:t>Ke stolu si nejdříve sedá hostitelka, poté přítomné dámy a nakonec pánové. Pánové pomáhají dámám při usednutí.</a:t>
            </a:r>
          </a:p>
          <a:p>
            <a:r>
              <a:rPr lang="cs-CZ" dirty="0" smtClean="0"/>
              <a:t>Při sestavování zasedacího pořádku spolupracují hostitelé s personálem restaurace již při objednávání hostiny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Založení inventáře pro 1 osobu - kuvér</a:t>
            </a:r>
            <a:endParaRPr lang="cs-CZ" dirty="0"/>
          </a:p>
        </p:txBody>
      </p:sp>
      <p:pic>
        <p:nvPicPr>
          <p:cNvPr id="3074" name="Picture 2" descr="G:\4s tabule\tabule 4.S\fdgdfgdf.bmp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Nákres kuvéru</a:t>
            </a:r>
            <a:endParaRPr lang="cs-CZ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6000768"/>
            <a:ext cx="7929618" cy="439712"/>
          </a:xfrm>
          <a:prstGeom prst="rect">
            <a:avLst/>
          </a:prstGeom>
          <a:noFill/>
        </p:spPr>
      </p:pic>
      <p:pic>
        <p:nvPicPr>
          <p:cNvPr id="4101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1142984"/>
            <a:ext cx="8072494" cy="4740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1 . Klubový talíř		</a:t>
            </a:r>
          </a:p>
          <a:p>
            <a:r>
              <a:rPr lang="cs-CZ" dirty="0" smtClean="0"/>
              <a:t>2 . Dečka	</a:t>
            </a:r>
          </a:p>
          <a:p>
            <a:r>
              <a:rPr lang="cs-CZ" dirty="0" smtClean="0"/>
              <a:t>3 . Dezertní talíř  </a:t>
            </a:r>
          </a:p>
          <a:p>
            <a:r>
              <a:rPr lang="cs-CZ" dirty="0" smtClean="0"/>
              <a:t>4 . Plátěný ubrousek</a:t>
            </a:r>
          </a:p>
          <a:p>
            <a:r>
              <a:rPr lang="cs-CZ" dirty="0" smtClean="0"/>
              <a:t>5 . Dezertní příbor (dezertní vidlička a dezertní nůž)</a:t>
            </a:r>
          </a:p>
          <a:p>
            <a:r>
              <a:rPr lang="cs-CZ" dirty="0" smtClean="0"/>
              <a:t>6 . Polévková lžíce</a:t>
            </a:r>
          </a:p>
          <a:p>
            <a:r>
              <a:rPr lang="cs-CZ" dirty="0" smtClean="0"/>
              <a:t>7 . Rybí příbor</a:t>
            </a:r>
          </a:p>
          <a:p>
            <a:r>
              <a:rPr lang="cs-CZ" dirty="0" smtClean="0"/>
              <a:t>8 . Masový příbor (masová vidlička a masový nůž)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9. Moučníková vidlička</a:t>
            </a:r>
          </a:p>
          <a:p>
            <a:r>
              <a:rPr lang="cs-CZ" dirty="0" smtClean="0"/>
              <a:t>10. Pečivový talíř</a:t>
            </a:r>
          </a:p>
          <a:p>
            <a:r>
              <a:rPr lang="cs-CZ" dirty="0" smtClean="0"/>
              <a:t>11 .Sklenice na červené víno</a:t>
            </a:r>
          </a:p>
          <a:p>
            <a:r>
              <a:rPr lang="cs-CZ" dirty="0" smtClean="0"/>
              <a:t>12 . Sklenice na bíle víno (růžové)</a:t>
            </a:r>
          </a:p>
          <a:p>
            <a:r>
              <a:rPr lang="cs-CZ" dirty="0" smtClean="0"/>
              <a:t>13 .Sklenice na sekt</a:t>
            </a:r>
          </a:p>
          <a:p>
            <a:r>
              <a:rPr lang="cs-CZ" dirty="0" smtClean="0"/>
              <a:t>14. Menu</a:t>
            </a:r>
          </a:p>
          <a:p>
            <a:r>
              <a:rPr lang="cs-CZ" dirty="0" smtClean="0"/>
              <a:t>15. Jmenovka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Příruční stůl</a:t>
            </a:r>
            <a:endParaRPr lang="cs-CZ" dirty="0"/>
          </a:p>
        </p:txBody>
      </p:sp>
      <p:pic>
        <p:nvPicPr>
          <p:cNvPr id="1026" name="Picture 2" descr="G:\4s tabule\tabule 4.S\29765_1368904546291_1342037728_31180212_239038_n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je to banket?</a:t>
            </a:r>
          </a:p>
          <a:p>
            <a:r>
              <a:rPr lang="cs-CZ" dirty="0" smtClean="0"/>
              <a:t>Popiš základní etapy pořádání hostin.</a:t>
            </a:r>
          </a:p>
          <a:p>
            <a:r>
              <a:rPr lang="cs-CZ" dirty="0" smtClean="0"/>
              <a:t>Kdo sestavuje zasedací pořádek a jaké údaje píšeme na jmenovky?</a:t>
            </a:r>
          </a:p>
          <a:p>
            <a:r>
              <a:rPr lang="cs-CZ" dirty="0" smtClean="0"/>
              <a:t> Co je kuvér ?</a:t>
            </a: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SALAČ, G. </a:t>
            </a:r>
            <a:r>
              <a:rPr lang="cs-CZ" i="1" dirty="0" smtClean="0"/>
              <a:t>Stolničení.</a:t>
            </a:r>
            <a:r>
              <a:rPr lang="cs-CZ" dirty="0" smtClean="0"/>
              <a:t> 1. </a:t>
            </a:r>
            <a:r>
              <a:rPr lang="cs-CZ" dirty="0" err="1" smtClean="0"/>
              <a:t>vyd</a:t>
            </a:r>
            <a:r>
              <a:rPr lang="cs-CZ" dirty="0" smtClean="0"/>
              <a:t>. Praha: Fortuna, 1996. ISBN </a:t>
            </a:r>
            <a:r>
              <a:rPr lang="cs-CZ" dirty="0" smtClean="0"/>
              <a:t>80-7168-333-7</a:t>
            </a:r>
          </a:p>
          <a:p>
            <a:r>
              <a:rPr lang="cs-CZ" dirty="0" smtClean="0"/>
              <a:t>Obrázky – </a:t>
            </a:r>
            <a:r>
              <a:rPr lang="cs-CZ" smtClean="0"/>
              <a:t>vlastní archiv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488</Words>
  <Application>Microsoft Office PowerPoint</Application>
  <PresentationFormat>Předvádění na obrazovce (4:3)</PresentationFormat>
  <Paragraphs>97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Banket</vt:lpstr>
      <vt:lpstr>Slavnostní tabule</vt:lpstr>
      <vt:lpstr>Banket</vt:lpstr>
      <vt:lpstr>Snímek 4</vt:lpstr>
      <vt:lpstr>Základní etapy pořádání hostin:</vt:lpstr>
      <vt:lpstr>Základní etapy pořádání hostin:</vt:lpstr>
      <vt:lpstr>Výzdoba</vt:lpstr>
      <vt:lpstr>Menu</vt:lpstr>
      <vt:lpstr>Jmenovky</vt:lpstr>
      <vt:lpstr>Zasedací pořádek</vt:lpstr>
      <vt:lpstr>Založení inventáře pro 1 osobu - kuvér</vt:lpstr>
      <vt:lpstr>Nákres kuvéru</vt:lpstr>
      <vt:lpstr>Popis:</vt:lpstr>
      <vt:lpstr>Příruční stůl</vt:lpstr>
      <vt:lpstr>Kontrolní otázky: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Flambování, Historie, inventář, prAVIDLA</dc:title>
  <dc:creator>Intel</dc:creator>
  <cp:lastModifiedBy>Dum</cp:lastModifiedBy>
  <cp:revision>12</cp:revision>
  <dcterms:created xsi:type="dcterms:W3CDTF">2013-03-20T20:53:47Z</dcterms:created>
  <dcterms:modified xsi:type="dcterms:W3CDTF">2014-06-14T09:48:46Z</dcterms:modified>
</cp:coreProperties>
</file>