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6" r:id="rId4"/>
    <p:sldId id="258" r:id="rId5"/>
    <p:sldId id="259" r:id="rId6"/>
    <p:sldId id="260" r:id="rId7"/>
    <p:sldId id="261" r:id="rId8"/>
    <p:sldId id="265" r:id="rId9"/>
    <p:sldId id="266" r:id="rId10"/>
    <p:sldId id="267" r:id="rId11"/>
    <p:sldId id="262" r:id="rId12"/>
    <p:sldId id="264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00232" y="1214422"/>
            <a:ext cx="5624522" cy="8382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Banketní obsluha</a:t>
            </a:r>
            <a:endParaRPr lang="cs-CZ" sz="2000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46260657"/>
              </p:ext>
            </p:extLst>
          </p:nvPr>
        </p:nvGraphicFramePr>
        <p:xfrm>
          <a:off x="571472" y="1857364"/>
          <a:ext cx="7966796" cy="42254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4240"/>
                <a:gridCol w="6142556"/>
              </a:tblGrid>
              <a:tr h="2887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Andrea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Mišurcová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TEO.1218.2B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Služby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 obsluhy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Banket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 test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931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komplexně seznamuje žáky s 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banketní obsluhou , zásadami  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57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476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2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28.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06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60648"/>
            <a:ext cx="5394960" cy="12039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Banketní obsluha: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Používá se při hostinách pro větší počet hostů</a:t>
            </a:r>
          </a:p>
          <a:p>
            <a:r>
              <a:rPr lang="cs-CZ" sz="3600" dirty="0" smtClean="0"/>
              <a:t>Pokrmy se expedují z kuchyně na společných mísách, polévky v terinách, šťávy a omáčky v omáčnících</a:t>
            </a:r>
          </a:p>
          <a:p>
            <a:r>
              <a:rPr lang="cs-CZ" sz="3600" dirty="0" smtClean="0"/>
              <a:t>Podává se jednotné menu</a:t>
            </a:r>
          </a:p>
          <a:p>
            <a:r>
              <a:rPr lang="cs-CZ" sz="3600" dirty="0" smtClean="0"/>
              <a:t>Číšníci překládají a nabízí pokrmy z levé strany na předem založené talíře</a:t>
            </a:r>
          </a:p>
          <a:p>
            <a:endParaRPr lang="cs-CZ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Slavnostní tabule</a:t>
            </a:r>
            <a:endParaRPr lang="cs-CZ" dirty="0"/>
          </a:p>
        </p:txBody>
      </p:sp>
      <p:pic>
        <p:nvPicPr>
          <p:cNvPr id="1031" name="Picture 7" descr="G:\4s tabule\tabule 4.S\wwewwew.bmp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Banketní obsluha - zásady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Autofit/>
          </a:bodyPr>
          <a:lstStyle/>
          <a:p>
            <a:r>
              <a:rPr lang="cs-CZ" sz="3600" dirty="0" smtClean="0"/>
              <a:t>Obsluhující personál má společné nástupy i odchody , které zvyšují atraktivnost obsluhy</a:t>
            </a:r>
          </a:p>
          <a:p>
            <a:r>
              <a:rPr lang="cs-CZ" sz="3600" dirty="0" smtClean="0"/>
              <a:t> Plynulým nástupem se v řadách po každé straně stolu zastaví až u čestných míst hostů</a:t>
            </a:r>
          </a:p>
          <a:p>
            <a:r>
              <a:rPr lang="cs-CZ" sz="3600" dirty="0" smtClean="0"/>
              <a:t> Obrátí se čelem k vedoucímu banketu a až na jeho pokyn začnou servírovat </a:t>
            </a:r>
          </a:p>
          <a:p>
            <a:r>
              <a:rPr lang="cs-CZ" sz="3600" dirty="0" smtClean="0"/>
              <a:t>Servis probíhá stejným tempem a po dokončení obsluhy, po daném pokynu opět odcházejí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99715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Při samotném servírování vše probíhá podle doporučených rituálů</a:t>
            </a:r>
          </a:p>
          <a:p>
            <a:r>
              <a:rPr lang="cs-CZ" sz="4000" dirty="0" smtClean="0"/>
              <a:t>Je běžné, že na začátku hostiny i během ní se pronášejí slavnostní přípitky</a:t>
            </a:r>
          </a:p>
          <a:p>
            <a:endParaRPr lang="cs-CZ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Welcome</a:t>
            </a:r>
            <a:r>
              <a:rPr lang="cs-CZ" dirty="0" smtClean="0"/>
              <a:t> drink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643050"/>
            <a:ext cx="9144000" cy="521495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Při příchodu do místnosti hosta uvítá hostitel, poté se obvykle podává aperitiv, dnes často nazývaný „</a:t>
            </a:r>
            <a:r>
              <a:rPr lang="cs-CZ" sz="4000" dirty="0" err="1" smtClean="0">
                <a:solidFill>
                  <a:srgbClr val="FF0000"/>
                </a:solidFill>
              </a:rPr>
              <a:t>Welcome</a:t>
            </a:r>
            <a:r>
              <a:rPr lang="cs-CZ" sz="4000" dirty="0" smtClean="0">
                <a:solidFill>
                  <a:srgbClr val="FF0000"/>
                </a:solidFill>
              </a:rPr>
              <a:t> drink</a:t>
            </a:r>
            <a:r>
              <a:rPr lang="cs-CZ" sz="4000" dirty="0" smtClean="0"/>
              <a:t>“</a:t>
            </a:r>
          </a:p>
          <a:p>
            <a:r>
              <a:rPr lang="cs-CZ" sz="4000" dirty="0" smtClean="0"/>
              <a:t>Pro scházení hostů je vyhrazena asi čtvrthodina, která je určena k tomu, aby se hosté mezi sebou mohli pozdravit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servisu pokrmů: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1574829"/>
            <a:ext cx="9370368" cy="5257800"/>
          </a:xfrm>
        </p:spPr>
        <p:txBody>
          <a:bodyPr/>
          <a:lstStyle/>
          <a:p>
            <a:r>
              <a:rPr lang="cs-CZ" sz="4000" dirty="0" smtClean="0"/>
              <a:t>Pokrmy s teplými přílohami podáváme ve dvou nebo tříčlenných brigádách. První číšník překládá maso a ozdobu, druhý přílohu a třetí omáčku nebo šťávu.</a:t>
            </a:r>
          </a:p>
          <a:p>
            <a:r>
              <a:rPr lang="cs-CZ" sz="4000" dirty="0" smtClean="0"/>
              <a:t>Zpravidla se spojují potřebné úseky po 8 hostech </a:t>
            </a:r>
          </a:p>
          <a:p>
            <a:r>
              <a:rPr lang="cs-CZ" sz="4000" dirty="0" smtClean="0"/>
              <a:t>Hosta nesmíme „vzít do kleští“ </a:t>
            </a:r>
            <a:endParaRPr lang="cs-CZ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polévek: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Polévky servírujeme v terině, která je podložena masovým talířem a plátěným ubrouskem</a:t>
            </a:r>
          </a:p>
          <a:p>
            <a:r>
              <a:rPr lang="cs-CZ" sz="4000" dirty="0" smtClean="0"/>
              <a:t>Naléváme směrem od hosta z levé strany menší množství asi 0,2 l</a:t>
            </a:r>
            <a:endParaRPr lang="cs-CZ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servisu pokrmů: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Měníme jen výjimečně. Např. u některých pokrmů, polévek či teplých předkrmů, kdy je nutný restaurační způsob. </a:t>
            </a:r>
          </a:p>
          <a:p>
            <a:r>
              <a:rPr lang="cs-CZ" sz="4000" dirty="0" smtClean="0"/>
              <a:t>V tomto případě přinášíme šálky, nebo </a:t>
            </a:r>
            <a:r>
              <a:rPr lang="cs-CZ" sz="4000" dirty="0" err="1" smtClean="0"/>
              <a:t>gratinky</a:t>
            </a:r>
            <a:r>
              <a:rPr lang="cs-CZ" sz="4000" dirty="0" smtClean="0"/>
              <a:t> a jiný inventář s jídlem na platě a na příručním stole pokrmy kompletujeme a postupně servírujeme hostům z pravé strany  </a:t>
            </a:r>
            <a:endParaRPr lang="cs-CZ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servisu pokrmů: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Během servisu doplňujeme pečivo</a:t>
            </a:r>
          </a:p>
          <a:p>
            <a:r>
              <a:rPr lang="cs-CZ" sz="4000" dirty="0" smtClean="0"/>
              <a:t>Toasty přinášíme zakryté plátěným ubrouskem a překládáme na pečivový talířek těsně před servisem pokrmů</a:t>
            </a:r>
          </a:p>
          <a:p>
            <a:r>
              <a:rPr lang="cs-CZ" sz="4000" dirty="0" smtClean="0"/>
              <a:t>Máslo se podává zpravidla jako součást pokrmu, jinak zaledované v míse  </a:t>
            </a:r>
          </a:p>
          <a:p>
            <a:r>
              <a:rPr lang="cs-CZ" sz="4000" dirty="0" err="1" smtClean="0"/>
              <a:t>Oplachovače</a:t>
            </a:r>
            <a:r>
              <a:rPr lang="cs-CZ" sz="4000" dirty="0" smtClean="0"/>
              <a:t> prstů zakládáme v případě je-li konzumace rukama nezbytná</a:t>
            </a:r>
            <a:endParaRPr lang="cs-CZ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servisu pokrmů: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cs-CZ" sz="4400" dirty="0" smtClean="0"/>
              <a:t>U hlavního chodu překládáme 2/3 masa a příloh</a:t>
            </a:r>
          </a:p>
          <a:p>
            <a:r>
              <a:rPr lang="cs-CZ" sz="4400" dirty="0" smtClean="0"/>
              <a:t>Zbylé maso a přílohy upravíme na mísách a přihříváme a ve vhodném okamžiku nabídneme (</a:t>
            </a:r>
            <a:r>
              <a:rPr lang="cs-CZ" sz="4400" dirty="0" err="1" smtClean="0"/>
              <a:t>nachservis</a:t>
            </a:r>
            <a:r>
              <a:rPr lang="cs-CZ" sz="4400" dirty="0" smtClean="0"/>
              <a:t>)</a:t>
            </a:r>
            <a:endParaRPr lang="cs-CZ" sz="4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servisu pokrmů: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Ryby – by </a:t>
            </a:r>
            <a:r>
              <a:rPr lang="cs-CZ" sz="4000" dirty="0" smtClean="0"/>
              <a:t>měly </a:t>
            </a:r>
            <a:r>
              <a:rPr lang="cs-CZ" sz="4000" dirty="0" smtClean="0"/>
              <a:t>být připraveny </a:t>
            </a:r>
            <a:r>
              <a:rPr lang="cs-CZ" sz="4000" dirty="0" smtClean="0"/>
              <a:t>s</a:t>
            </a:r>
            <a:r>
              <a:rPr lang="cs-CZ" sz="4000" dirty="0" smtClean="0"/>
              <a:t> </a:t>
            </a:r>
            <a:r>
              <a:rPr lang="cs-CZ" sz="4000" dirty="0" smtClean="0"/>
              <a:t>co nejmenším množstvím kostí</a:t>
            </a:r>
          </a:p>
          <a:p>
            <a:r>
              <a:rPr lang="cs-CZ" sz="4000" dirty="0" smtClean="0"/>
              <a:t>Zakládáme talíř na kosti</a:t>
            </a:r>
          </a:p>
          <a:p>
            <a:endParaRPr lang="cs-CZ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sýrů: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Sýry můžeme překládat, popř. nabízet k výběru  </a:t>
            </a:r>
          </a:p>
          <a:p>
            <a:r>
              <a:rPr lang="cs-CZ" sz="4000" dirty="0" smtClean="0"/>
              <a:t>Dochucovací prostředky doplníme o mletou </a:t>
            </a:r>
            <a:r>
              <a:rPr lang="cs-CZ" sz="4000" dirty="0" smtClean="0"/>
              <a:t>papriku, </a:t>
            </a:r>
            <a:r>
              <a:rPr lang="cs-CZ" sz="4000" dirty="0" smtClean="0"/>
              <a:t>příp. drcený kmín</a:t>
            </a:r>
            <a:endParaRPr lang="cs-CZ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moučníků: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Teplé moučníky jsou vhodné při malých hostinách, nesmí na stole chybět práškový cukr</a:t>
            </a:r>
          </a:p>
          <a:p>
            <a:r>
              <a:rPr lang="cs-CZ" sz="4000" dirty="0" smtClean="0"/>
              <a:t>Volíme takové druhy, které se snadno překládají</a:t>
            </a:r>
            <a:endParaRPr lang="cs-CZ" sz="4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Ovocné a zmrzlinové poháry: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Podáváme restauračním způsobem</a:t>
            </a:r>
          </a:p>
          <a:p>
            <a:r>
              <a:rPr lang="cs-CZ" sz="4000" dirty="0" smtClean="0"/>
              <a:t>Banketním způsobem ve dvojici zmrzlinu s horkým ovocem</a:t>
            </a:r>
          </a:p>
          <a:p>
            <a:r>
              <a:rPr lang="cs-CZ" sz="4000" dirty="0" smtClean="0"/>
              <a:t>OVOCE nabízíme na mísách z levé strany, případně zakládáme na tabuli    k volnému výběru</a:t>
            </a:r>
            <a:endParaRPr lang="cs-CZ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Servis kávy: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686800" cy="452596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1. Mimo tabuli </a:t>
            </a:r>
          </a:p>
          <a:p>
            <a:r>
              <a:rPr lang="cs-CZ" sz="4000" dirty="0" smtClean="0"/>
              <a:t>2. U tabule ve společném inventáři </a:t>
            </a:r>
            <a:endParaRPr lang="cs-CZ" sz="4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Vyjmenuj hlavní zásady banketní </a:t>
            </a:r>
            <a:r>
              <a:rPr lang="cs-CZ" sz="4000" dirty="0" smtClean="0"/>
              <a:t>obsluhy.</a:t>
            </a:r>
            <a:endParaRPr lang="cs-CZ" sz="4000" dirty="0" smtClean="0"/>
          </a:p>
          <a:p>
            <a:r>
              <a:rPr lang="cs-CZ" sz="4000" dirty="0" smtClean="0"/>
              <a:t>Popiš servis jednotlivých chodů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SALAČ, G. </a:t>
            </a:r>
            <a:r>
              <a:rPr lang="cs-CZ" i="1" dirty="0" smtClean="0"/>
              <a:t>Stolničení.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Fortuna, 1996. ISBN </a:t>
            </a:r>
            <a:r>
              <a:rPr lang="cs-CZ" dirty="0" smtClean="0"/>
              <a:t>80-7168-333-7</a:t>
            </a:r>
          </a:p>
          <a:p>
            <a:r>
              <a:rPr lang="cs-CZ" dirty="0" smtClean="0"/>
              <a:t>Obrázek – </a:t>
            </a:r>
            <a:r>
              <a:rPr lang="cs-CZ" smtClean="0"/>
              <a:t>vlastní archiv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584</Words>
  <Application>Microsoft Office PowerPoint</Application>
  <PresentationFormat>Předvádění na obrazovce (4:3)</PresentationFormat>
  <Paragraphs>87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Banketní obsluha</vt:lpstr>
      <vt:lpstr>Banketní obsluha:</vt:lpstr>
      <vt:lpstr>Slavnostní tabule</vt:lpstr>
      <vt:lpstr>Banketní obsluha - zásady</vt:lpstr>
      <vt:lpstr>zásady</vt:lpstr>
      <vt:lpstr>Welcome drink</vt:lpstr>
      <vt:lpstr>Pravidla servisu pokrmů:</vt:lpstr>
      <vt:lpstr>Servis polévek:</vt:lpstr>
      <vt:lpstr>Způsob servisu pokrmů:</vt:lpstr>
      <vt:lpstr>Pravidla servisu pokrmů:</vt:lpstr>
      <vt:lpstr>Pravidla servisu pokrmů:</vt:lpstr>
      <vt:lpstr>Pravidla servisu pokrmů:</vt:lpstr>
      <vt:lpstr>Servis sýrů:</vt:lpstr>
      <vt:lpstr>Servis moučníků:</vt:lpstr>
      <vt:lpstr>Ovocné a zmrzlinové poháry:</vt:lpstr>
      <vt:lpstr>Servis kávy:</vt:lpstr>
      <vt:lpstr>Kontrolní otázky: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Flambování, Historie, inventář, prAVIDLA</dc:title>
  <dc:creator>Intel</dc:creator>
  <cp:lastModifiedBy>Dum</cp:lastModifiedBy>
  <cp:revision>14</cp:revision>
  <dcterms:created xsi:type="dcterms:W3CDTF">2013-03-20T20:53:47Z</dcterms:created>
  <dcterms:modified xsi:type="dcterms:W3CDTF">2014-06-14T09:55:09Z</dcterms:modified>
</cp:coreProperties>
</file>