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7"/>
  </p:notesMasterIdLst>
  <p:sldIdLst>
    <p:sldId id="273" r:id="rId2"/>
    <p:sldId id="256" r:id="rId3"/>
    <p:sldId id="264" r:id="rId4"/>
    <p:sldId id="257" r:id="rId5"/>
    <p:sldId id="265" r:id="rId6"/>
    <p:sldId id="266" r:id="rId7"/>
    <p:sldId id="259" r:id="rId8"/>
    <p:sldId id="267" r:id="rId9"/>
    <p:sldId id="268" r:id="rId10"/>
    <p:sldId id="260" r:id="rId11"/>
    <p:sldId id="269" r:id="rId12"/>
    <p:sldId id="270" r:id="rId13"/>
    <p:sldId id="262" r:id="rId14"/>
    <p:sldId id="271" r:id="rId15"/>
    <p:sldId id="272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DC3A9D-7ED9-471A-8371-49D93B24650F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03EA2E-DA4E-4566-BADB-888D72C0DBC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18523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F4E32B4-EB3D-4BC3-8315-8E163DBF1367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02107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39065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40515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32594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70093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0727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72876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45806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4278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3744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58524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5879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FFE613-C19E-48B4-9BDD-71C0508B9A6E}" type="datetimeFigureOut">
              <a:rPr lang="cs-CZ" smtClean="0"/>
              <a:t>4.6.2014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162815-54B8-46FA-8623-9E2104ED168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7560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7" y="6093296"/>
            <a:ext cx="9138606" cy="720080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1560" y="1412776"/>
            <a:ext cx="777686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/>
              <a:t>Technika obsluhy – </a:t>
            </a:r>
            <a:r>
              <a:rPr lang="cs-CZ" sz="2000" b="1" dirty="0"/>
              <a:t>P</a:t>
            </a:r>
            <a:r>
              <a:rPr lang="cs-CZ" sz="2000" b="1" dirty="0" smtClean="0"/>
              <a:t>říprava a obsluha rautu</a:t>
            </a:r>
            <a:endParaRPr lang="cs-CZ" sz="2000" b="1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4138536"/>
              </p:ext>
            </p:extLst>
          </p:nvPr>
        </p:nvGraphicFramePr>
        <p:xfrm>
          <a:off x="251520" y="1916832"/>
          <a:ext cx="8654855" cy="4033716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997451"/>
                <a:gridCol w="6657404"/>
              </a:tblGrid>
              <a:tr h="26673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SŠHS Kroměříž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CZ.1.07/1.5.00/34.0911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Autor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125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Mgr. Ivana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Hašová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šablony</a:t>
                      </a: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III/2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– inovace a zkvalitnění výuky  prostřednictvím  ICT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000" dirty="0" err="1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DUMu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TeO.1220.2F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Stupeň a typ vzdělávání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Odborné vzdělávání 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Slavnostní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hostiny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obor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Technika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 obsluhy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Vzdělávací okruh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Calibri"/>
                          <a:cs typeface="Times New Roman"/>
                        </a:rPr>
                        <a:t>Rauty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19481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Druh učebního materiálu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0052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Cílová skupina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Žák, 16 - 19 let</a:t>
                      </a:r>
                      <a:endParaRPr lang="cs-CZ" sz="1000" dirty="0" smtClean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9040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Anotace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60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Prezentace </a:t>
                      </a: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komplexně seznamuje žáky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 přípravou a zabezpečením rautu a rautovým způsobem obsluhy. Vysvětlení  pojmů a definic.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363528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Speciální vzdělávací potřeby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- žádné -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43961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</a:rPr>
                        <a:t>Klíčová slova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Rauty, nabídkové stoly, </a:t>
                      </a:r>
                      <a:r>
                        <a:rPr lang="cs-CZ" sz="1000" dirty="0" err="1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skirting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, </a:t>
                      </a:r>
                      <a:r>
                        <a:rPr lang="cs-CZ" sz="1000" dirty="0" err="1" smtClean="0">
                          <a:solidFill>
                            <a:schemeClr val="bg2"/>
                          </a:solidFill>
                          <a:latin typeface="Arial CE" pitchFamily="34" charset="-18"/>
                        </a:rPr>
                        <a:t>shafing</a:t>
                      </a:r>
                      <a:endParaRPr lang="cs-CZ" sz="1000" dirty="0">
                        <a:solidFill>
                          <a:schemeClr val="bg2"/>
                        </a:solidFill>
                        <a:latin typeface="Arial CE" pitchFamily="34" charset="-18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694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Datum vytvoření – 1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 1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.</a:t>
                      </a:r>
                      <a:r>
                        <a:rPr lang="cs-CZ" sz="1000" baseline="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000" dirty="0" smtClean="0">
                          <a:solidFill>
                            <a:schemeClr val="bg2"/>
                          </a:solidFill>
                          <a:effectLst/>
                          <a:latin typeface="Arial CE" pitchFamily="34" charset="-18"/>
                          <a:ea typeface="+mn-ea"/>
                          <a:cs typeface="+mn-cs"/>
                        </a:rPr>
                        <a:t>2013</a:t>
                      </a:r>
                      <a:endParaRPr lang="cs-CZ" sz="1000" dirty="0">
                        <a:solidFill>
                          <a:schemeClr val="bg2"/>
                        </a:solidFill>
                        <a:effectLst/>
                        <a:latin typeface="Arial CE" pitchFamily="34" charset="-18"/>
                        <a:ea typeface="Calibri"/>
                        <a:cs typeface="Times New Roman"/>
                      </a:endParaRPr>
                    </a:p>
                  </a:txBody>
                  <a:tcPr marL="35026" marR="35026" marT="21016" marB="21016"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2512" y="192210"/>
            <a:ext cx="5394960" cy="12039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2049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mtClean="0"/>
              <a:t>Příprava rautu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8617960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R</a:t>
            </a:r>
            <a:r>
              <a:rPr lang="cs-CZ" dirty="0" smtClean="0"/>
              <a:t>auty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Volnější forma pohoštění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 </a:t>
            </a:r>
            <a:r>
              <a:rPr lang="cs-CZ" dirty="0" smtClean="0"/>
              <a:t>klasické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/>
              <a:t>o</a:t>
            </a:r>
            <a:r>
              <a:rPr lang="cs-CZ" dirty="0" smtClean="0"/>
              <a:t>bchodní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cs-CZ" dirty="0" smtClean="0"/>
              <a:t>reklamní</a:t>
            </a:r>
          </a:p>
          <a:p>
            <a:r>
              <a:rPr lang="cs-CZ" dirty="0" smtClean="0"/>
              <a:t>Doba není časově omezená</a:t>
            </a:r>
          </a:p>
          <a:p>
            <a:pPr marL="0" indent="0">
              <a:buNone/>
            </a:pPr>
            <a:endParaRPr lang="cs-CZ" dirty="0" smtClean="0"/>
          </a:p>
          <a:p>
            <a:pPr>
              <a:buFont typeface="Wingdings" panose="05000000000000000000" pitchFamily="2" charset="2"/>
              <a:buChar char="Ø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0029763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Charakteristika rautu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Pro všechny hosty není místo k sezení</a:t>
            </a:r>
          </a:p>
          <a:p>
            <a:r>
              <a:rPr lang="cs-CZ" dirty="0" smtClean="0"/>
              <a:t>Nepřipravujeme menu, ale seznam pokrmů</a:t>
            </a:r>
          </a:p>
          <a:p>
            <a:r>
              <a:rPr lang="cs-CZ" dirty="0" smtClean="0"/>
              <a:t>Hosté se sami obsluhují</a:t>
            </a:r>
          </a:p>
          <a:p>
            <a:r>
              <a:rPr lang="cs-CZ" dirty="0" smtClean="0"/>
              <a:t>Některé pokrmy se mohou porcovat před zraky hostů </a:t>
            </a:r>
          </a:p>
          <a:p>
            <a:r>
              <a:rPr lang="cs-CZ" dirty="0" smtClean="0"/>
              <a:t>Potřeba číšníků 1 číšník = 20 – 40 hostů</a:t>
            </a:r>
          </a:p>
          <a:p>
            <a:r>
              <a:rPr lang="cs-CZ" dirty="0" smtClean="0"/>
              <a:t>Nabízený sortiment volíme tzv. na vidličku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50240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Pravidla pro sestavování seznamu pokrmů a nápojů při rautu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Převládají pokrmy studené kuchyně</a:t>
            </a:r>
          </a:p>
          <a:p>
            <a:r>
              <a:rPr lang="cs-CZ" dirty="0" smtClean="0"/>
              <a:t>Na jednoho hosta počítáme: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 smtClean="0"/>
              <a:t>Pokrmy: 150 – 200 g masa, 150 g zeleniny, 100 g ovoce, 50 g sýrů, 3 rautové zákusky, 100 g pečiva. K teplým pokrmům můžeme nabízet teplé přílohy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cs-CZ" dirty="0"/>
              <a:t> N</a:t>
            </a:r>
            <a:r>
              <a:rPr lang="cs-CZ" dirty="0" smtClean="0"/>
              <a:t>ápoje: 2 dcl nealkoholických nápojů, 3 – 5 dcl vína, 1 káva, lihoviny zařazujeme pouze na přání hostitele. </a:t>
            </a:r>
          </a:p>
          <a:p>
            <a:pPr>
              <a:buFont typeface="Wingdings" panose="05000000000000000000" pitchFamily="2" charset="2"/>
              <a:buChar char="ü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79632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Příprava rautu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Příprava inventáře</a:t>
            </a:r>
          </a:p>
          <a:p>
            <a:r>
              <a:rPr lang="cs-CZ" dirty="0" smtClean="0"/>
              <a:t>Kontrola stavu místnosti</a:t>
            </a:r>
          </a:p>
          <a:p>
            <a:r>
              <a:rPr lang="cs-CZ" dirty="0" smtClean="0"/>
              <a:t>Příprava nabídkových stolů</a:t>
            </a:r>
          </a:p>
          <a:p>
            <a:r>
              <a:rPr lang="cs-CZ" dirty="0" smtClean="0"/>
              <a:t>Příprava odkládacích stolů a míst k sezení</a:t>
            </a:r>
          </a:p>
          <a:p>
            <a:r>
              <a:rPr lang="cs-CZ" dirty="0" smtClean="0"/>
              <a:t>Založení pokrmů a nápojů na nabídkové stoly</a:t>
            </a:r>
          </a:p>
          <a:p>
            <a:r>
              <a:rPr lang="cs-CZ" dirty="0" smtClean="0"/>
              <a:t>Osobní příprava</a:t>
            </a:r>
          </a:p>
          <a:p>
            <a:r>
              <a:rPr lang="cs-CZ" dirty="0" smtClean="0"/>
              <a:t>Konečná kontrola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9278416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nabídkový stůl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Umístění ve středu místnosti</a:t>
            </a:r>
          </a:p>
          <a:p>
            <a:r>
              <a:rPr lang="cs-CZ" dirty="0" smtClean="0"/>
              <a:t>Šířka 160 – 240 cm, délka stolů dle počtu hostů</a:t>
            </a:r>
          </a:p>
          <a:p>
            <a:r>
              <a:rPr lang="cs-CZ" dirty="0" smtClean="0"/>
              <a:t>Do středu stolu umístíme květinovou výzdobu</a:t>
            </a:r>
          </a:p>
          <a:p>
            <a:r>
              <a:rPr lang="cs-CZ" dirty="0" smtClean="0"/>
              <a:t>Na okraje stolů zakládáme dezertní talíře asi 15 ks, ubrousky a příbory</a:t>
            </a:r>
          </a:p>
          <a:p>
            <a:r>
              <a:rPr lang="cs-CZ" dirty="0" smtClean="0"/>
              <a:t>Počet inventáře je 1,5 krát větší než počet hostů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788386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Hlavní nabídkový stůl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Nabídkové stoly prostíráme bočním prostíráním – </a:t>
            </a:r>
            <a:r>
              <a:rPr lang="cs-CZ" dirty="0" err="1" smtClean="0"/>
              <a:t>skirting</a:t>
            </a:r>
            <a:endParaRPr lang="cs-CZ" dirty="0" smtClean="0"/>
          </a:p>
          <a:p>
            <a:r>
              <a:rPr lang="cs-CZ" dirty="0" smtClean="0"/>
              <a:t>Pokrmy na mísách zakládáme podle jejich významu</a:t>
            </a:r>
          </a:p>
          <a:p>
            <a:r>
              <a:rPr lang="cs-CZ" dirty="0" smtClean="0"/>
              <a:t>Moučníky můžeme zakládat k nabídkovému stolu s kávou.</a:t>
            </a:r>
          </a:p>
          <a:p>
            <a:r>
              <a:rPr lang="cs-CZ" dirty="0" smtClean="0"/>
              <a:t>K založeným pokrmům zakládáme vhodné překládací příbory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768025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Teplý nabídkový stůl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Umisťujeme ke stěně</a:t>
            </a:r>
          </a:p>
          <a:p>
            <a:r>
              <a:rPr lang="cs-CZ" dirty="0" smtClean="0"/>
              <a:t>Z vnější strany prostíráme pomocí sukně – </a:t>
            </a:r>
            <a:r>
              <a:rPr lang="cs-CZ" dirty="0" err="1" smtClean="0"/>
              <a:t>skirting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Pokrmy mohou být prezentovány formou nabídkového lístku</a:t>
            </a:r>
          </a:p>
          <a:p>
            <a:r>
              <a:rPr lang="cs-CZ" dirty="0" smtClean="0"/>
              <a:t>Vhodná šířka stolu 120 cm</a:t>
            </a:r>
          </a:p>
          <a:p>
            <a:r>
              <a:rPr lang="cs-CZ" dirty="0" smtClean="0"/>
              <a:t>Tyto stoly většinou obsluhují kuchaři</a:t>
            </a:r>
          </a:p>
          <a:p>
            <a:r>
              <a:rPr lang="cs-CZ" dirty="0" smtClean="0"/>
              <a:t>Pokrmy jsou uchovávány ve vyhřívacím vozíku nebo </a:t>
            </a:r>
            <a:r>
              <a:rPr lang="cs-CZ" dirty="0" err="1" smtClean="0"/>
              <a:t>shafing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52547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Nápojový stůl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90000"/>
              </a:lnSpc>
              <a:defRPr/>
            </a:pPr>
            <a:r>
              <a:rPr lang="cs-CZ" dirty="0"/>
              <a:t>Nápojové stoly </a:t>
            </a:r>
            <a:r>
              <a:rPr lang="cs-CZ" dirty="0" smtClean="0"/>
              <a:t>jsou umístěny u stěn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Šířka stolu 120 cm, z vnější strany se prostírá </a:t>
            </a:r>
            <a:r>
              <a:rPr lang="cs-CZ" dirty="0" err="1" smtClean="0"/>
              <a:t>skirting</a:t>
            </a:r>
            <a:r>
              <a:rPr lang="cs-CZ" dirty="0" smtClean="0"/>
              <a:t>.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Vkusně upravená výstavka nabízených nápojů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Inventář odpovídá nabízenému sortimentu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Pokud nabízíme míchané nápoje připravíme open bar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Sklenice rovnáme do různých obrazců</a:t>
            </a:r>
          </a:p>
          <a:p>
            <a:pPr>
              <a:lnSpc>
                <a:spcPct val="90000"/>
              </a:lnSpc>
              <a:defRPr/>
            </a:pPr>
            <a:r>
              <a:rPr lang="cs-CZ" dirty="0" smtClean="0"/>
              <a:t>Zvlášť připravíme nabídkový stůl na teplé nápoje</a:t>
            </a:r>
          </a:p>
        </p:txBody>
      </p:sp>
    </p:spTree>
    <p:extLst>
      <p:ext uri="{BB962C8B-B14F-4D97-AF65-F5344CB8AC3E}">
        <p14:creationId xmlns:p14="http://schemas.microsoft.com/office/powerpoint/2010/main" val="29698625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Odkládací stolky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Menší stolky</a:t>
            </a:r>
          </a:p>
          <a:p>
            <a:r>
              <a:rPr lang="cs-CZ" dirty="0" smtClean="0"/>
              <a:t>Prostírají se s převisem 30 cm</a:t>
            </a:r>
          </a:p>
          <a:p>
            <a:r>
              <a:rPr lang="cs-CZ" dirty="0" smtClean="0"/>
              <a:t>Umístění u stěn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65210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Ostatní nabídkové stoly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Salátový nabídkový stůl</a:t>
            </a:r>
          </a:p>
          <a:p>
            <a:r>
              <a:rPr lang="cs-CZ" dirty="0" smtClean="0"/>
              <a:t>Moučníkový nabídkový stůl</a:t>
            </a:r>
          </a:p>
          <a:p>
            <a:r>
              <a:rPr lang="cs-CZ" dirty="0" smtClean="0"/>
              <a:t>Nabídkový stůl pro aktivní nabídku sýrů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7302462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Obsluha při rautu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defRPr/>
            </a:pPr>
            <a:r>
              <a:rPr lang="cs-CZ" dirty="0"/>
              <a:t>První skupina – starost o nabídkové stoly. O teplé nabídkové stoly se mohou starat i kuchaři. Dále mohou zajišťovat také </a:t>
            </a:r>
            <a:r>
              <a:rPr lang="cs-CZ" dirty="0" err="1"/>
              <a:t>dranžírování</a:t>
            </a:r>
            <a:endParaRPr lang="cs-CZ" dirty="0"/>
          </a:p>
          <a:p>
            <a:pPr>
              <a:defRPr/>
            </a:pPr>
            <a:r>
              <a:rPr lang="cs-CZ" dirty="0"/>
              <a:t>Druhá skupina – zajišťuje nabídku nápojů u nabídkových stolu.</a:t>
            </a:r>
          </a:p>
          <a:p>
            <a:pPr>
              <a:defRPr/>
            </a:pPr>
            <a:r>
              <a:rPr lang="cs-CZ" dirty="0"/>
              <a:t>Třetí skupina – zajišťuje úklid použitého inventáře</a:t>
            </a:r>
          </a:p>
          <a:p>
            <a:pPr>
              <a:defRPr/>
            </a:pPr>
            <a:r>
              <a:rPr lang="cs-CZ" dirty="0"/>
              <a:t>Mohou být nabízeny i míchané nápoje prostřednictvím open baru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216981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Úkoly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Vyjmenuj základní charakteristiky rautu.</a:t>
            </a:r>
          </a:p>
          <a:p>
            <a:r>
              <a:rPr lang="cs-CZ" dirty="0" smtClean="0"/>
              <a:t>Jaké nabídkové stoly připravujeme na rautu?</a:t>
            </a:r>
          </a:p>
          <a:p>
            <a:r>
              <a:rPr lang="cs-CZ" dirty="0" smtClean="0"/>
              <a:t>Jak prostíráme nabídkové stoly?</a:t>
            </a:r>
          </a:p>
          <a:p>
            <a:r>
              <a:rPr lang="cs-CZ" dirty="0" smtClean="0"/>
              <a:t>Jak vypočítáme množství inventáře pro </a:t>
            </a:r>
            <a:r>
              <a:rPr lang="cs-CZ" dirty="0"/>
              <a:t>p</a:t>
            </a:r>
            <a:r>
              <a:rPr lang="cs-CZ" dirty="0" smtClean="0"/>
              <a:t>řípravu rautu?</a:t>
            </a:r>
          </a:p>
          <a:p>
            <a:r>
              <a:rPr lang="cs-CZ" dirty="0" smtClean="0"/>
              <a:t>Do jakých skupin je </a:t>
            </a:r>
            <a:r>
              <a:rPr lang="cs-CZ" smtClean="0"/>
              <a:t>rozdělená obsluha?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067216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Salač, G., </a:t>
            </a:r>
            <a:r>
              <a:rPr lang="cs-CZ" i="1" dirty="0"/>
              <a:t>Stolničení. </a:t>
            </a:r>
            <a:r>
              <a:rPr lang="cs-CZ" dirty="0"/>
              <a:t>Praha: Fortuna. 2010 ISBN:8071687529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5971057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</TotalTime>
  <Words>561</Words>
  <Application>Microsoft Office PowerPoint</Application>
  <PresentationFormat>Předvádění na obrazovce (4:3)</PresentationFormat>
  <Paragraphs>106</Paragraphs>
  <Slides>15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Arial CE</vt:lpstr>
      <vt:lpstr>Calibri</vt:lpstr>
      <vt:lpstr>Times New Roman</vt:lpstr>
      <vt:lpstr>Wingdings</vt:lpstr>
      <vt:lpstr>Motiv systému Office</vt:lpstr>
      <vt:lpstr>Prezentace aplikace PowerPoint</vt:lpstr>
      <vt:lpstr>Příprava rautu</vt:lpstr>
      <vt:lpstr>Rauty</vt:lpstr>
      <vt:lpstr>Charakteristika rautu</vt:lpstr>
      <vt:lpstr>Pravidla pro sestavování seznamu pokrmů a nápojů při rautu</vt:lpstr>
      <vt:lpstr>Příprava rautu</vt:lpstr>
      <vt:lpstr>Hlavní nabídkový stůl</vt:lpstr>
      <vt:lpstr>Hlavní nabídkový stůl</vt:lpstr>
      <vt:lpstr>Teplý nabídkový stůl</vt:lpstr>
      <vt:lpstr>Nápojový stůl</vt:lpstr>
      <vt:lpstr>Odkládací stolky</vt:lpstr>
      <vt:lpstr>Ostatní nabídkové stoly</vt:lpstr>
      <vt:lpstr>Obsluha při rautu</vt:lpstr>
      <vt:lpstr>Úkoly</vt:lpstr>
      <vt:lpstr>zdroje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Zdeněk Laski</cp:lastModifiedBy>
  <cp:revision>11</cp:revision>
  <dcterms:created xsi:type="dcterms:W3CDTF">2014-02-06T21:46:05Z</dcterms:created>
  <dcterms:modified xsi:type="dcterms:W3CDTF">2014-06-04T17:36:47Z</dcterms:modified>
</cp:coreProperties>
</file>