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6"/>
  </p:notesMasterIdLst>
  <p:sldIdLst>
    <p:sldId id="281" r:id="rId2"/>
    <p:sldId id="256" r:id="rId3"/>
    <p:sldId id="272" r:id="rId4"/>
    <p:sldId id="257" r:id="rId5"/>
    <p:sldId id="280" r:id="rId6"/>
    <p:sldId id="271" r:id="rId7"/>
    <p:sldId id="283" r:id="rId8"/>
    <p:sldId id="258" r:id="rId9"/>
    <p:sldId id="284" r:id="rId10"/>
    <p:sldId id="286" r:id="rId11"/>
    <p:sldId id="273" r:id="rId12"/>
    <p:sldId id="274" r:id="rId13"/>
    <p:sldId id="282" r:id="rId14"/>
    <p:sldId id="275" r:id="rId15"/>
    <p:sldId id="267" r:id="rId16"/>
    <p:sldId id="276" r:id="rId17"/>
    <p:sldId id="277" r:id="rId18"/>
    <p:sldId id="279" r:id="rId19"/>
    <p:sldId id="278" r:id="rId20"/>
    <p:sldId id="269" r:id="rId21"/>
    <p:sldId id="285" r:id="rId22"/>
    <p:sldId id="268" r:id="rId23"/>
    <p:sldId id="259" r:id="rId24"/>
    <p:sldId id="266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E266EF-DB00-4CBD-A1E7-BAE7BBE48D2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EA1C2-5CF4-4F14-9DE1-4921EF559E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3014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EA1C2-5CF4-4F14-9DE1-4921EF559E1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6887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EA1C2-5CF4-4F14-9DE1-4921EF559E1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6090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EA1C2-5CF4-4F14-9DE1-4921EF559E1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0483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EA1C2-5CF4-4F14-9DE1-4921EF559E13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8039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7000">
              <a:srgbClr val="F8B049"/>
            </a:gs>
            <a:gs pos="12000">
              <a:srgbClr val="F8B049"/>
            </a:gs>
            <a:gs pos="76000">
              <a:srgbClr val="FEE7F2"/>
            </a:gs>
            <a:gs pos="88000">
              <a:srgbClr val="F952A0"/>
            </a:gs>
            <a:gs pos="94000">
              <a:srgbClr val="C50849"/>
            </a:gs>
            <a:gs pos="100000">
              <a:srgbClr val="F8B04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F8287F1-A53F-4A31-A431-A88F14C112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0EB79B-2E44-4FF2-A7A3-0BA3D93CF1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office.microsoft.com/cs-cz/images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529172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Svatava Mlčochová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SPV.1301.1K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Společenská výchova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chování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seznamuje žáky s 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významem,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co je slušné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chování,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 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dodržováním společenských pravidel chování. Prezentace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určena na jednu vyučovací hodinu.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- slušné chování, etiketa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29.8..2012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314802" y="1484784"/>
            <a:ext cx="60736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Arial CE" pitchFamily="34" charset="0"/>
                <a:cs typeface="Arial CE" pitchFamily="34" charset="0"/>
              </a:rPr>
              <a:t>Společenská výchova </a:t>
            </a:r>
            <a:r>
              <a:rPr lang="cs-CZ" sz="1600" b="1" smtClean="0">
                <a:latin typeface="Arial CE" pitchFamily="34" charset="0"/>
                <a:cs typeface="Arial CE" pitchFamily="34" charset="0"/>
              </a:rPr>
              <a:t>– Společenského </a:t>
            </a:r>
            <a:r>
              <a:rPr lang="cs-CZ" sz="1600" b="1" dirty="0" smtClean="0">
                <a:latin typeface="Arial CE" pitchFamily="34" charset="0"/>
                <a:cs typeface="Arial CE" pitchFamily="34" charset="0"/>
              </a:rPr>
              <a:t>chování</a:t>
            </a:r>
            <a:endParaRPr lang="cs-CZ" sz="1600" b="1" dirty="0">
              <a:latin typeface="Arial CE" pitchFamily="34" charset="0"/>
              <a:cs typeface="Arial CE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31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Společenské</a:t>
            </a:r>
            <a:br>
              <a:rPr lang="cs-CZ" dirty="0" smtClean="0">
                <a:latin typeface="Arial Black" pitchFamily="34" charset="0"/>
              </a:rPr>
            </a:br>
            <a:r>
              <a:rPr lang="cs-CZ" dirty="0" smtClean="0">
                <a:latin typeface="Arial Black" pitchFamily="34" charset="0"/>
              </a:rPr>
              <a:t>chování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  <a:latin typeface="Arial Black" pitchFamily="34" charset="0"/>
              </a:rPr>
              <a:t>E T I K E T A</a:t>
            </a:r>
            <a:endParaRPr lang="cs-CZ" sz="60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58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229600" cy="1600200"/>
          </a:xfrm>
        </p:spPr>
        <p:txBody>
          <a:bodyPr/>
          <a:lstStyle/>
          <a:p>
            <a:r>
              <a:rPr lang="cs-CZ" sz="5000" dirty="0" smtClean="0">
                <a:solidFill>
                  <a:schemeClr val="tx1"/>
                </a:solidFill>
                <a:latin typeface="Arial Black" pitchFamily="34" charset="0"/>
              </a:rPr>
              <a:t>Co je slušné chování ?</a:t>
            </a:r>
            <a:endParaRPr lang="cs-CZ" sz="50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13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779481"/>
            <a:ext cx="7416824" cy="535402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0178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56" y="548680"/>
            <a:ext cx="8100392" cy="533346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835696" y="5989930"/>
            <a:ext cx="511256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00">
                <a:latin typeface="Arial CE" pitchFamily="34" charset="0"/>
                <a:cs typeface="Arial CE" pitchFamily="34" charset="0"/>
              </a:rPr>
              <a:t>[</a:t>
            </a:r>
            <a:r>
              <a:rPr lang="cs-CZ" sz="900" smtClean="0">
                <a:latin typeface="Arial CE" pitchFamily="34" charset="0"/>
                <a:cs typeface="Arial CE" pitchFamily="34" charset="0"/>
              </a:rPr>
              <a:t>cit.2012-02-09]. 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Dostupný pod licencí Microsoft Office 2010 na WWW:</a:t>
            </a:r>
          </a:p>
          <a:p>
            <a:pPr algn="ctr"/>
            <a:r>
              <a:rPr lang="cs-CZ" sz="900" dirty="0" smtClean="0"/>
              <a:t> </a:t>
            </a:r>
            <a:r>
              <a:rPr lang="cs-CZ" sz="900" dirty="0"/>
              <a:t>&lt;</a:t>
            </a:r>
            <a:r>
              <a:rPr lang="cs-CZ" sz="900" u="sng" dirty="0">
                <a:hlinkClick r:id="rId4"/>
              </a:rPr>
              <a:t>http://office.microsoft.com/</a:t>
            </a:r>
            <a:r>
              <a:rPr lang="cs-CZ" sz="900" u="sng" dirty="0" err="1">
                <a:hlinkClick r:id="rId4"/>
              </a:rPr>
              <a:t>cs-cz</a:t>
            </a:r>
            <a:r>
              <a:rPr lang="cs-CZ" sz="900" u="sng" dirty="0">
                <a:hlinkClick r:id="rId4"/>
              </a:rPr>
              <a:t>/</a:t>
            </a:r>
            <a:r>
              <a:rPr lang="cs-CZ" sz="900" u="sng" dirty="0" err="1">
                <a:hlinkClick r:id="rId4"/>
              </a:rPr>
              <a:t>images</a:t>
            </a:r>
            <a:r>
              <a:rPr lang="cs-CZ" sz="900" dirty="0"/>
              <a:t>&gt;</a:t>
            </a:r>
          </a:p>
          <a:p>
            <a:pPr algn="ctr"/>
            <a:endParaRPr lang="cs-CZ" sz="900" dirty="0">
              <a:latin typeface="Arial CE" pitchFamily="34" charset="0"/>
              <a:cs typeface="Arial C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12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692696"/>
            <a:ext cx="8229600" cy="54726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38400" b="1" dirty="0" smtClean="0">
                <a:solidFill>
                  <a:srgbClr val="C00000"/>
                </a:solidFill>
                <a:latin typeface="Arial Black" pitchFamily="34" charset="0"/>
                <a:sym typeface="Wingdings" pitchFamily="2" charset="2"/>
              </a:rPr>
              <a:t></a:t>
            </a:r>
            <a:endParaRPr lang="cs-CZ" sz="12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cs-CZ" sz="12800" dirty="0" smtClean="0">
                <a:solidFill>
                  <a:schemeClr val="tx1"/>
                </a:solidFill>
                <a:latin typeface="Arial Black" pitchFamily="34" charset="0"/>
              </a:rPr>
              <a:t>Většina lidí dodržuje pravidla slušného  chování</a:t>
            </a:r>
          </a:p>
          <a:p>
            <a:pPr marL="0" indent="0">
              <a:buNone/>
            </a:pPr>
            <a:endParaRPr lang="cs-CZ" sz="12800" dirty="0" smtClean="0">
              <a:solidFill>
                <a:schemeClr val="tx1"/>
              </a:solidFill>
              <a:latin typeface="Arial Black" pitchFamily="34" charset="0"/>
            </a:endParaRPr>
          </a:p>
          <a:p>
            <a:r>
              <a:rPr lang="cs-CZ" sz="12800" dirty="0" smtClean="0">
                <a:solidFill>
                  <a:schemeClr val="tx1"/>
                </a:solidFill>
                <a:latin typeface="Arial Black" pitchFamily="34" charset="0"/>
              </a:rPr>
              <a:t>jedná tak, jak se od nich očekává</a:t>
            </a:r>
          </a:p>
          <a:p>
            <a:pPr marL="0" indent="0">
              <a:buNone/>
            </a:pPr>
            <a:endParaRPr lang="cs-CZ" sz="12800" dirty="0" smtClean="0">
              <a:solidFill>
                <a:schemeClr val="tx1"/>
              </a:solidFill>
              <a:latin typeface="Arial Black" pitchFamily="34" charset="0"/>
            </a:endParaRPr>
          </a:p>
          <a:p>
            <a:r>
              <a:rPr lang="cs-CZ" sz="12800" dirty="0" smtClean="0">
                <a:solidFill>
                  <a:schemeClr val="tx1"/>
                </a:solidFill>
                <a:latin typeface="Arial Black" pitchFamily="34" charset="0"/>
              </a:rPr>
              <a:t>pomáhá druhým</a:t>
            </a:r>
          </a:p>
          <a:p>
            <a:pPr marL="0" indent="0">
              <a:buNone/>
            </a:pPr>
            <a:endParaRPr lang="cs-CZ" sz="12800" dirty="0" smtClean="0">
              <a:solidFill>
                <a:schemeClr val="tx1"/>
              </a:solidFill>
              <a:latin typeface="Arial Black" pitchFamily="34" charset="0"/>
            </a:endParaRPr>
          </a:p>
          <a:p>
            <a:r>
              <a:rPr lang="cs-CZ" sz="12800" dirty="0" smtClean="0">
                <a:solidFill>
                  <a:schemeClr val="tx1"/>
                </a:solidFill>
                <a:latin typeface="Arial Black" pitchFamily="34" charset="0"/>
              </a:rPr>
              <a:t>lidé jsou k sobě zdvořilí, ochotní …  </a:t>
            </a:r>
          </a:p>
          <a:p>
            <a:pPr marL="0" indent="0">
              <a:buNone/>
            </a:pPr>
            <a:r>
              <a:rPr lang="cs-CZ" sz="128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12800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858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87424"/>
            <a:ext cx="8229600" cy="6120680"/>
          </a:xfrm>
        </p:spPr>
        <p:txBody>
          <a:bodyPr/>
          <a:lstStyle/>
          <a:p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></a:t>
            </a:r>
            <a:br>
              <a:rPr lang="cs-CZ" sz="9600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/>
            </a:r>
            <a:br>
              <a:rPr lang="cs-CZ" sz="9600" dirty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Bohužel 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jsou mezi námi i lidé,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kteří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se mnohdy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nechovají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správně.  </a:t>
            </a:r>
          </a:p>
        </p:txBody>
      </p:sp>
    </p:spTree>
    <p:extLst>
      <p:ext uri="{BB962C8B-B14F-4D97-AF65-F5344CB8AC3E}">
        <p14:creationId xmlns:p14="http://schemas.microsoft.com/office/powerpoint/2010/main" xmlns="" val="90883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60020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>
                <a:solidFill>
                  <a:schemeClr val="tx1"/>
                </a:solidFill>
                <a:latin typeface="Arial Black" pitchFamily="34" charset="0"/>
              </a:rPr>
              <a:t>D</a:t>
            </a:r>
            <a:r>
              <a:rPr lang="cs-CZ" sz="3600" dirty="0" smtClean="0">
                <a:solidFill>
                  <a:schemeClr val="tx1"/>
                </a:solidFill>
                <a:latin typeface="Arial Black" pitchFamily="34" charset="0"/>
              </a:rPr>
              <a:t>oplň  příklady :</a:t>
            </a:r>
            <a:br>
              <a:rPr lang="cs-CZ" sz="3600" dirty="0" smtClean="0">
                <a:solidFill>
                  <a:schemeClr val="tx1"/>
                </a:solidFill>
                <a:latin typeface="Arial Black" pitchFamily="34" charset="0"/>
              </a:rPr>
            </a:br>
            <a:endParaRPr lang="cs-CZ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2132856"/>
            <a:ext cx="4040188" cy="609600"/>
          </a:xfrm>
        </p:spPr>
        <p:txBody>
          <a:bodyPr/>
          <a:lstStyle/>
          <a:p>
            <a:r>
              <a:rPr lang="cs-CZ" sz="3000" b="1" dirty="0" smtClean="0">
                <a:solidFill>
                  <a:schemeClr val="tx1"/>
                </a:solidFill>
                <a:latin typeface="Arial Black" pitchFamily="34" charset="0"/>
                <a:sym typeface="Wingdings" pitchFamily="2" charset="2"/>
              </a:rPr>
              <a:t></a:t>
            </a:r>
            <a:r>
              <a:rPr lang="cs-CZ" sz="3000" b="1" dirty="0" smtClean="0">
                <a:solidFill>
                  <a:schemeClr val="tx1"/>
                </a:solidFill>
                <a:latin typeface="Arial Black" pitchFamily="34" charset="0"/>
              </a:rPr>
              <a:t>Slušné chování</a:t>
            </a:r>
            <a:endParaRPr lang="cs-CZ" sz="30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4355976" y="2132856"/>
            <a:ext cx="4257799" cy="609600"/>
          </a:xfrm>
        </p:spPr>
        <p:txBody>
          <a:bodyPr/>
          <a:lstStyle/>
          <a:p>
            <a:r>
              <a:rPr lang="cs-CZ" sz="3000" b="1" dirty="0" smtClean="0">
                <a:solidFill>
                  <a:srgbClr val="C00000"/>
                </a:solidFill>
                <a:latin typeface="Arial Black" pitchFamily="34" charset="0"/>
                <a:sym typeface="Wingdings" pitchFamily="2" charset="2"/>
              </a:rPr>
              <a:t></a:t>
            </a:r>
            <a:r>
              <a:rPr lang="cs-CZ" sz="3000" b="1" dirty="0" smtClean="0">
                <a:solidFill>
                  <a:schemeClr val="tx1"/>
                </a:solidFill>
                <a:latin typeface="Arial Black" pitchFamily="34" charset="0"/>
              </a:rPr>
              <a:t>Neslušné chování</a:t>
            </a:r>
            <a:endParaRPr lang="cs-CZ" sz="30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457200" y="2780928"/>
            <a:ext cx="4041648" cy="3345552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ohleduplnost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  <a:b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</a:br>
            <a:endParaRPr lang="cs-CZ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72584" y="2780928"/>
            <a:ext cx="4041648" cy="3345107"/>
          </a:xfrm>
        </p:spPr>
        <p:txBody>
          <a:bodyPr>
            <a:normAutofit lnSpcReduction="10000"/>
          </a:bodyPr>
          <a:lstStyle/>
          <a:p>
            <a:endParaRPr lang="cs-CZ" dirty="0" smtClean="0"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vulgarismy</a:t>
            </a:r>
          </a:p>
          <a:p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</a:p>
          <a:p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>_____________________</a:t>
            </a:r>
            <a:br>
              <a:rPr lang="cs-CZ" b="1" dirty="0">
                <a:solidFill>
                  <a:schemeClr val="tx1"/>
                </a:solidFill>
                <a:latin typeface="Arial Black" pitchFamily="34" charset="0"/>
              </a:rPr>
            </a:br>
            <a:endParaRPr lang="cs-CZ" b="1" dirty="0">
              <a:solidFill>
                <a:schemeClr val="tx1"/>
              </a:solidFill>
              <a:latin typeface="Arial Black" pitchFamily="34" charset="0"/>
            </a:endParaRPr>
          </a:p>
          <a:p>
            <a:endParaRPr lang="cs-CZ" b="1" dirty="0" smtClean="0">
              <a:solidFill>
                <a:schemeClr val="tx1"/>
              </a:solidFill>
              <a:latin typeface="Arial Black" pitchFamily="34" charset="0"/>
            </a:endParaRPr>
          </a:p>
          <a:p>
            <a:endParaRPr lang="cs-CZ" b="1" dirty="0">
              <a:solidFill>
                <a:schemeClr val="tx1"/>
              </a:solidFill>
              <a:latin typeface="Arial Black" pitchFamily="34" charset="0"/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812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616624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Doplň věty :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Snaha být  </a:t>
            </a: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>s - - - - ý  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a  </a:t>
            </a: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>z d - - - - - ý</a:t>
            </a:r>
            <a:b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musí vycházet z vlastního přesvědčení.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endParaRPr lang="cs-CZ" sz="32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212" y="1271885"/>
            <a:ext cx="2170113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496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544616"/>
          </a:xfrm>
        </p:spPr>
        <p:txBody>
          <a:bodyPr/>
          <a:lstStyle/>
          <a:p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Pravidlům chování se  </a:t>
            </a:r>
            <a:r>
              <a:rPr lang="cs-CZ" sz="3200" dirty="0">
                <a:solidFill>
                  <a:srgbClr val="C00000"/>
                </a:solidFill>
                <a:latin typeface="Arial Black" pitchFamily="34" charset="0"/>
              </a:rPr>
              <a:t>č - - - - k </a:t>
            </a: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učí ve vlastní  </a:t>
            </a:r>
            <a:r>
              <a:rPr lang="cs-CZ" sz="3200" dirty="0">
                <a:solidFill>
                  <a:srgbClr val="C00000"/>
                </a:solidFill>
                <a:latin typeface="Arial Black" pitchFamily="34" charset="0"/>
              </a:rPr>
              <a:t>r - - - - ě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kde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by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měla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být vzájemná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>s </a:t>
            </a:r>
            <a:r>
              <a:rPr lang="cs-CZ" sz="3200" dirty="0">
                <a:solidFill>
                  <a:srgbClr val="C00000"/>
                </a:solidFill>
                <a:latin typeface="Arial Black" pitchFamily="34" charset="0"/>
              </a:rPr>
              <a:t>- - - - - - t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samozřejmostí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.</a:t>
            </a:r>
            <a:endParaRPr lang="cs-CZ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379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0"/>
          </a:xfrm>
        </p:spPr>
        <p:txBody>
          <a:bodyPr/>
          <a:lstStyle/>
          <a:p>
            <a:r>
              <a:rPr lang="cs-CZ" sz="3200" dirty="0" smtClean="0">
                <a:latin typeface="Arial Black" pitchFamily="34" charset="0"/>
              </a:rPr>
              <a:t/>
            </a:r>
            <a:br>
              <a:rPr lang="cs-CZ" sz="3200" dirty="0" smtClean="0">
                <a:latin typeface="Arial Black" pitchFamily="34" charset="0"/>
              </a:rPr>
            </a:br>
            <a:r>
              <a:rPr lang="cs-CZ" sz="3200" dirty="0">
                <a:latin typeface="Arial Black" pitchFamily="34" charset="0"/>
              </a:rPr>
              <a:t/>
            </a:r>
            <a:br>
              <a:rPr lang="cs-CZ" sz="3200" dirty="0">
                <a:latin typeface="Arial Black" pitchFamily="34" charset="0"/>
              </a:rPr>
            </a:br>
            <a:r>
              <a:rPr lang="cs-CZ" sz="3200" dirty="0" smtClean="0">
                <a:latin typeface="Arial Black" pitchFamily="34" charset="0"/>
              </a:rPr>
              <a:t/>
            </a:r>
            <a:br>
              <a:rPr lang="cs-CZ" sz="3200" dirty="0" smtClean="0"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Každá společnost </a:t>
            </a:r>
            <a:b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si postupem doby</a:t>
            </a:r>
            <a:b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 vytvořila a stále obnovuje svá </a:t>
            </a:r>
            <a:b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pravidla slušného chování.</a:t>
            </a:r>
            <a:endParaRPr lang="cs-CZ" sz="32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148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112568"/>
          </a:xfrm>
        </p:spPr>
        <p:txBody>
          <a:bodyPr/>
          <a:lstStyle/>
          <a:p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Co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našim předkům připadalo 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dříve 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zcela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nepřijatelné – dnes se 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stalo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běžnou součástí 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společenského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 styku. </a:t>
            </a:r>
            <a:endParaRPr lang="cs-CZ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15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4797152"/>
          </a:xfrm>
        </p:spPr>
        <p:txBody>
          <a:bodyPr/>
          <a:lstStyle/>
          <a:p>
            <a:r>
              <a:rPr lang="en-US" sz="32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en-US" sz="32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Např</a:t>
            </a:r>
            <a:r>
              <a:rPr lang="cs-CZ" sz="3200" b="1" dirty="0">
                <a:solidFill>
                  <a:srgbClr val="C00000"/>
                </a:solidFill>
                <a:latin typeface="Arial Black" pitchFamily="34" charset="0"/>
              </a:rPr>
              <a:t>.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>D</a:t>
            </a:r>
            <a:r>
              <a:rPr lang="cs-CZ" sz="3200" b="1" dirty="0" err="1" smtClean="0">
                <a:solidFill>
                  <a:schemeClr val="tx1"/>
                </a:solidFill>
                <a:latin typeface="Arial Black" pitchFamily="34" charset="0"/>
              </a:rPr>
              <a:t>át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se 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>v </a:t>
            </a:r>
            <a:r>
              <a:rPr lang="en-US" sz="3200" b="1" dirty="0" err="1" smtClean="0">
                <a:solidFill>
                  <a:schemeClr val="tx1"/>
                </a:solidFill>
                <a:latin typeface="Arial Black" pitchFamily="34" charset="0"/>
              </a:rPr>
              <a:t>minulosti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do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hovoru 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s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někým bez předchozího se </a:t>
            </a:r>
            <a: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představení bylo </a:t>
            </a:r>
            <a:r>
              <a:rPr lang="cs-CZ" sz="3200" b="1" dirty="0">
                <a:solidFill>
                  <a:schemeClr val="tx1"/>
                </a:solidFill>
                <a:latin typeface="Arial Black" pitchFamily="34" charset="0"/>
              </a:rPr>
              <a:t>velmi neslušné.</a:t>
            </a:r>
            <a:endParaRPr lang="cs-CZ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142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0707" y="260648"/>
            <a:ext cx="4267200" cy="57070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2704" y="5967711"/>
            <a:ext cx="794320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00" dirty="0">
                <a:latin typeface="Arial CE" pitchFamily="34" charset="0"/>
                <a:cs typeface="Arial CE" pitchFamily="34" charset="0"/>
              </a:rPr>
              <a:t>[cit. </a:t>
            </a:r>
            <a:r>
              <a:rPr lang="cs-CZ" sz="900" dirty="0" smtClean="0">
                <a:latin typeface="Arial CE" pitchFamily="34" charset="0"/>
                <a:cs typeface="Arial CE" pitchFamily="34" charset="0"/>
              </a:rPr>
              <a:t>2012-</a:t>
            </a:r>
            <a:r>
              <a:rPr lang="en-US" sz="900" dirty="0" smtClean="0">
                <a:latin typeface="Arial CE" pitchFamily="34" charset="0"/>
                <a:cs typeface="Arial CE" pitchFamily="34" charset="0"/>
              </a:rPr>
              <a:t>28</a:t>
            </a:r>
            <a:r>
              <a:rPr lang="cs-CZ" sz="900" dirty="0" smtClean="0">
                <a:latin typeface="Arial CE" pitchFamily="34" charset="0"/>
                <a:cs typeface="Arial CE" pitchFamily="34" charset="0"/>
              </a:rPr>
              <a:t>-0</a:t>
            </a:r>
            <a:r>
              <a:rPr lang="en-US" sz="900" dirty="0" smtClean="0">
                <a:latin typeface="Arial CE" pitchFamily="34" charset="0"/>
                <a:cs typeface="Arial CE" pitchFamily="34" charset="0"/>
              </a:rPr>
              <a:t>8</a:t>
            </a:r>
            <a:r>
              <a:rPr lang="cs-CZ" sz="900" dirty="0" smtClean="0">
                <a:latin typeface="Arial CE" pitchFamily="34" charset="0"/>
                <a:cs typeface="Arial CE" pitchFamily="34" charset="0"/>
              </a:rPr>
              <a:t>]. 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Dostupný pod licencí </a:t>
            </a:r>
            <a:r>
              <a:rPr lang="cs-CZ" sz="900" dirty="0" err="1">
                <a:latin typeface="Arial CE" pitchFamily="34" charset="0"/>
                <a:cs typeface="Arial CE" pitchFamily="34" charset="0"/>
              </a:rPr>
              <a:t>Creative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 </a:t>
            </a:r>
            <a:r>
              <a:rPr lang="cs-CZ" sz="900" dirty="0" err="1">
                <a:latin typeface="Arial CE" pitchFamily="34" charset="0"/>
                <a:cs typeface="Arial CE" pitchFamily="34" charset="0"/>
              </a:rPr>
              <a:t>Commons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 na WWW:</a:t>
            </a:r>
            <a:endParaRPr lang="en-US" sz="900" dirty="0" smtClean="0">
              <a:latin typeface="Arial CE" pitchFamily="34" charset="0"/>
              <a:cs typeface="Arial CE" pitchFamily="34" charset="0"/>
            </a:endParaRPr>
          </a:p>
          <a:p>
            <a:pPr algn="ctr"/>
            <a:r>
              <a:rPr lang="en-US" sz="900" dirty="0" smtClean="0">
                <a:latin typeface="Arial CE" pitchFamily="34" charset="0"/>
                <a:cs typeface="Arial CE" pitchFamily="34" charset="0"/>
              </a:rPr>
              <a:t>&lt;http./upload.wikimedia.org/</a:t>
            </a:r>
            <a:r>
              <a:rPr lang="en-US" sz="900" dirty="0" err="1" smtClean="0">
                <a:latin typeface="Arial CE" pitchFamily="34" charset="0"/>
                <a:cs typeface="Arial CE" pitchFamily="34" charset="0"/>
              </a:rPr>
              <a:t>wikimedia</a:t>
            </a:r>
            <a:r>
              <a:rPr lang="en-US" sz="900" dirty="0" smtClean="0">
                <a:latin typeface="Arial CE" pitchFamily="34" charset="0"/>
                <a:cs typeface="Arial CE" pitchFamily="34" charset="0"/>
              </a:rPr>
              <a:t>/commons/b/b7/Martin</a:t>
            </a:r>
            <a:r>
              <a:rPr lang="cs-CZ" sz="900" dirty="0" smtClean="0">
                <a:latin typeface="Arial CE" pitchFamily="34" charset="0"/>
                <a:cs typeface="Arial CE" pitchFamily="34" charset="0"/>
              </a:rPr>
              <a:t>_Van_Maeble__La_Grande_Danse_macabre_des_vifs_-_03jpg</a:t>
            </a:r>
            <a:r>
              <a:rPr lang="en-US" sz="900" dirty="0" smtClean="0">
                <a:latin typeface="Arial CE" pitchFamily="34" charset="0"/>
                <a:cs typeface="Arial CE" pitchFamily="34" charset="0"/>
              </a:rPr>
              <a:t>&gt;</a:t>
            </a:r>
          </a:p>
          <a:p>
            <a:pPr algn="ctr"/>
            <a:endParaRPr lang="cs-CZ" sz="1200" dirty="0">
              <a:latin typeface="Arial CE" pitchFamily="34" charset="0"/>
              <a:cs typeface="Arial C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529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157192"/>
            <a:ext cx="8229600" cy="864096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Člověk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je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tvor společenský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to znamená, </a:t>
            </a:r>
            <a:r>
              <a:rPr lang="cs-CZ" sz="3200" dirty="0">
                <a:solidFill>
                  <a:srgbClr val="C00000"/>
                </a:solidFill>
                <a:latin typeface="Arial Black" pitchFamily="34" charset="0"/>
              </a:rPr>
              <a:t>že </a:t>
            </a: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>chce-li žít ve společnosti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ostatních lidí, musí </a:t>
            </a: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dodržovat určitá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pravidla, říkáme   jim pravidla  slušného chování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4800" dirty="0" smtClean="0">
                <a:solidFill>
                  <a:srgbClr val="C00000"/>
                </a:solidFill>
                <a:latin typeface="Arial Black" pitchFamily="34" charset="0"/>
              </a:rPr>
              <a:t>„ E   T   I   K   E   T   A  “</a:t>
            </a:r>
            <a:endParaRPr lang="cs-CZ" sz="4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7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5832648"/>
          </a:xfrm>
        </p:spPr>
        <p:txBody>
          <a:bodyPr/>
          <a:lstStyle/>
          <a:p>
            <a:r>
              <a:rPr lang="cs-CZ" sz="4400" dirty="0" smtClean="0">
                <a:solidFill>
                  <a:srgbClr val="C00000"/>
                </a:solidFill>
                <a:latin typeface="Arial Black" pitchFamily="34" charset="0"/>
              </a:rPr>
              <a:t>Etiketa – slušné chování </a:t>
            </a: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je soubor pravidel, norem , zvyklostí, tradic,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nepsaných - dohodnutých pravidel   přiměřeného chování v určité společnosti.</a:t>
            </a:r>
            <a:endParaRPr lang="cs-CZ" sz="30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228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776864" cy="772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latin typeface="Arial Black" pitchFamily="34" charset="0"/>
              </a:rPr>
              <a:t>Např. </a:t>
            </a:r>
            <a:r>
              <a:rPr lang="cs-CZ" sz="3200" dirty="0" smtClean="0">
                <a:latin typeface="Arial Black" pitchFamily="34" charset="0"/>
              </a:rPr>
              <a:t>:</a:t>
            </a:r>
          </a:p>
          <a:p>
            <a:r>
              <a:rPr lang="cs-CZ" sz="3200" dirty="0">
                <a:latin typeface="Arial Black" pitchFamily="34" charset="0"/>
              </a:rPr>
              <a:t/>
            </a:r>
            <a:br>
              <a:rPr lang="cs-CZ" sz="3200" dirty="0">
                <a:latin typeface="Arial Black" pitchFamily="34" charset="0"/>
              </a:rPr>
            </a:br>
            <a:r>
              <a:rPr lang="cs-CZ" sz="3200" dirty="0">
                <a:latin typeface="Arial Black" pitchFamily="34" charset="0"/>
              </a:rPr>
              <a:t>* </a:t>
            </a:r>
            <a:r>
              <a:rPr lang="cs-CZ" sz="3000" dirty="0">
                <a:latin typeface="Arial Black" pitchFamily="34" charset="0"/>
              </a:rPr>
              <a:t>komunikace mezi </a:t>
            </a:r>
            <a:r>
              <a:rPr lang="cs-CZ" sz="3000" dirty="0" smtClean="0">
                <a:latin typeface="Arial Black" pitchFamily="34" charset="0"/>
              </a:rPr>
              <a:t>lidmi</a:t>
            </a:r>
          </a:p>
          <a:p>
            <a:r>
              <a:rPr lang="cs-CZ" sz="3000" dirty="0">
                <a:latin typeface="Arial Black" pitchFamily="34" charset="0"/>
              </a:rPr>
              <a:t/>
            </a:r>
            <a:br>
              <a:rPr lang="cs-CZ" sz="3000" dirty="0">
                <a:latin typeface="Arial Black" pitchFamily="34" charset="0"/>
              </a:rPr>
            </a:br>
            <a:r>
              <a:rPr lang="cs-CZ" sz="3000" dirty="0">
                <a:latin typeface="Arial Black" pitchFamily="34" charset="0"/>
              </a:rPr>
              <a:t>* pozdrav, oslovování, </a:t>
            </a:r>
            <a:endParaRPr lang="cs-CZ" sz="3000" dirty="0" smtClean="0">
              <a:latin typeface="Arial Black" pitchFamily="34" charset="0"/>
            </a:endParaRPr>
          </a:p>
          <a:p>
            <a:r>
              <a:rPr lang="cs-CZ" sz="3000" dirty="0">
                <a:latin typeface="Arial Black" pitchFamily="34" charset="0"/>
              </a:rPr>
              <a:t> </a:t>
            </a:r>
            <a:r>
              <a:rPr lang="cs-CZ" sz="3000" dirty="0" smtClean="0">
                <a:latin typeface="Arial Black" pitchFamily="34" charset="0"/>
              </a:rPr>
              <a:t>  představování, tykání, vykání</a:t>
            </a:r>
          </a:p>
          <a:p>
            <a:r>
              <a:rPr lang="cs-CZ" sz="3000" dirty="0">
                <a:latin typeface="Arial Black" pitchFamily="34" charset="0"/>
              </a:rPr>
              <a:t/>
            </a:r>
            <a:br>
              <a:rPr lang="cs-CZ" sz="3000" dirty="0">
                <a:latin typeface="Arial Black" pitchFamily="34" charset="0"/>
              </a:rPr>
            </a:br>
            <a:r>
              <a:rPr lang="cs-CZ" sz="3000" dirty="0">
                <a:latin typeface="Arial Black" pitchFamily="34" charset="0"/>
              </a:rPr>
              <a:t>* </a:t>
            </a:r>
            <a:r>
              <a:rPr lang="cs-CZ" sz="3000" dirty="0" smtClean="0">
                <a:latin typeface="Arial Black" pitchFamily="34" charset="0"/>
              </a:rPr>
              <a:t>společenský život a společenské </a:t>
            </a:r>
          </a:p>
          <a:p>
            <a:r>
              <a:rPr lang="cs-CZ" sz="3000" dirty="0">
                <a:latin typeface="Arial Black" pitchFamily="34" charset="0"/>
              </a:rPr>
              <a:t> </a:t>
            </a:r>
            <a:r>
              <a:rPr lang="cs-CZ" sz="3000" dirty="0" smtClean="0">
                <a:latin typeface="Arial Black" pitchFamily="34" charset="0"/>
              </a:rPr>
              <a:t>  události, estetika oblékání </a:t>
            </a:r>
          </a:p>
          <a:p>
            <a:endParaRPr lang="cs-CZ" sz="3000" dirty="0" smtClean="0">
              <a:latin typeface="Arial Black" pitchFamily="34" charset="0"/>
            </a:endParaRPr>
          </a:p>
          <a:p>
            <a:r>
              <a:rPr lang="cs-CZ" sz="3000" dirty="0" smtClean="0">
                <a:latin typeface="Arial Black" pitchFamily="34" charset="0"/>
              </a:rPr>
              <a:t>* </a:t>
            </a:r>
            <a:r>
              <a:rPr lang="cs-CZ" sz="3000" dirty="0">
                <a:latin typeface="Arial Black" pitchFamily="34" charset="0"/>
              </a:rPr>
              <a:t>kultura </a:t>
            </a:r>
            <a:r>
              <a:rPr lang="cs-CZ" sz="3000" dirty="0" smtClean="0">
                <a:latin typeface="Arial Black" pitchFamily="34" charset="0"/>
              </a:rPr>
              <a:t>cestování</a:t>
            </a:r>
            <a:endParaRPr lang="cs-CZ" sz="3000" dirty="0">
              <a:latin typeface="Arial Black" pitchFamily="34" charset="0"/>
            </a:endParaRPr>
          </a:p>
          <a:p>
            <a:endParaRPr lang="cs-CZ" sz="3200" dirty="0" smtClean="0">
              <a:latin typeface="Arial Black" pitchFamily="34" charset="0"/>
            </a:endParaRPr>
          </a:p>
          <a:p>
            <a:endParaRPr lang="cs-CZ" sz="3200" dirty="0">
              <a:latin typeface="Arial Black" pitchFamily="34" charset="0"/>
            </a:endParaRPr>
          </a:p>
          <a:p>
            <a:endParaRPr lang="cs-CZ" sz="3200" dirty="0" smtClean="0">
              <a:latin typeface="Arial Black" pitchFamily="34" charset="0"/>
            </a:endParaRPr>
          </a:p>
          <a:p>
            <a:endParaRPr lang="cs-CZ" sz="3200" dirty="0">
              <a:latin typeface="Arial Black" pitchFamily="34" charset="0"/>
            </a:endParaRPr>
          </a:p>
          <a:p>
            <a:endParaRPr lang="cs-CZ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795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801956"/>
            <a:ext cx="7870020" cy="511687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971600" y="6021288"/>
            <a:ext cx="72939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00" dirty="0">
                <a:latin typeface="Arial CE" pitchFamily="34" charset="0"/>
                <a:cs typeface="Arial CE" pitchFamily="34" charset="0"/>
              </a:rPr>
              <a:t>[cit.2012-08-28]. Dostupný pod licencí Microsoft Office 2010 na WWW:</a:t>
            </a:r>
          </a:p>
          <a:p>
            <a:pPr algn="ctr"/>
            <a:r>
              <a:rPr lang="cs-CZ" sz="900" dirty="0">
                <a:latin typeface="Arial CE" pitchFamily="34" charset="0"/>
                <a:cs typeface="Arial CE" pitchFamily="34" charset="0"/>
              </a:rPr>
              <a:t>&lt;http://office.microsoft.com/</a:t>
            </a:r>
            <a:r>
              <a:rPr lang="cs-CZ" sz="900" dirty="0" err="1">
                <a:latin typeface="Arial CE" pitchFamily="34" charset="0"/>
                <a:cs typeface="Arial CE" pitchFamily="34" charset="0"/>
              </a:rPr>
              <a:t>cs-cz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/</a:t>
            </a:r>
            <a:r>
              <a:rPr lang="cs-CZ" sz="900" dirty="0" err="1">
                <a:latin typeface="Arial CE" pitchFamily="34" charset="0"/>
                <a:cs typeface="Arial CE" pitchFamily="34" charset="0"/>
              </a:rPr>
              <a:t>images</a:t>
            </a:r>
            <a:r>
              <a:rPr lang="cs-CZ" sz="900" dirty="0">
                <a:latin typeface="Arial CE" pitchFamily="34" charset="0"/>
                <a:cs typeface="Arial CE" pitchFamily="34" charset="0"/>
              </a:rPr>
              <a:t>/&gt;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376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544616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Existují ale i psaná pravidla – to jsou </a:t>
            </a:r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zákony a vyhlášky</a:t>
            </a:r>
            <a: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  <a:t>, které člověk musí dodržovat. V případě nedodržování a porušování daných pravidel je člověk postihován státními úřady ( soudy, policií).</a:t>
            </a:r>
            <a:br>
              <a:rPr lang="cs-CZ" sz="3200" b="1" dirty="0" smtClean="0">
                <a:solidFill>
                  <a:schemeClr val="tx1"/>
                </a:solidFill>
                <a:latin typeface="Arial Black" pitchFamily="34" charset="0"/>
              </a:rPr>
            </a:br>
            <a:endParaRPr lang="cs-CZ" sz="32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74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688632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Proč by lidé měli dodržovat ve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 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společnosti určitá pravidla?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755576" y="620688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514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4896544"/>
          </a:xfrm>
        </p:spPr>
        <p:txBody>
          <a:bodyPr/>
          <a:lstStyle/>
          <a:p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Sestav slova ve větu :</a:t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600" dirty="0">
                <a:solidFill>
                  <a:srgbClr val="C00000"/>
                </a:solidFill>
                <a:latin typeface="Arial Black" pitchFamily="34" charset="0"/>
              </a:rPr>
              <a:t>a    řád     </a:t>
            </a:r>
            <a:r>
              <a:rPr lang="cs-CZ" sz="3600" dirty="0" smtClean="0">
                <a:solidFill>
                  <a:srgbClr val="C00000"/>
                </a:solidFill>
                <a:latin typeface="Arial Black" pitchFamily="34" charset="0"/>
              </a:rPr>
              <a:t>existoval     </a:t>
            </a:r>
            <a:r>
              <a:rPr lang="cs-CZ" sz="3600" dirty="0">
                <a:solidFill>
                  <a:srgbClr val="C00000"/>
                </a:solidFill>
                <a:latin typeface="Arial Black" pitchFamily="34" charset="0"/>
              </a:rPr>
              <a:t>Aby     chaos </a:t>
            </a:r>
            <a:r>
              <a:rPr lang="cs-CZ" sz="3600" dirty="0" smtClean="0">
                <a:solidFill>
                  <a:srgbClr val="C00000"/>
                </a:solidFill>
                <a:latin typeface="Arial Black" pitchFamily="34" charset="0"/>
              </a:rPr>
              <a:t>    nevznikl   </a:t>
            </a:r>
            <a:r>
              <a:rPr lang="cs-CZ" sz="3600" dirty="0">
                <a:solidFill>
                  <a:srgbClr val="C00000"/>
                </a:solidFill>
                <a:latin typeface="Arial Black" pitchFamily="34" charset="0"/>
              </a:rPr>
              <a:t>.</a:t>
            </a:r>
            <a:endParaRPr lang="cs-CZ" sz="36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2170113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08832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688632"/>
          </a:xfrm>
        </p:spPr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>Aby nevznikl</a:t>
            </a:r>
            <a:b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>chaos</a:t>
            </a:r>
            <a:r>
              <a:rPr lang="cs-CZ" dirty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>a</a:t>
            </a:r>
            <a:r>
              <a:rPr lang="cs-CZ" dirty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>existoval</a:t>
            </a:r>
            <a:b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  <a:t>určitý řád.</a:t>
            </a:r>
            <a:br>
              <a:rPr lang="cs-CZ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cs-CZ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764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2170113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4464496"/>
          </a:xfrm>
        </p:spPr>
        <p:txBody>
          <a:bodyPr/>
          <a:lstStyle/>
          <a:p>
            <a:pPr algn="l"/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 Uveďte příklady porušování       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společenských norem/pravidel,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které znáte ze svého okolí.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Rozdělte je na méně a více </a:t>
            </a:r>
            <a:b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sz="3200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Arial Black" pitchFamily="34" charset="0"/>
              </a:rPr>
              <a:t>  závažné.</a:t>
            </a:r>
            <a:endParaRPr lang="cs-CZ" sz="32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92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28592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Použitá </a:t>
            </a:r>
            <a:r>
              <a:rPr lang="cs-CZ" sz="200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literatura:</a:t>
            </a:r>
            <a:br>
              <a:rPr lang="cs-CZ" sz="200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/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KOVAŘÍKOVÁ Hana, </a:t>
            </a:r>
            <a:r>
              <a:rPr lang="cs-CZ" sz="2000" i="1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Občanská výchova II pro odborná učiliště, </a:t>
            </a: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1.vyd. Praha: Septima,2005. 72 s. ISBN 80-7216-223-3.</a:t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/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SMEJKAL Vladimír, BACHRACHOVÁ Hana, </a:t>
            </a:r>
            <a:r>
              <a:rPr lang="cs-CZ" sz="2000" i="1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Lexikon společenského chování, </a:t>
            </a: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3.vyd.</a:t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Praha: </a:t>
            </a:r>
            <a:r>
              <a:rPr lang="cs-CZ" sz="2000" dirty="0" err="1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Grada</a:t>
            </a: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, 2002. 264 s. ISBN 80-247-0209-6</a:t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/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Obrázky:</a:t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  <a:t>str.: 4</a:t>
            </a:r>
            <a:br>
              <a:rPr lang="cs-CZ" sz="2000" dirty="0" smtClean="0">
                <a:solidFill>
                  <a:schemeClr val="tx1"/>
                </a:solidFill>
                <a:latin typeface="Arial CE" pitchFamily="34" charset="0"/>
                <a:cs typeface="Arial CE" pitchFamily="34" charset="0"/>
              </a:rPr>
            </a:br>
            <a:r>
              <a:rPr lang="cs-CZ" sz="2000" dirty="0">
                <a:effectLst/>
              </a:rPr>
              <a:t>[cit. 2012-30-08]. Dostupný pod licencí Microsoft Office 2010 na WWW: </a:t>
            </a:r>
            <a:r>
              <a:rPr lang="cs-CZ" sz="2000" u="sng" dirty="0" smtClean="0">
                <a:effectLst/>
                <a:hlinkClick r:id="rId2"/>
              </a:rPr>
              <a:t>http</a:t>
            </a:r>
            <a:r>
              <a:rPr lang="cs-CZ" sz="2000" u="sng" dirty="0">
                <a:effectLst/>
                <a:hlinkClick r:id="rId2"/>
              </a:rPr>
              <a:t>://</a:t>
            </a:r>
            <a:r>
              <a:rPr lang="cs-CZ" sz="2000" u="sng" dirty="0" smtClean="0">
                <a:effectLst/>
                <a:hlinkClick r:id="rId2"/>
              </a:rPr>
              <a:t>office.microsoft.com/cs-cz/images</a:t>
            </a:r>
            <a:r>
              <a:rPr lang="cs-CZ" sz="2000" dirty="0">
                <a:effectLst/>
              </a:rPr>
              <a:t/>
            </a:r>
            <a:br>
              <a:rPr lang="cs-CZ" sz="2000" dirty="0">
                <a:effectLst/>
              </a:rPr>
            </a:br>
            <a:endParaRPr lang="cs-CZ" sz="20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373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593</TotalTime>
  <Words>278</Words>
  <Application>Microsoft Office PowerPoint</Application>
  <PresentationFormat>Předvádění na obrazovce (4:3)</PresentationFormat>
  <Paragraphs>96</Paragraphs>
  <Slides>24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Exekutivní</vt:lpstr>
      <vt:lpstr>Snímek 1</vt:lpstr>
      <vt:lpstr>Společenské chování </vt:lpstr>
      <vt:lpstr>Co je slušné chování ?</vt:lpstr>
      <vt:lpstr>Snímek 4</vt:lpstr>
      <vt:lpstr>Snímek 5</vt:lpstr>
      <vt:lpstr>Snímek 6</vt:lpstr>
      <vt:lpstr>                               Bohužel  jsou mezi námi i lidé,  kteří se mnohdy  nechovají správně.  </vt:lpstr>
      <vt:lpstr>                                              Doplň  příklady : </vt:lpstr>
      <vt:lpstr>          Doplň věty :   Snaha být  s - - - - ý   a  z d - - - - - ý musí vycházet z vlastního přesvědčení.  </vt:lpstr>
      <vt:lpstr>Pravidlům chování se  č - - - - k   učí ve vlastní  r - - - - ě ,   kde by měla být vzájemná   s - - - - - - t samozřejmostí.</vt:lpstr>
      <vt:lpstr>   Každá společnost   si postupem doby   vytvořila a stále obnovuje svá   pravidla slušného chování.</vt:lpstr>
      <vt:lpstr>      Co našim předkům připadalo dříve   zcela nepřijatelné – dnes se stalo   běžnou součástí společenského  styku. </vt:lpstr>
      <vt:lpstr>   Např.  Dát se v minulosti do hovoru   s někým bez předchozího se   představení bylo velmi neslušné.</vt:lpstr>
      <vt:lpstr>Snímek 14</vt:lpstr>
      <vt:lpstr>                              Člověk je tvor společenský,  to znamená, že chce-li žít ve společnosti ostatních lidí, musí dodržovat určitá pravidla, říkáme   jim pravidla  slušného chování  „ E   T   I   K   E   T   A  “</vt:lpstr>
      <vt:lpstr>Etiketa – slušné chování   je soubor pravidel, norem , zvyklostí, tradic,  nepsaných - dohodnutých pravidel   přiměřeného chování v určité společnosti.</vt:lpstr>
      <vt:lpstr>Snímek 17</vt:lpstr>
      <vt:lpstr>Snímek 18</vt:lpstr>
      <vt:lpstr>Existují ale i psaná pravidla – to jsou zákony a vyhlášky, které člověk musí dodržovat. V případě nedodržování a porušování daných pravidel je člověk postihován státními úřady ( soudy, policií). </vt:lpstr>
      <vt:lpstr>Proč by lidé měli dodržovat ve         společnosti určitá pravidla?  </vt:lpstr>
      <vt:lpstr>Sestav slova ve větu :  a    řád     existoval     Aby     chaos     nevznikl   .</vt:lpstr>
      <vt:lpstr> Aby nevznikl  chaos a existoval  určitý řád. </vt:lpstr>
      <vt:lpstr>   Uveďte příklady porušování            společenských norem/pravidel,     které znáte ze svého okolí.     Rozdělte je na méně a více     závažné.</vt:lpstr>
      <vt:lpstr>Použitá literatura:  KOVAŘÍKOVÁ Hana, Občanská výchova II pro odborná učiliště, 1.vyd. Praha: Septima,2005. 72 s. ISBN 80-7216-223-3.  SMEJKAL Vladimír, BACHRACHOVÁ Hana, Lexikon společenského chování, 3.vyd. Praha: Grada, 2002. 264 s. ISBN 80-247-0209-6  Obrázky: str.: 4 [cit. 2012-30-08]. Dostupný pod licencí Microsoft Office 2010 na WWW: http://office.microsoft.com/cs-cz/images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Společenské chování</dc:title>
  <dc:creator>Mlčochová Svatava</dc:creator>
  <cp:keywords>chování</cp:keywords>
  <cp:lastModifiedBy>Dum</cp:lastModifiedBy>
  <cp:revision>93</cp:revision>
  <dcterms:created xsi:type="dcterms:W3CDTF">2012-08-14T14:11:55Z</dcterms:created>
  <dcterms:modified xsi:type="dcterms:W3CDTF">2014-06-14T17:54:50Z</dcterms:modified>
</cp:coreProperties>
</file>