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86" r:id="rId2"/>
    <p:sldId id="258" r:id="rId3"/>
    <p:sldId id="269" r:id="rId4"/>
    <p:sldId id="265" r:id="rId5"/>
    <p:sldId id="266" r:id="rId6"/>
    <p:sldId id="267" r:id="rId7"/>
    <p:sldId id="271" r:id="rId8"/>
    <p:sldId id="279" r:id="rId9"/>
    <p:sldId id="272" r:id="rId10"/>
    <p:sldId id="273" r:id="rId11"/>
    <p:sldId id="278" r:id="rId12"/>
    <p:sldId id="274" r:id="rId13"/>
    <p:sldId id="275" r:id="rId14"/>
    <p:sldId id="280" r:id="rId15"/>
    <p:sldId id="282" r:id="rId16"/>
    <p:sldId id="285" r:id="rId17"/>
    <p:sldId id="281" r:id="rId18"/>
    <p:sldId id="270" r:id="rId19"/>
    <p:sldId id="276" r:id="rId20"/>
    <p:sldId id="277" r:id="rId21"/>
    <p:sldId id="259" r:id="rId22"/>
    <p:sldId id="268" r:id="rId23"/>
    <p:sldId id="261" r:id="rId24"/>
    <p:sldId id="260" r:id="rId25"/>
    <p:sldId id="262" r:id="rId26"/>
    <p:sldId id="263" r:id="rId27"/>
    <p:sldId id="257" r:id="rId28"/>
    <p:sldId id="284" r:id="rId29"/>
    <p:sldId id="264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A221B27D-BF4A-4CDB-A421-EBD5ADD9A058}">
          <p14:sldIdLst>
            <p14:sldId id="286"/>
            <p14:sldId id="258"/>
            <p14:sldId id="269"/>
            <p14:sldId id="265"/>
            <p14:sldId id="266"/>
            <p14:sldId id="267"/>
            <p14:sldId id="271"/>
            <p14:sldId id="279"/>
            <p14:sldId id="272"/>
            <p14:sldId id="273"/>
            <p14:sldId id="278"/>
            <p14:sldId id="274"/>
            <p14:sldId id="275"/>
            <p14:sldId id="280"/>
            <p14:sldId id="282"/>
            <p14:sldId id="285"/>
            <p14:sldId id="281"/>
            <p14:sldId id="270"/>
            <p14:sldId id="276"/>
            <p14:sldId id="277"/>
            <p14:sldId id="259"/>
            <p14:sldId id="268"/>
            <p14:sldId id="261"/>
            <p14:sldId id="260"/>
            <p14:sldId id="262"/>
            <p14:sldId id="263"/>
            <p14:sldId id="257"/>
            <p14:sldId id="284"/>
            <p14:sldId id="264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  <a:srgbClr val="43F21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8046" autoAdjust="0"/>
  </p:normalViewPr>
  <p:slideViewPr>
    <p:cSldViewPr>
      <p:cViewPr varScale="1">
        <p:scale>
          <a:sx n="103" d="100"/>
          <a:sy n="103" d="100"/>
        </p:scale>
        <p:origin x="-5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82806A-40E9-4B08-B51C-9DC39DDE3CFB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BF96AC-5D2D-44BE-9AF4-C138DC880F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2781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BF96AC-5D2D-44BE-9AF4-C138DC880F21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8317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1466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0923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4069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1052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4786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3246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0866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107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8209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8276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8722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/>
            </a:gs>
            <a:gs pos="8000">
              <a:srgbClr val="E6D78A"/>
            </a:gs>
            <a:gs pos="30000">
              <a:srgbClr val="C7AC4C"/>
            </a:gs>
            <a:gs pos="71000">
              <a:srgbClr val="E6D78A"/>
            </a:gs>
            <a:gs pos="93000">
              <a:srgbClr val="C7AC4C"/>
            </a:gs>
            <a:gs pos="100000">
              <a:srgbClr val="E6DCAC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7A7DC-A77A-453B-A82B-6CB10268378C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310D71-C72B-4BF3-B4AC-908E1C5436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9866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7" y="6093296"/>
            <a:ext cx="9138606" cy="720080"/>
          </a:xfrm>
          <a:prstGeom prst="rect">
            <a:avLst/>
          </a:prstGeom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33778134"/>
              </p:ext>
            </p:extLst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Mgr.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Svatava Mlčochová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SPV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SPV.1302.1K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Chování pracovníků ve službách, stravovací služby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Společenská výchova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Společenské chování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16 - 19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seznamuje žáky s 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významem,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co je slušné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chování,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  dodržováním společenských pravidel chování.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Společenské - slušné chování, etiketa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29.8..2012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2314802" y="1484784"/>
            <a:ext cx="60736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latin typeface="Arial CE" pitchFamily="34" charset="0"/>
                <a:cs typeface="Arial CE" pitchFamily="34" charset="0"/>
              </a:rPr>
              <a:t>Společenská výchova – Společenská významnost</a:t>
            </a:r>
            <a:endParaRPr lang="cs-CZ" sz="1600" b="1" dirty="0">
              <a:latin typeface="Arial CE" pitchFamily="34" charset="0"/>
              <a:cs typeface="Arial CE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74520" y="18864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724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Společenská významnost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8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070" y="260648"/>
            <a:ext cx="4181475" cy="629126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206" y="565448"/>
            <a:ext cx="3992563" cy="5986463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928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5832648"/>
          </a:xfrm>
        </p:spPr>
        <p:txBody>
          <a:bodyPr>
            <a:norm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Ve společnosti si nejsme všichni rovni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.</a:t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3" y="1700808"/>
            <a:ext cx="6824365" cy="4552541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380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4896544"/>
          </a:xfrm>
        </p:spPr>
        <p:txBody>
          <a:bodyPr>
            <a:norm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Společensky významnější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osoba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má určité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výsady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a práva.</a:t>
            </a:r>
          </a:p>
        </p:txBody>
      </p:sp>
    </p:spTree>
    <p:extLst>
      <p:ext uri="{BB962C8B-B14F-4D97-AF65-F5344CB8AC3E}">
        <p14:creationId xmlns:p14="http://schemas.microsoft.com/office/powerpoint/2010/main" xmlns="" val="5806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3168352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Kdo je společensky více významný?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71215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24744"/>
            <a:ext cx="6621463" cy="441325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3666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484784"/>
            <a:ext cx="8229600" cy="288032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Více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významná je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ŽENA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než </a:t>
            </a:r>
            <a:r>
              <a:rPr lang="cs-CZ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MUŽ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150123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4852" y="3717032"/>
            <a:ext cx="2952328" cy="2931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064413"/>
            <a:ext cx="3263788" cy="4888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3" y="263271"/>
            <a:ext cx="4869637" cy="32453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3432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1577" y="709673"/>
            <a:ext cx="3657600" cy="2438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32856"/>
            <a:ext cx="3902075" cy="3121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924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484784"/>
            <a:ext cx="8229600" cy="2952328"/>
          </a:xfrm>
        </p:spPr>
        <p:txBody>
          <a:bodyPr>
            <a:norm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Více významný je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STARŠÍ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než </a:t>
            </a:r>
            <a:r>
              <a:rPr lang="cs-CZ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MLADŠÍ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753788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03513" y="847725"/>
            <a:ext cx="3736975" cy="517525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71750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3883025" cy="48768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13185"/>
            <a:ext cx="3657600" cy="2401887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6051" y="3435350"/>
            <a:ext cx="3657600" cy="2378075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3163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3312368"/>
          </a:xfrm>
        </p:spPr>
        <p:txBody>
          <a:bodyPr>
            <a:norm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Více významný je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NADŘÍZENÝ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než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PODŘÍZENÝ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058803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0201" y="908720"/>
            <a:ext cx="6264696" cy="4197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635827" y="5444620"/>
            <a:ext cx="63367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/>
              <a:t>[cit. </a:t>
            </a:r>
            <a:r>
              <a:rPr lang="cs-CZ" sz="800" dirty="0" smtClean="0"/>
              <a:t>2012-18-09]. </a:t>
            </a:r>
            <a:r>
              <a:rPr lang="cs-CZ" sz="800" dirty="0"/>
              <a:t>Dostupný pod licencí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na WWW</a:t>
            </a:r>
            <a:r>
              <a:rPr lang="cs-CZ" sz="800" dirty="0" smtClean="0"/>
              <a:t>:&lt;http</a:t>
            </a:r>
            <a:r>
              <a:rPr lang="cs-CZ" sz="800" dirty="0"/>
              <a:t>./</a:t>
            </a:r>
            <a:r>
              <a:rPr lang="cs-CZ" sz="800" dirty="0" smtClean="0"/>
              <a:t>upload.wikimedia.org/</a:t>
            </a:r>
            <a:r>
              <a:rPr lang="cs-CZ" sz="800" dirty="0" err="1" smtClean="0"/>
              <a:t>wikimedia</a:t>
            </a:r>
            <a:r>
              <a:rPr lang="cs-CZ" sz="800" dirty="0" smtClean="0"/>
              <a:t>/</a:t>
            </a:r>
            <a:r>
              <a:rPr lang="cs-CZ" sz="800" dirty="0" err="1" smtClean="0"/>
              <a:t>commons</a:t>
            </a:r>
            <a:r>
              <a:rPr lang="en-US" sz="800" dirty="0" smtClean="0"/>
              <a:t>&gt;</a:t>
            </a:r>
          </a:p>
          <a:p>
            <a:r>
              <a:rPr lang="cs-CZ" sz="800" dirty="0" smtClean="0"/>
              <a:t>[</a:t>
            </a:r>
            <a:r>
              <a:rPr lang="cs-CZ" sz="800" dirty="0"/>
              <a:t>http://www.flickr.com/photos/fotopavolfreso/5481332357/ flickr.com</a:t>
            </a:r>
            <a:r>
              <a:rPr lang="cs-CZ" sz="800" dirty="0" smtClean="0"/>
              <a:t>]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xmlns="" val="259940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8808" y="692696"/>
            <a:ext cx="7266384" cy="4841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938808" y="5661248"/>
            <a:ext cx="7620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" dirty="0"/>
              <a:t>[cit. 2012-18-09]. Dostupný pod licencí </a:t>
            </a:r>
            <a:r>
              <a:rPr lang="cs-CZ" sz="800" dirty="0" err="1"/>
              <a:t>Creative</a:t>
            </a:r>
            <a:r>
              <a:rPr lang="cs-CZ" sz="800" dirty="0"/>
              <a:t> </a:t>
            </a:r>
            <a:r>
              <a:rPr lang="cs-CZ" sz="800" dirty="0" err="1"/>
              <a:t>Commons</a:t>
            </a:r>
            <a:r>
              <a:rPr lang="cs-CZ" sz="800" dirty="0"/>
              <a:t> na WWW:&lt;http./upload.wikimedia.org/</a:t>
            </a:r>
            <a:r>
              <a:rPr lang="cs-CZ" sz="800" dirty="0" err="1"/>
              <a:t>wikimedia</a:t>
            </a:r>
            <a:r>
              <a:rPr lang="cs-CZ" sz="800" dirty="0"/>
              <a:t>/</a:t>
            </a:r>
            <a:r>
              <a:rPr lang="cs-CZ" sz="800" dirty="0" err="1"/>
              <a:t>commons</a:t>
            </a:r>
            <a:r>
              <a:rPr lang="en-US" sz="800" dirty="0"/>
              <a:t>&gt;</a:t>
            </a:r>
          </a:p>
          <a:p>
            <a:r>
              <a:rPr lang="en-US" sz="800" dirty="0" smtClean="0"/>
              <a:t>&lt;http</a:t>
            </a:r>
            <a:r>
              <a:rPr lang="en-US" sz="800" dirty="0"/>
              <a:t>://commons.wikimedia.org/wiki/File:JaromirJagr2010WinterOlympics.jpg?uselang=cshttp://</a:t>
            </a:r>
            <a:r>
              <a:rPr lang="en-US" sz="800" dirty="0" smtClean="0"/>
              <a:t>flickr.com/photo/24503701@N02/4380273892&gt;</a:t>
            </a:r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xmlns="" val="3687588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3888432"/>
          </a:xfrm>
        </p:spPr>
        <p:txBody>
          <a:bodyPr>
            <a:norm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Více významná je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ZNÁMÁ </a:t>
            </a:r>
            <a:r>
              <a:rPr lang="cs-CZ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POPULÁRNÍ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</a:t>
            </a:r>
            <a:b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ZASLOUŽILÁ OSOBNOST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570587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908720"/>
            <a:ext cx="8496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3200" b="1" dirty="0" smtClean="0">
              <a:latin typeface="+mj-lt"/>
            </a:endParaRPr>
          </a:p>
          <a:p>
            <a:r>
              <a:rPr lang="cs-CZ" sz="3200" b="1" dirty="0" smtClean="0">
                <a:latin typeface="+mj-lt"/>
              </a:rPr>
              <a:t>	Společensky </a:t>
            </a:r>
            <a:r>
              <a:rPr lang="cs-CZ" sz="3200" b="1" dirty="0">
                <a:latin typeface="+mj-lt"/>
              </a:rPr>
              <a:t>významnější </a:t>
            </a:r>
            <a:r>
              <a:rPr lang="cs-CZ" sz="3200" b="1" dirty="0" smtClean="0">
                <a:latin typeface="+mj-lt"/>
              </a:rPr>
              <a:t>osoba</a:t>
            </a:r>
          </a:p>
          <a:p>
            <a:r>
              <a:rPr lang="cs-CZ" sz="3200" b="1" dirty="0" smtClean="0">
                <a:latin typeface="+mj-lt"/>
              </a:rPr>
              <a:t> </a:t>
            </a:r>
          </a:p>
          <a:p>
            <a:endParaRPr lang="cs-CZ" sz="3200" b="1" dirty="0" smtClean="0">
              <a:latin typeface="+mj-lt"/>
            </a:endParaRPr>
          </a:p>
          <a:p>
            <a:r>
              <a:rPr lang="cs-CZ" sz="3200" b="1" dirty="0" smtClean="0">
                <a:latin typeface="+mj-lt"/>
              </a:rPr>
              <a:t>	podává </a:t>
            </a:r>
            <a:r>
              <a:rPr lang="cs-CZ" sz="3200" b="1" dirty="0">
                <a:latin typeface="+mj-lt"/>
              </a:rPr>
              <a:t>ruku 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vždy </a:t>
            </a:r>
            <a:r>
              <a:rPr lang="cs-CZ" sz="3200" b="1" dirty="0">
                <a:solidFill>
                  <a:srgbClr val="C00000"/>
                </a:solidFill>
                <a:latin typeface="+mj-lt"/>
              </a:rPr>
              <a:t>jako první </a:t>
            </a:r>
            <a:endParaRPr lang="cs-CZ" sz="3200" b="1" dirty="0" smtClean="0">
              <a:solidFill>
                <a:srgbClr val="C00000"/>
              </a:solidFill>
              <a:latin typeface="+mj-lt"/>
            </a:endParaRPr>
          </a:p>
          <a:p>
            <a:endParaRPr lang="cs-CZ" sz="3200" b="1" dirty="0" smtClean="0">
              <a:latin typeface="+mj-lt"/>
            </a:endParaRPr>
          </a:p>
          <a:p>
            <a:endParaRPr lang="cs-CZ" sz="3200" b="1" dirty="0">
              <a:latin typeface="+mj-lt"/>
            </a:endParaRPr>
          </a:p>
          <a:p>
            <a:r>
              <a:rPr lang="cs-CZ" sz="3200" b="1" dirty="0" smtClean="0">
                <a:latin typeface="+mj-lt"/>
              </a:rPr>
              <a:t>	méně </a:t>
            </a:r>
            <a:r>
              <a:rPr lang="cs-CZ" sz="3200" b="1" dirty="0">
                <a:latin typeface="+mj-lt"/>
              </a:rPr>
              <a:t>významné osobě. </a:t>
            </a:r>
          </a:p>
          <a:p>
            <a:endParaRPr lang="cs-CZ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4124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09597" y="1268617"/>
            <a:ext cx="83529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latin typeface="+mj-lt"/>
              </a:rPr>
              <a:t>	Společensky </a:t>
            </a:r>
            <a:r>
              <a:rPr lang="cs-CZ" sz="3200" b="1" dirty="0">
                <a:latin typeface="+mj-lt"/>
              </a:rPr>
              <a:t>méně významná </a:t>
            </a:r>
            <a:r>
              <a:rPr lang="cs-CZ" sz="3200" b="1" dirty="0" smtClean="0">
                <a:latin typeface="+mj-lt"/>
              </a:rPr>
              <a:t>osoba</a:t>
            </a:r>
          </a:p>
          <a:p>
            <a:endParaRPr lang="cs-CZ" sz="3200" b="1" dirty="0" smtClean="0">
              <a:latin typeface="+mj-lt"/>
            </a:endParaRPr>
          </a:p>
          <a:p>
            <a:endParaRPr lang="cs-CZ" sz="3200" b="1" dirty="0" smtClean="0">
              <a:latin typeface="+mj-lt"/>
            </a:endParaRPr>
          </a:p>
          <a:p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 	by </a:t>
            </a:r>
            <a:r>
              <a:rPr lang="cs-CZ" sz="3200" b="1" dirty="0">
                <a:solidFill>
                  <a:srgbClr val="C00000"/>
                </a:solidFill>
                <a:latin typeface="+mj-lt"/>
              </a:rPr>
              <a:t>měla přenechat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čestnější </a:t>
            </a:r>
          </a:p>
          <a:p>
            <a:endParaRPr lang="cs-CZ" sz="3200" b="1" dirty="0" smtClean="0">
              <a:solidFill>
                <a:srgbClr val="C00000"/>
              </a:solidFill>
              <a:latin typeface="+mj-lt"/>
            </a:endParaRPr>
          </a:p>
          <a:p>
            <a:r>
              <a:rPr lang="cs-CZ" sz="3200" b="1" dirty="0">
                <a:solidFill>
                  <a:srgbClr val="C00000"/>
                </a:solidFill>
                <a:latin typeface="+mj-lt"/>
              </a:rPr>
              <a:t>	</a:t>
            </a:r>
            <a:endParaRPr lang="cs-CZ" sz="3200" b="1" dirty="0" smtClean="0">
              <a:solidFill>
                <a:srgbClr val="C00000"/>
              </a:solidFill>
              <a:latin typeface="+mj-lt"/>
            </a:endParaRPr>
          </a:p>
          <a:p>
            <a:r>
              <a:rPr lang="cs-CZ" sz="3200" b="1" dirty="0">
                <a:solidFill>
                  <a:srgbClr val="C00000"/>
                </a:solidFill>
                <a:latin typeface="+mj-lt"/>
              </a:rPr>
              <a:t>	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místo </a:t>
            </a:r>
            <a:r>
              <a:rPr lang="cs-CZ" sz="3200" b="1" dirty="0">
                <a:solidFill>
                  <a:srgbClr val="C00000"/>
                </a:solidFill>
                <a:latin typeface="+mj-lt"/>
              </a:rPr>
              <a:t>u stolu 	</a:t>
            </a:r>
            <a:r>
              <a:rPr lang="cs-CZ" sz="3200" b="1" dirty="0" smtClean="0">
                <a:latin typeface="+mj-lt"/>
              </a:rPr>
              <a:t>významnější </a:t>
            </a:r>
            <a:r>
              <a:rPr lang="cs-CZ" sz="3200" b="1" dirty="0">
                <a:latin typeface="+mj-lt"/>
              </a:rPr>
              <a:t>osobě. </a:t>
            </a:r>
          </a:p>
        </p:txBody>
      </p:sp>
    </p:spTree>
    <p:extLst>
      <p:ext uri="{BB962C8B-B14F-4D97-AF65-F5344CB8AC3E}">
        <p14:creationId xmlns:p14="http://schemas.microsoft.com/office/powerpoint/2010/main" xmlns="" val="381097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73942" y="1268760"/>
            <a:ext cx="820891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sz="3200" b="1" dirty="0" smtClean="0">
              <a:latin typeface="+mj-lt"/>
            </a:endParaRPr>
          </a:p>
          <a:p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	Čestnější místo</a:t>
            </a:r>
          </a:p>
          <a:p>
            <a:endParaRPr lang="cs-CZ" sz="3200" b="1" dirty="0" smtClean="0">
              <a:latin typeface="+mj-lt"/>
            </a:endParaRPr>
          </a:p>
          <a:p>
            <a:r>
              <a:rPr lang="cs-CZ" sz="3200" b="1" dirty="0" smtClean="0">
                <a:latin typeface="+mj-lt"/>
              </a:rPr>
              <a:t>	jak </a:t>
            </a:r>
            <a:r>
              <a:rPr lang="cs-CZ" sz="3200" b="1" dirty="0">
                <a:latin typeface="+mj-lt"/>
              </a:rPr>
              <a:t>při chůzi, </a:t>
            </a:r>
            <a:r>
              <a:rPr lang="cs-CZ" sz="3200" b="1" dirty="0" smtClean="0">
                <a:latin typeface="+mj-lt"/>
              </a:rPr>
              <a:t>tak </a:t>
            </a:r>
            <a:r>
              <a:rPr lang="cs-CZ" sz="3200" b="1" dirty="0">
                <a:latin typeface="+mj-lt"/>
              </a:rPr>
              <a:t>u </a:t>
            </a:r>
            <a:r>
              <a:rPr lang="cs-CZ" sz="3200" b="1" dirty="0" smtClean="0">
                <a:latin typeface="+mj-lt"/>
              </a:rPr>
              <a:t>stolu se </a:t>
            </a:r>
            <a:r>
              <a:rPr lang="cs-CZ" sz="3200" b="1" dirty="0">
                <a:latin typeface="+mj-lt"/>
              </a:rPr>
              <a:t>nachází </a:t>
            </a:r>
            <a:endParaRPr lang="cs-CZ" sz="3200" b="1" dirty="0" smtClean="0">
              <a:latin typeface="+mj-lt"/>
            </a:endParaRPr>
          </a:p>
          <a:p>
            <a:endParaRPr lang="cs-CZ" sz="3200" b="1" dirty="0">
              <a:latin typeface="+mj-lt"/>
            </a:endParaRPr>
          </a:p>
          <a:p>
            <a:r>
              <a:rPr lang="cs-CZ" sz="3200" b="1" dirty="0" smtClean="0">
                <a:latin typeface="+mj-lt"/>
              </a:rPr>
              <a:t>	vždy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vpravo.</a:t>
            </a:r>
          </a:p>
          <a:p>
            <a:pPr algn="ctr"/>
            <a:endParaRPr lang="cs-CZ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0621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94071"/>
            <a:ext cx="2987675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2924944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Doplň neúplná slova</a:t>
            </a:r>
            <a:endParaRPr lang="cs-CZ" sz="3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010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5112567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	Společensky </a:t>
            </a:r>
            <a:r>
              <a:rPr lang="cs-CZ" sz="3200" b="1" dirty="0"/>
              <a:t>významným lidem 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/>
              <a:t/>
            </a:r>
            <a:br>
              <a:rPr lang="cs-CZ" sz="3200" b="1" dirty="0"/>
            </a:br>
            <a:r>
              <a:rPr lang="cs-CZ" sz="3200" b="1" dirty="0" smtClean="0"/>
              <a:t>	prokazujeme  </a:t>
            </a:r>
            <a:r>
              <a:rPr lang="cs-CZ" sz="3200" b="1" dirty="0" smtClean="0">
                <a:solidFill>
                  <a:srgbClr val="C00000"/>
                </a:solidFill>
              </a:rPr>
              <a:t>ú- - u</a:t>
            </a:r>
            <a:r>
              <a:rPr lang="cs-CZ" sz="3200" b="1" dirty="0"/>
              <a:t>, </a:t>
            </a: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/>
            </a:r>
            <a:br>
              <a:rPr lang="cs-CZ" sz="3200" b="1" dirty="0" smtClean="0"/>
            </a:br>
            <a:r>
              <a:rPr lang="cs-CZ" sz="3200" b="1" dirty="0" smtClean="0"/>
              <a:t>	</a:t>
            </a:r>
            <a:r>
              <a:rPr lang="cs-CZ" sz="3200" b="1" dirty="0" err="1" smtClean="0">
                <a:solidFill>
                  <a:srgbClr val="C00000"/>
                </a:solidFill>
              </a:rPr>
              <a:t>zd</a:t>
            </a:r>
            <a:r>
              <a:rPr lang="cs-CZ" sz="3200" b="1" dirty="0" smtClean="0">
                <a:solidFill>
                  <a:srgbClr val="C00000"/>
                </a:solidFill>
              </a:rPr>
              <a:t>- - - - - -e   </a:t>
            </a:r>
            <a:r>
              <a:rPr lang="cs-CZ" sz="3200" b="1" dirty="0" smtClean="0"/>
              <a:t>je </a:t>
            </a:r>
            <a:r>
              <a:rPr lang="cs-CZ" sz="3200" b="1" dirty="0"/>
              <a:t>jako </a:t>
            </a:r>
            <a:r>
              <a:rPr lang="cs-CZ" sz="3200" b="1" dirty="0" smtClean="0"/>
              <a:t>první,</a:t>
            </a:r>
            <a:r>
              <a:rPr lang="cs-CZ" sz="3200" b="1" dirty="0"/>
              <a:t> </a:t>
            </a:r>
            <a:r>
              <a:rPr lang="cs-CZ" sz="3200" b="1" dirty="0" smtClean="0"/>
              <a:t>	</a:t>
            </a:r>
            <a:br>
              <a:rPr lang="cs-CZ" sz="3200" b="1" dirty="0" smtClean="0"/>
            </a:br>
            <a:r>
              <a:rPr lang="cs-CZ" sz="3200" b="1" dirty="0"/>
              <a:t/>
            </a:r>
            <a:br>
              <a:rPr lang="cs-CZ" sz="3200" b="1" dirty="0"/>
            </a:br>
            <a:r>
              <a:rPr lang="cs-CZ" sz="3200" b="1" dirty="0" smtClean="0"/>
              <a:t>	přenecháváme  jim </a:t>
            </a:r>
            <a:r>
              <a:rPr lang="cs-CZ" sz="3200" b="1" dirty="0"/>
              <a:t>místa k 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s- - - -í  </a:t>
            </a:r>
            <a:br>
              <a:rPr lang="cs-CZ" sz="3200" b="1" dirty="0" smtClean="0">
                <a:solidFill>
                  <a:srgbClr val="C00000"/>
                </a:solidFill>
              </a:rPr>
            </a:br>
            <a:r>
              <a:rPr lang="cs-CZ" sz="3200" b="1" dirty="0">
                <a:solidFill>
                  <a:srgbClr val="C00000"/>
                </a:solidFill>
              </a:rPr>
              <a:t/>
            </a:r>
            <a:br>
              <a:rPr lang="cs-CZ" sz="3200" b="1" dirty="0">
                <a:solidFill>
                  <a:srgbClr val="C00000"/>
                </a:solidFill>
              </a:rPr>
            </a:br>
            <a:r>
              <a:rPr lang="cs-CZ" sz="3200" b="1" dirty="0" smtClean="0">
                <a:solidFill>
                  <a:srgbClr val="C00000"/>
                </a:solidFill>
              </a:rPr>
              <a:t>	</a:t>
            </a:r>
            <a:r>
              <a:rPr lang="cs-CZ" sz="3200" b="1" dirty="0" smtClean="0"/>
              <a:t>apod...</a:t>
            </a:r>
            <a:br>
              <a:rPr lang="cs-CZ" sz="3200" b="1" dirty="0" smtClean="0"/>
            </a:b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38547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80928"/>
            <a:ext cx="7772400" cy="2736304"/>
          </a:xfrm>
        </p:spPr>
        <p:txBody>
          <a:bodyPr>
            <a:normAutofit/>
          </a:bodyPr>
          <a:lstStyle/>
          <a:p>
            <a:pPr algn="ctr"/>
            <a:r>
              <a:rPr lang="cs-CZ" sz="3200" cap="none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cap="none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PROKAZUJEME ÚCTU</a:t>
            </a:r>
            <a:br>
              <a:rPr lang="cs-CZ" sz="3200" cap="none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cap="none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cap="none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cap="none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ZDRAVÍME JE JAKO PRVNÍ </a:t>
            </a:r>
            <a:br>
              <a:rPr lang="cs-CZ" sz="3200" cap="none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cap="none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200" cap="none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cap="none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MÍSTA K SEZENÍ</a:t>
            </a:r>
            <a:endParaRPr lang="cs-CZ" sz="3200" cap="none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3568" y="980728"/>
            <a:ext cx="7772400" cy="1008112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  <a:latin typeface="+mj-lt"/>
              </a:rPr>
              <a:t>Správné odpovědi :</a:t>
            </a:r>
            <a:endParaRPr lang="cs-CZ" sz="24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175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5364088" y="542822"/>
            <a:ext cx="2952328" cy="1440160"/>
          </a:xfrm>
          <a:prstGeom prst="cloudCallout">
            <a:avLst/>
          </a:prstGeom>
          <a:solidFill>
            <a:srgbClr val="92D05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ú k o l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371537" y="3097574"/>
            <a:ext cx="2461770" cy="914400"/>
          </a:xfrm>
          <a:prstGeom prst="rect">
            <a:avLst/>
          </a:prstGeom>
          <a:solidFill>
            <a:srgbClr val="43F21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+mj-lt"/>
              </a:rPr>
              <a:t>muž</a:t>
            </a:r>
            <a:endParaRPr lang="cs-CZ" sz="32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1520" y="2492896"/>
            <a:ext cx="866967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</a:rPr>
              <a:t>Kdo je společensky významnější?</a:t>
            </a:r>
            <a:endParaRPr lang="cs-CZ" sz="32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j-lt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7394" y="3115621"/>
            <a:ext cx="24876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7393" y="4293096"/>
            <a:ext cx="24876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93096"/>
            <a:ext cx="24876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45224"/>
            <a:ext cx="24876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4838" y="5506775"/>
            <a:ext cx="24876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67394" y="3123631"/>
            <a:ext cx="24876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5364088" y="3262386"/>
            <a:ext cx="10951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atin typeface="+mj-lt"/>
              </a:rPr>
              <a:t>žena</a:t>
            </a:r>
            <a:endParaRPr lang="cs-CZ" sz="3200" b="1" dirty="0">
              <a:latin typeface="+mj-lt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907704" y="4469814"/>
            <a:ext cx="12779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atin typeface="+mj-lt"/>
              </a:rPr>
              <a:t>starší</a:t>
            </a:r>
            <a:endParaRPr lang="cs-CZ" sz="3200" b="1" dirty="0">
              <a:latin typeface="+mj-lt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097186" y="4469814"/>
            <a:ext cx="14830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atin typeface="+mj-lt"/>
              </a:rPr>
              <a:t>mladší</a:t>
            </a:r>
            <a:endParaRPr lang="cs-CZ" sz="3200" b="1" dirty="0">
              <a:latin typeface="+mj-lt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851928" y="5683497"/>
            <a:ext cx="21194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latin typeface="+mj-lt"/>
              </a:rPr>
              <a:t>zaměstnanec</a:t>
            </a:r>
            <a:endParaRPr lang="cs-CZ" sz="2400" b="1" dirty="0">
              <a:latin typeface="+mj-lt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940369" y="5621940"/>
            <a:ext cx="14141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atin typeface="+mj-lt"/>
              </a:rPr>
              <a:t>ředitel</a:t>
            </a:r>
            <a:endParaRPr lang="cs-CZ" sz="3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308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897960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Správná odpověď </a:t>
            </a:r>
            <a:r>
              <a:rPr lang="cs-CZ" sz="3200" b="1" dirty="0">
                <a:solidFill>
                  <a:srgbClr val="C00000"/>
                </a:solidFill>
                <a:latin typeface="+mj-lt"/>
              </a:rPr>
              <a:t>:</a:t>
            </a:r>
          </a:p>
          <a:p>
            <a:endParaRPr lang="cs-CZ" sz="3200" dirty="0" smtClean="0">
              <a:latin typeface="+mj-lt"/>
            </a:endParaRPr>
          </a:p>
          <a:p>
            <a:pPr algn="ctr"/>
            <a:r>
              <a:rPr lang="cs-CZ" sz="3200" dirty="0" smtClean="0">
                <a:latin typeface="+mj-lt"/>
              </a:rPr>
              <a:t>Společensky významnější je vždy</a:t>
            </a:r>
          </a:p>
          <a:p>
            <a:pPr algn="ctr"/>
            <a:endParaRPr lang="cs-CZ" sz="3200" dirty="0" smtClean="0">
              <a:latin typeface="+mj-lt"/>
            </a:endParaRPr>
          </a:p>
          <a:p>
            <a:r>
              <a:rPr lang="cs-CZ" sz="3200" dirty="0" smtClean="0">
                <a:latin typeface="+mj-lt"/>
              </a:rPr>
              <a:t>		žena </a:t>
            </a:r>
          </a:p>
          <a:p>
            <a:endParaRPr lang="cs-CZ" sz="3200" dirty="0" smtClean="0">
              <a:latin typeface="+mj-lt"/>
            </a:endParaRPr>
          </a:p>
          <a:p>
            <a:r>
              <a:rPr lang="cs-CZ" sz="3200" dirty="0" smtClean="0">
                <a:latin typeface="+mj-lt"/>
              </a:rPr>
              <a:t>		starší </a:t>
            </a:r>
          </a:p>
          <a:p>
            <a:endParaRPr lang="cs-CZ" sz="3200" dirty="0" smtClean="0">
              <a:latin typeface="+mj-lt"/>
            </a:endParaRPr>
          </a:p>
          <a:p>
            <a:r>
              <a:rPr lang="cs-CZ" sz="3200" dirty="0" smtClean="0">
                <a:latin typeface="+mj-lt"/>
              </a:rPr>
              <a:t>		nadřízený</a:t>
            </a:r>
            <a:r>
              <a:rPr lang="cs-CZ" sz="3200" dirty="0" smtClean="0"/>
              <a:t> (ředitel</a:t>
            </a:r>
            <a:r>
              <a:rPr lang="cs-CZ" sz="3200" dirty="0" smtClean="0">
                <a:latin typeface="+mj-lt"/>
              </a:rPr>
              <a:t>) </a:t>
            </a:r>
            <a:endParaRPr lang="cs-CZ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760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404665"/>
            <a:ext cx="835292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                        Doplň chybějící slova:</a:t>
            </a:r>
          </a:p>
          <a:p>
            <a:endParaRPr lang="cs-CZ" sz="3200" dirty="0">
              <a:latin typeface="+mj-lt"/>
            </a:endParaRPr>
          </a:p>
          <a:p>
            <a:endParaRPr lang="cs-CZ" sz="3200" dirty="0" smtClean="0">
              <a:latin typeface="+mj-lt"/>
            </a:endParaRPr>
          </a:p>
          <a:p>
            <a:r>
              <a:rPr lang="cs-CZ" sz="3200" dirty="0" smtClean="0">
                <a:latin typeface="+mj-lt"/>
              </a:rPr>
              <a:t>Více </a:t>
            </a:r>
            <a:r>
              <a:rPr lang="cs-CZ" sz="3200" dirty="0">
                <a:latin typeface="+mj-lt"/>
              </a:rPr>
              <a:t>významný je </a:t>
            </a:r>
            <a:r>
              <a:rPr lang="cs-CZ" sz="3200" dirty="0" smtClean="0">
                <a:latin typeface="+mj-lt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- - - - - í  </a:t>
            </a:r>
            <a:r>
              <a:rPr lang="cs-CZ" sz="3200" dirty="0">
                <a:latin typeface="+mj-lt"/>
              </a:rPr>
              <a:t>než </a:t>
            </a:r>
            <a:r>
              <a:rPr lang="cs-CZ" sz="3200" dirty="0" smtClean="0">
                <a:latin typeface="+mj-lt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s - - - - í </a:t>
            </a:r>
            <a:r>
              <a:rPr lang="cs-CZ" sz="3200" dirty="0" smtClean="0">
                <a:latin typeface="+mj-lt"/>
              </a:rPr>
              <a:t>.</a:t>
            </a:r>
            <a:r>
              <a:rPr lang="cs-CZ" sz="3200" dirty="0">
                <a:latin typeface="+mj-lt"/>
              </a:rPr>
              <a:t/>
            </a:r>
            <a:br>
              <a:rPr lang="cs-CZ" sz="3200" dirty="0">
                <a:latin typeface="+mj-lt"/>
              </a:rPr>
            </a:br>
            <a:r>
              <a:rPr lang="cs-CZ" sz="3200" dirty="0">
                <a:latin typeface="+mj-lt"/>
              </a:rPr>
              <a:t/>
            </a:r>
            <a:br>
              <a:rPr lang="cs-CZ" sz="3200" dirty="0">
                <a:latin typeface="+mj-lt"/>
              </a:rPr>
            </a:br>
            <a:r>
              <a:rPr lang="cs-CZ" sz="3200" dirty="0">
                <a:latin typeface="+mj-lt"/>
              </a:rPr>
              <a:t>Více významná je </a:t>
            </a:r>
            <a:r>
              <a:rPr lang="cs-CZ" sz="3200" dirty="0" smtClean="0">
                <a:latin typeface="+mj-lt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- - - a </a:t>
            </a:r>
            <a:r>
              <a:rPr lang="cs-CZ" sz="3200" b="1" dirty="0" smtClean="0">
                <a:latin typeface="+mj-lt"/>
              </a:rPr>
              <a:t>  </a:t>
            </a:r>
            <a:r>
              <a:rPr lang="cs-CZ" sz="3200" dirty="0" smtClean="0">
                <a:latin typeface="+mj-lt"/>
              </a:rPr>
              <a:t>než  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- - - </a:t>
            </a:r>
            <a:r>
              <a:rPr lang="cs-CZ" sz="3200" dirty="0" smtClean="0">
                <a:latin typeface="+mj-lt"/>
              </a:rPr>
              <a:t>.</a:t>
            </a:r>
            <a:r>
              <a:rPr lang="cs-CZ" sz="3200" dirty="0">
                <a:latin typeface="+mj-lt"/>
              </a:rPr>
              <a:t/>
            </a:r>
            <a:br>
              <a:rPr lang="cs-CZ" sz="3200" dirty="0">
                <a:latin typeface="+mj-lt"/>
              </a:rPr>
            </a:br>
            <a:r>
              <a:rPr lang="cs-CZ" sz="3200" dirty="0">
                <a:latin typeface="+mj-lt"/>
              </a:rPr>
              <a:t/>
            </a:r>
            <a:br>
              <a:rPr lang="cs-CZ" sz="3200" dirty="0">
                <a:latin typeface="+mj-lt"/>
              </a:rPr>
            </a:br>
            <a:r>
              <a:rPr lang="cs-CZ" sz="3200" dirty="0">
                <a:latin typeface="+mj-lt"/>
              </a:rPr>
              <a:t>Více významný je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n - - ř - - - - -   </a:t>
            </a:r>
            <a:r>
              <a:rPr lang="cs-CZ" sz="3200" dirty="0" smtClean="0">
                <a:latin typeface="+mj-lt"/>
              </a:rPr>
              <a:t>než </a:t>
            </a:r>
            <a:r>
              <a:rPr lang="cs-CZ" sz="3200" dirty="0">
                <a:latin typeface="+mj-lt"/>
              </a:rPr>
              <a:t/>
            </a:r>
            <a:br>
              <a:rPr lang="cs-CZ" sz="3200" dirty="0">
                <a:latin typeface="+mj-lt"/>
              </a:rPr>
            </a:b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p - - ř - - - - - - </a:t>
            </a:r>
            <a:r>
              <a:rPr lang="cs-CZ" sz="3200" dirty="0" smtClean="0">
                <a:latin typeface="+mj-lt"/>
              </a:rPr>
              <a:t>.</a:t>
            </a:r>
            <a:r>
              <a:rPr lang="cs-CZ" sz="3200" dirty="0">
                <a:latin typeface="+mj-lt"/>
              </a:rPr>
              <a:t/>
            </a:r>
            <a:br>
              <a:rPr lang="cs-CZ" sz="3200" dirty="0">
                <a:latin typeface="+mj-lt"/>
              </a:rPr>
            </a:br>
            <a:r>
              <a:rPr lang="cs-CZ" sz="3200" dirty="0">
                <a:latin typeface="+mj-lt"/>
              </a:rPr>
              <a:t/>
            </a:r>
            <a:br>
              <a:rPr lang="cs-CZ" sz="3200" dirty="0">
                <a:latin typeface="+mj-lt"/>
              </a:rPr>
            </a:br>
            <a:r>
              <a:rPr lang="cs-CZ" sz="3200" dirty="0">
                <a:latin typeface="+mj-lt"/>
              </a:rPr>
              <a:t>Více významná </a:t>
            </a:r>
            <a:r>
              <a:rPr lang="cs-CZ" sz="3200" dirty="0" smtClean="0">
                <a:latin typeface="+mj-lt"/>
              </a:rPr>
              <a:t>je 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 z - - - á     p o - - - - - - í </a:t>
            </a:r>
            <a:r>
              <a:rPr lang="cs-CZ" sz="3200" dirty="0" smtClean="0">
                <a:latin typeface="+mj-lt"/>
              </a:rPr>
              <a:t>, </a:t>
            </a:r>
            <a:r>
              <a:rPr lang="cs-CZ" sz="3200" dirty="0" smtClean="0">
                <a:solidFill>
                  <a:srgbClr val="C00000"/>
                </a:solidFill>
                <a:latin typeface="+mj-lt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zasloužilá</a:t>
            </a:r>
            <a:r>
              <a:rPr lang="cs-CZ" sz="3200" dirty="0" smtClean="0">
                <a:solidFill>
                  <a:srgbClr val="C00000"/>
                </a:solidFill>
                <a:latin typeface="+mj-lt"/>
              </a:rPr>
              <a:t>   </a:t>
            </a:r>
            <a:r>
              <a:rPr lang="cs-CZ" sz="3200" b="1" dirty="0" smtClean="0">
                <a:solidFill>
                  <a:srgbClr val="C00000"/>
                </a:solidFill>
                <a:latin typeface="+mj-lt"/>
              </a:rPr>
              <a:t>o - - - - - - t. </a:t>
            </a:r>
            <a:endParaRPr lang="cs-CZ" sz="3200" dirty="0">
              <a:solidFill>
                <a:srgbClr val="C00000"/>
              </a:solidFill>
              <a:latin typeface="+mj-lt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594" y="448934"/>
            <a:ext cx="2292616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98784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/>
              <a:t/>
            </a:r>
            <a:br>
              <a:rPr lang="cs-CZ" sz="3200" dirty="0"/>
            </a:br>
            <a:r>
              <a:rPr lang="cs-CZ" sz="3200" b="1" dirty="0"/>
              <a:t>Správné odpovědi:</a:t>
            </a:r>
            <a:br>
              <a:rPr lang="cs-CZ" sz="3200" b="1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>Více významný je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STARŠÍ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než  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MLADŠÍ.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>Více významná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je  </a:t>
            </a:r>
            <a:r>
              <a:rPr lang="cs-CZ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ŽENA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než  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MUŽ.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>Více významný je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NADŘÍZENÝ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nežli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PODŘÍZENÝ.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 smtClean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/>
            </a:r>
            <a:br>
              <a:rPr lang="cs-CZ" sz="3200" b="1" dirty="0">
                <a:latin typeface="Arial" pitchFamily="34" charset="0"/>
                <a:cs typeface="Arial" pitchFamily="34" charset="0"/>
              </a:rPr>
            </a:br>
            <a:r>
              <a:rPr lang="cs-CZ" sz="3200" b="1" dirty="0">
                <a:latin typeface="Arial" pitchFamily="34" charset="0"/>
                <a:cs typeface="Arial" pitchFamily="34" charset="0"/>
              </a:rPr>
              <a:t>Více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významná </a:t>
            </a:r>
            <a:r>
              <a:rPr lang="cs-CZ" sz="3200" b="1" dirty="0">
                <a:latin typeface="Arial" pitchFamily="34" charset="0"/>
                <a:cs typeface="Arial" pitchFamily="34" charset="0"/>
              </a:rPr>
              <a:t>je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ZNÁMÁ </a:t>
            </a:r>
            <a:r>
              <a:rPr lang="cs-CZ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POPULÁRNÍ, ZASLOUŽILÁ OSOBNOST</a:t>
            </a:r>
            <a:br>
              <a:rPr lang="cs-CZ" sz="32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endParaRPr lang="cs-CZ" sz="32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1012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229600" cy="4896544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1. Vyjmenuj 5 příkladů osob: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	nadřízený</a:t>
            </a:r>
            <a:r>
              <a:rPr lang="cs-CZ" sz="3200" dirty="0"/>
              <a:t> </a:t>
            </a:r>
            <a:r>
              <a:rPr lang="cs-CZ" sz="3200" dirty="0" smtClean="0"/>
              <a:t>x podřízený</a:t>
            </a:r>
            <a:r>
              <a:rPr lang="cs-CZ" sz="3200" dirty="0"/>
              <a:t>	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	známá osoba x neznámá osoba  </a:t>
            </a:r>
            <a:br>
              <a:rPr lang="cs-CZ" sz="3200" dirty="0" smtClean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2.  Kdo je označován jako celebrita</a:t>
            </a:r>
            <a:br>
              <a:rPr lang="cs-CZ" sz="3200" dirty="0" smtClean="0"/>
            </a:br>
            <a:r>
              <a:rPr lang="cs-CZ" sz="3200" dirty="0" smtClean="0"/>
              <a:t> 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32656"/>
            <a:ext cx="2298700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77144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2276871"/>
            <a:ext cx="63904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smtClean="0">
                <a:latin typeface="+mj-lt"/>
              </a:rPr>
              <a:t>Použitá literatura:</a:t>
            </a:r>
            <a:br>
              <a:rPr lang="cs-CZ" dirty="0" smtClean="0">
                <a:latin typeface="+mj-lt"/>
              </a:rPr>
            </a:br>
            <a:r>
              <a:rPr lang="cs-CZ" dirty="0">
                <a:latin typeface="+mj-lt"/>
              </a:rPr>
              <a:t/>
            </a:r>
            <a:br>
              <a:rPr lang="cs-CZ" dirty="0">
                <a:latin typeface="+mj-lt"/>
              </a:rPr>
            </a:br>
            <a:r>
              <a:rPr lang="cs-CZ" dirty="0">
                <a:latin typeface="+mj-lt"/>
              </a:rPr>
              <a:t>SMEJKAL Vladimír, BACHRACHOVÁ Hana, Lexikon společenského chování, 3.vyd.</a:t>
            </a:r>
            <a:br>
              <a:rPr lang="cs-CZ" dirty="0">
                <a:latin typeface="+mj-lt"/>
              </a:rPr>
            </a:br>
            <a:r>
              <a:rPr lang="cs-CZ" dirty="0">
                <a:latin typeface="+mj-lt"/>
              </a:rPr>
              <a:t>Praha: </a:t>
            </a:r>
            <a:r>
              <a:rPr lang="cs-CZ" dirty="0" err="1">
                <a:latin typeface="+mj-lt"/>
              </a:rPr>
              <a:t>Grada</a:t>
            </a:r>
            <a:r>
              <a:rPr lang="cs-CZ" dirty="0">
                <a:latin typeface="+mj-lt"/>
              </a:rPr>
              <a:t>, 2002. 264 s. ISBN </a:t>
            </a:r>
            <a:r>
              <a:rPr lang="cs-CZ" dirty="0" smtClean="0">
                <a:latin typeface="+mj-lt"/>
              </a:rPr>
              <a:t>80-247-0209-6</a:t>
            </a:r>
          </a:p>
          <a:p>
            <a:endParaRPr lang="cs-CZ" dirty="0">
              <a:latin typeface="+mj-lt"/>
            </a:endParaRPr>
          </a:p>
          <a:p>
            <a:r>
              <a:rPr lang="cs-CZ" dirty="0" smtClean="0">
                <a:latin typeface="+mj-lt"/>
              </a:rPr>
              <a:t>Obrázky:</a:t>
            </a:r>
          </a:p>
          <a:p>
            <a:r>
              <a:rPr lang="cs-CZ" dirty="0" smtClean="0">
                <a:latin typeface="+mj-lt"/>
              </a:rPr>
              <a:t>str.3,4,7,9,10,12,13</a:t>
            </a:r>
          </a:p>
          <a:p>
            <a:r>
              <a:rPr lang="cs-CZ" dirty="0">
                <a:latin typeface="+mj-lt"/>
                <a:cs typeface="Arial CE" pitchFamily="34" charset="0"/>
              </a:rPr>
              <a:t>[</a:t>
            </a:r>
            <a:r>
              <a:rPr lang="cs-CZ" dirty="0" smtClean="0">
                <a:latin typeface="+mj-lt"/>
                <a:cs typeface="Arial CE" pitchFamily="34" charset="0"/>
              </a:rPr>
              <a:t>cit.2012-09-11]. </a:t>
            </a:r>
            <a:r>
              <a:rPr lang="cs-CZ" dirty="0">
                <a:latin typeface="+mj-lt"/>
                <a:cs typeface="Arial CE" pitchFamily="34" charset="0"/>
              </a:rPr>
              <a:t>Dostupný pod licencí Microsoft Office 2010 na </a:t>
            </a:r>
            <a:r>
              <a:rPr lang="cs-CZ" dirty="0" smtClean="0">
                <a:latin typeface="+mj-lt"/>
                <a:cs typeface="Arial CE" pitchFamily="34" charset="0"/>
              </a:rPr>
              <a:t>WWW: </a:t>
            </a:r>
            <a:r>
              <a:rPr lang="cs-CZ" dirty="0">
                <a:latin typeface="+mj-lt"/>
              </a:rPr>
              <a:t>&lt;</a:t>
            </a:r>
            <a:r>
              <a:rPr lang="cs-CZ" u="sng" dirty="0">
                <a:latin typeface="+mj-lt"/>
                <a:hlinkClick r:id="rId2"/>
              </a:rPr>
              <a:t>http://office.microsoft.com/</a:t>
            </a:r>
            <a:r>
              <a:rPr lang="cs-CZ" u="sng" dirty="0" err="1">
                <a:latin typeface="+mj-lt"/>
                <a:hlinkClick r:id="rId2"/>
              </a:rPr>
              <a:t>cs-cz</a:t>
            </a:r>
            <a:r>
              <a:rPr lang="cs-CZ" u="sng" dirty="0">
                <a:latin typeface="+mj-lt"/>
                <a:hlinkClick r:id="rId2"/>
              </a:rPr>
              <a:t>/</a:t>
            </a:r>
            <a:r>
              <a:rPr lang="cs-CZ" u="sng" dirty="0" err="1">
                <a:latin typeface="+mj-lt"/>
                <a:hlinkClick r:id="rId2"/>
              </a:rPr>
              <a:t>images</a:t>
            </a:r>
            <a:r>
              <a:rPr lang="cs-CZ" dirty="0">
                <a:latin typeface="+mj-lt"/>
              </a:rPr>
              <a:t>&gt;</a:t>
            </a:r>
          </a:p>
          <a:p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621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</TotalTime>
  <Words>223</Words>
  <Application>Microsoft Office PowerPoint</Application>
  <PresentationFormat>Předvádění na obrazovce (4:3)</PresentationFormat>
  <Paragraphs>97</Paragraphs>
  <Slides>29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Motiv systému Office</vt:lpstr>
      <vt:lpstr>Snímek 1</vt:lpstr>
      <vt:lpstr>Společenská významnost</vt:lpstr>
      <vt:lpstr>Snímek 3</vt:lpstr>
      <vt:lpstr>Ve společnosti si nejsme všichni rovni.          </vt:lpstr>
      <vt:lpstr>Společensky významnější    osoba má určité    výsady a práva.</vt:lpstr>
      <vt:lpstr>Kdo je společensky více významný?</vt:lpstr>
      <vt:lpstr>Snímek 7</vt:lpstr>
      <vt:lpstr> Více významná je   ŽENA než MUŽ </vt:lpstr>
      <vt:lpstr>Snímek 9</vt:lpstr>
      <vt:lpstr>Snímek 10</vt:lpstr>
      <vt:lpstr>Více významný je   STARŠÍ než MLADŠÍ</vt:lpstr>
      <vt:lpstr>Snímek 12</vt:lpstr>
      <vt:lpstr>Snímek 13</vt:lpstr>
      <vt:lpstr>Více významný je   NADŘÍZENÝ než  PODŘÍZENÝ </vt:lpstr>
      <vt:lpstr>Snímek 15</vt:lpstr>
      <vt:lpstr>Snímek 16</vt:lpstr>
      <vt:lpstr>Více významná je   ZNÁMÁ POPULÁRNÍ,   ZASLOUŽILÁ OSOBNOST</vt:lpstr>
      <vt:lpstr>Snímek 18</vt:lpstr>
      <vt:lpstr>Snímek 19</vt:lpstr>
      <vt:lpstr>Snímek 20</vt:lpstr>
      <vt:lpstr>Doplň neúplná slova</vt:lpstr>
      <vt:lpstr> Společensky významným lidem    prokazujeme  ú- - u,    zd- - - - - -e   je jako první,     přenecháváme  jim místa k  s- - - -í     apod... </vt:lpstr>
      <vt:lpstr> PROKAZUJEME ÚCTU  ZDRAVÍME JE JAKO PRVNÍ   MÍSTA K SEZENÍ</vt:lpstr>
      <vt:lpstr>Snímek 24</vt:lpstr>
      <vt:lpstr>Snímek 25</vt:lpstr>
      <vt:lpstr>Snímek 26</vt:lpstr>
      <vt:lpstr> Správné odpovědi:  Více významný je  STARŠÍ  než  MLADŠÍ.  Více významná je  ŽENA  než  MUŽ.  Více významný je  NADŘÍZENÝ  nežli  PODŘÍZENÝ.  Více významná je  ZNÁMÁ POPULÁRNÍ, ZASLOUŽILÁ OSOBNOST </vt:lpstr>
      <vt:lpstr>1. Vyjmenuj 5 příkladů osob:   nadřízený x podřízený   známá osoba x neznámá osoba    2.  Kdo je označován jako celebrita  </vt:lpstr>
      <vt:lpstr>Snímek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Mlčochová  Svatava</dc:creator>
  <cp:keywords>osoby více významné , osoby méně významné</cp:keywords>
  <cp:lastModifiedBy>Dum</cp:lastModifiedBy>
  <cp:revision>41</cp:revision>
  <dcterms:created xsi:type="dcterms:W3CDTF">2012-08-06T17:17:47Z</dcterms:created>
  <dcterms:modified xsi:type="dcterms:W3CDTF">2014-06-14T17:51:49Z</dcterms:modified>
</cp:coreProperties>
</file>