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8" r:id="rId2"/>
    <p:sldId id="257" r:id="rId3"/>
    <p:sldId id="279" r:id="rId4"/>
    <p:sldId id="282" r:id="rId5"/>
    <p:sldId id="259" r:id="rId6"/>
    <p:sldId id="280" r:id="rId7"/>
    <p:sldId id="281" r:id="rId8"/>
    <p:sldId id="258" r:id="rId9"/>
    <p:sldId id="283" r:id="rId10"/>
    <p:sldId id="256" r:id="rId11"/>
    <p:sldId id="262" r:id="rId12"/>
    <p:sldId id="264" r:id="rId13"/>
    <p:sldId id="274" r:id="rId14"/>
    <p:sldId id="275" r:id="rId15"/>
    <p:sldId id="265" r:id="rId16"/>
    <p:sldId id="267" r:id="rId17"/>
    <p:sldId id="269" r:id="rId18"/>
    <p:sldId id="273" r:id="rId19"/>
    <p:sldId id="271" r:id="rId20"/>
    <p:sldId id="266" r:id="rId21"/>
    <p:sldId id="284" r:id="rId22"/>
    <p:sldId id="285" r:id="rId23"/>
    <p:sldId id="26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B6BB"/>
    <a:srgbClr val="67A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5169351-2E33-4235-9CC4-7B3EC9ED1BD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10C7489-9F41-414F-BB96-CDA1C03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4" y="6093296"/>
            <a:ext cx="9138606" cy="720080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33493591"/>
              </p:ext>
            </p:extLst>
          </p:nvPr>
        </p:nvGraphicFramePr>
        <p:xfrm>
          <a:off x="477189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SPV.1304.1K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Pozdrav verbální, neverbální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používáním vhodných forem  pozdravu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Pozdrav verbální, neverbální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1.10.2012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317499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17499" y="1484784"/>
            <a:ext cx="60736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–Pozdrav 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6962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556792"/>
            <a:ext cx="7478216" cy="381642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</a:t>
            </a:r>
            <a:r>
              <a:rPr lang="cs-CZ" sz="4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Pozdrav </a:t>
            </a:r>
            <a:br>
              <a:rPr lang="cs-CZ" sz="4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4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4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verbální a neverbální</a:t>
            </a:r>
            <a:br>
              <a:rPr lang="cs-CZ" sz="4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4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4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552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183880" cy="48965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Napiš co nejvíce pozdravů, 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které znáš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4067944" y="559412"/>
            <a:ext cx="3816424" cy="180020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268760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úkol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52735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183880" cy="54726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Podrav je součást prvního dojmu při setkání lidí.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Pozdravit je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slušnost,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odpovědět na pozdrav je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povinnost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851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5562944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Verbální pozdrav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slovy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Dobrý den, ráno, večer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shledanou, na viděnou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Ahoj, nazdar, zdravím, čau,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ahojky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čus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rukulíbám, servus, lovu zdar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530352"/>
            <a:ext cx="4187288" cy="4986880"/>
          </a:xfrm>
        </p:spPr>
        <p:txBody>
          <a:bodyPr>
            <a:normAutofit fontScale="55000" lnSpcReduction="20000"/>
          </a:bodyPr>
          <a:lstStyle/>
          <a:p>
            <a:r>
              <a:rPr lang="cs-CZ" sz="5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Neverbální pozdrav</a:t>
            </a:r>
          </a:p>
          <a:p>
            <a:pPr marL="0" indent="0">
              <a:buNone/>
            </a:pPr>
            <a:r>
              <a:rPr lang="cs-CZ" sz="51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beze slov</a:t>
            </a:r>
          </a:p>
          <a:p>
            <a:pPr marL="0" indent="0">
              <a:buNone/>
            </a:pPr>
            <a:endParaRPr lang="cs-CZ" sz="51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51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100" b="1" dirty="0" smtClean="0">
                <a:latin typeface="Arial" pitchFamily="34" charset="0"/>
                <a:cs typeface="Arial" pitchFamily="34" charset="0"/>
              </a:rPr>
              <a:t>Úklon hlavy</a:t>
            </a:r>
          </a:p>
          <a:p>
            <a:pPr marL="0" indent="0">
              <a:buNone/>
            </a:pPr>
            <a:endParaRPr lang="cs-CZ" sz="51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100" b="1" dirty="0" smtClean="0">
                <a:latin typeface="Arial" pitchFamily="34" charset="0"/>
                <a:cs typeface="Arial" pitchFamily="34" charset="0"/>
              </a:rPr>
              <a:t>Smeknutí klobouku</a:t>
            </a:r>
          </a:p>
          <a:p>
            <a:pPr marL="0" indent="0">
              <a:buNone/>
            </a:pPr>
            <a:endParaRPr lang="cs-CZ" sz="51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100" b="1" dirty="0" smtClean="0">
                <a:latin typeface="Arial" pitchFamily="34" charset="0"/>
                <a:cs typeface="Arial" pitchFamily="34" charset="0"/>
              </a:rPr>
              <a:t>Zamávání</a:t>
            </a:r>
            <a:r>
              <a:rPr lang="cs-CZ" sz="5100" b="1" dirty="0" smtClean="0">
                <a:latin typeface="Arial" pitchFamily="34" charset="0"/>
                <a:cs typeface="Arial" pitchFamily="34" charset="0"/>
              </a:rPr>
              <a:t>, vztyčení </a:t>
            </a:r>
            <a:r>
              <a:rPr lang="cs-CZ" sz="5100" b="1" dirty="0" smtClean="0">
                <a:latin typeface="Arial" pitchFamily="34" charset="0"/>
                <a:cs typeface="Arial" pitchFamily="34" charset="0"/>
              </a:rPr>
              <a:t>ruky</a:t>
            </a:r>
            <a:r>
              <a:rPr lang="cs-CZ" sz="5100" b="1" dirty="0" smtClean="0">
                <a:latin typeface="Arial" pitchFamily="34" charset="0"/>
                <a:cs typeface="Arial" pitchFamily="34" charset="0"/>
              </a:rPr>
              <a:t>, úsměv</a:t>
            </a:r>
            <a:r>
              <a:rPr lang="cs-CZ" sz="5100" b="1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endParaRPr lang="cs-CZ" sz="51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100" b="1" dirty="0" smtClean="0">
                <a:latin typeface="Arial" pitchFamily="34" charset="0"/>
                <a:cs typeface="Arial" pitchFamily="34" charset="0"/>
              </a:rPr>
              <a:t>Polibek na tvář</a:t>
            </a:r>
            <a:endParaRPr lang="cs-CZ" sz="51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51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644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1287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Clr>
                <a:srgbClr val="C00000"/>
              </a:buClr>
              <a:buFont typeface="Wingdings" pitchFamily="2" charset="2"/>
              <a:buChar char="ü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Zdravíme své přátele, známé </a:t>
            </a:r>
          </a:p>
          <a:p>
            <a:pPr>
              <a:buClr>
                <a:srgbClr val="C00000"/>
              </a:buClr>
            </a:pPr>
            <a:endParaRPr lang="cs-CZ" sz="3600" dirty="0">
              <a:solidFill>
                <a:srgbClr val="B1B6BB"/>
              </a:solidFill>
              <a:latin typeface="Arial" pitchFamily="34" charset="0"/>
              <a:cs typeface="Arial" pitchFamily="34" charset="0"/>
            </a:endParaRPr>
          </a:p>
          <a:p>
            <a:pPr marL="571500" indent="-571500">
              <a:buClr>
                <a:srgbClr val="C00000"/>
              </a:buClr>
              <a:buFont typeface="Wingdings" pitchFamily="2" charset="2"/>
              <a:buChar char="ü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Zdravíme, když někam přijdeme a odcházíme</a:t>
            </a:r>
          </a:p>
          <a:p>
            <a:pPr>
              <a:buClr>
                <a:srgbClr val="C00000"/>
              </a:buClr>
            </a:pPr>
            <a:endParaRPr lang="cs-CZ" sz="3600" b="1" dirty="0" smtClean="0">
              <a:solidFill>
                <a:srgbClr val="B1B6BB"/>
              </a:solidFill>
              <a:latin typeface="Arial" pitchFamily="34" charset="0"/>
              <a:cs typeface="Arial" pitchFamily="34" charset="0"/>
            </a:endParaRPr>
          </a:p>
          <a:p>
            <a:pPr marL="571500" indent="-571500">
              <a:buClr>
                <a:srgbClr val="C00000"/>
              </a:buClr>
              <a:buFont typeface="Wingdings" pitchFamily="2" charset="2"/>
              <a:buChar char="ü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Zdravíme, když chceme požádat o pomoc, o radu</a:t>
            </a:r>
          </a:p>
          <a:p>
            <a:pPr marL="571500" indent="-571500">
              <a:buClr>
                <a:srgbClr val="C00000"/>
              </a:buClr>
              <a:buFont typeface="Wingdings" pitchFamily="2" charset="2"/>
              <a:buChar char="ü"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571500" indent="-571500">
              <a:buClr>
                <a:srgbClr val="C00000"/>
              </a:buClr>
              <a:buFont typeface="Wingdings" pitchFamily="2" charset="2"/>
              <a:buChar char="ü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Zdravíme, když se chceme seznámit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130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704856" cy="5078313"/>
          </a:xfrm>
          <a:prstGeom prst="rect">
            <a:avLst/>
          </a:prstGeom>
          <a:solidFill>
            <a:srgbClr val="B1B6BB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Zdravíme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1028700" lvl="1" indent="-571500">
              <a:buClr>
                <a:srgbClr val="C00000"/>
              </a:buClr>
              <a:buFont typeface="Wingdings" pitchFamily="2" charset="2"/>
              <a:buChar char="ü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 obchodním styku</a:t>
            </a:r>
          </a:p>
          <a:p>
            <a:pPr marL="571500" indent="-571500">
              <a:buClr>
                <a:srgbClr val="C00000"/>
              </a:buClr>
              <a:buFont typeface="Wingdings" pitchFamily="2" charset="2"/>
              <a:buChar char="ü"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1028700" lvl="1" indent="-571500">
              <a:buClr>
                <a:srgbClr val="C00000"/>
              </a:buClr>
              <a:buFont typeface="Wingdings" pitchFamily="2" charset="2"/>
              <a:buChar char="ü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na úřadech</a:t>
            </a:r>
          </a:p>
          <a:p>
            <a:pPr marL="571500" indent="-571500">
              <a:buClr>
                <a:srgbClr val="C00000"/>
              </a:buClr>
              <a:buFont typeface="Wingdings" pitchFamily="2" charset="2"/>
              <a:buChar char="ü"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1028700" lvl="1" indent="-571500">
              <a:buClr>
                <a:srgbClr val="C00000"/>
              </a:buClr>
              <a:buFont typeface="Wingdings" pitchFamily="2" charset="2"/>
              <a:buChar char="ü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 restauraci</a:t>
            </a:r>
          </a:p>
          <a:p>
            <a:pPr marL="571500" indent="-571500">
              <a:buClr>
                <a:srgbClr val="C00000"/>
              </a:buClr>
              <a:buFont typeface="Wingdings" pitchFamily="2" charset="2"/>
              <a:buChar char="ü"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1028700" lvl="1" indent="-571500">
              <a:buClr>
                <a:srgbClr val="C00000"/>
              </a:buClr>
              <a:buFont typeface="Wingdings" pitchFamily="2" charset="2"/>
              <a:buChar char="ü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při telefonování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846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204864"/>
            <a:ext cx="6768752" cy="2862322"/>
          </a:xfrm>
          <a:prstGeom prst="rect">
            <a:avLst/>
          </a:prstGeom>
          <a:solidFill>
            <a:srgbClr val="B1B6BB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Kolikrát denně </a:t>
            </a:r>
          </a:p>
          <a:p>
            <a:pPr algn="ctr"/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pravděpodobně </a:t>
            </a:r>
          </a:p>
          <a:p>
            <a:pPr algn="ctr"/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zdravíš?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676400" cy="2109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89606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183880" cy="10515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Neverbální pozdrav beze slov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4219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762000" y="685800"/>
            <a:ext cx="7543800" cy="13030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Při pozdravu muž smeká klobouk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Users\Administrator\AppData\Local\Microsoft\Windows\Temporary Internet Files\Content.IE5\TWE027V1\MP900387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81703"/>
            <a:ext cx="2609088" cy="365760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Administrator\AppData\Local\Microsoft\Windows\Temporary Internet Files\Content.IE5\1WG9IXEJ\MC9002315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186996"/>
            <a:ext cx="4728763" cy="3873624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0111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Žena nikdy při pozdravu klobouk, čepici nesmeká 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 descr="C:\Users\Administrator\AppData\Local\Microsoft\Windows\Temporary Internet Files\Content.IE5\OSVB7JCM\MC90044037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11483"/>
            <a:ext cx="2743200" cy="2743200"/>
          </a:xfrm>
          <a:prstGeom prst="teardrop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istrator\AppData\Local\Microsoft\Windows\Temporary Internet Files\Content.IE5\TFLMONMV\MP9004140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4166" y="201394"/>
            <a:ext cx="4752528" cy="3638654"/>
          </a:xfrm>
          <a:prstGeom prst="cloudCallou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istrator\AppData\Local\Microsoft\Windows\Temporary Internet Files\Content.IE5\MHTG07UR\MP9004243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96752"/>
            <a:ext cx="2709068" cy="3621522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1841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36912"/>
            <a:ext cx="5394970" cy="3577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Users\Administrator\AppData\Local\Microsoft\Windows\Temporary Internet Files\Content.IE5\S2EMCOUJ\MP9003863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442" y="1484784"/>
            <a:ext cx="2715782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700869"/>
            <a:ext cx="4852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Pozdrav zamáváním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073" y="448204"/>
            <a:ext cx="1749425" cy="229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0188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Users\Administrator\AppData\Local\Microsoft\Windows\Temporary Internet Files\Content.IE5\S2EMCOUJ\MC9004238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0539" y="267096"/>
            <a:ext cx="2219769" cy="3017888"/>
          </a:xfrm>
          <a:prstGeom prst="rect">
            <a:avLst/>
          </a:prstGeom>
          <a:noFill/>
          <a:scene3d>
            <a:camera prst="perspectiveContrastingLeftFacing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Administrator\AppData\Local\Microsoft\Windows\Temporary Internet Files\Content.IE5\T8TYY20B\MC9004238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3821"/>
            <a:ext cx="2209813" cy="2881596"/>
          </a:xfrm>
          <a:prstGeom prst="rect">
            <a:avLst/>
          </a:prstGeom>
          <a:noFill/>
          <a:scene3d>
            <a:camera prst="perspectiveContrastingRightFacing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Administrator\AppData\Local\Microsoft\Windows\Temporary Internet Files\Content.IE5\QFZ25CSW\MC9001979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82096"/>
            <a:ext cx="1751846" cy="229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:\Users\Administrator\AppData\Local\Microsoft\Windows\Temporary Internet Files\Content.IE5\63ME8WPX\MC9003317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131765"/>
            <a:ext cx="1868998" cy="3035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C:\Users\Administrator\AppData\Local\Microsoft\Windows\Temporary Internet Files\Content.IE5\1WG9IXEJ\MC9001569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706163"/>
            <a:ext cx="1548079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24" name="Picture 12" descr="C:\Users\Administrator\AppData\Local\Microsoft\Windows\Temporary Internet Files\Content.IE5\TWE027V1\MC9003574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17032"/>
            <a:ext cx="2424542" cy="231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111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 descr="C:\Users\Administrator\AppData\Local\Microsoft\Windows\Temporary Internet Files\Content.IE5\T8TYY20B\MP9004393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852936"/>
            <a:ext cx="3816424" cy="35874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Administrator\AppData\Local\Microsoft\Windows\Temporary Internet Files\Content.IE5\TWE027V1\MC900432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13834"/>
            <a:ext cx="3312368" cy="332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281" y="764704"/>
            <a:ext cx="3378655" cy="49878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4418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9287" y="732419"/>
            <a:ext cx="3096999" cy="4639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C:\Users\Administrator\AppData\Local\Microsoft\Windows\Temporary Internet Files\Content.IE5\O3568WCH\MP9003167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29366"/>
            <a:ext cx="4778637" cy="316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725144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Pozdrav podáním ruky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0197" y="5517232"/>
            <a:ext cx="32787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Upozornění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401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Administrator\AppData\Local\Microsoft\Windows\Temporary Internet Files\Content.IE5\O3568WCH\MP9003855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7332"/>
            <a:ext cx="3854532" cy="5396345"/>
          </a:xfrm>
          <a:prstGeom prst="wedgeRoundRectCallou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Administrator\AppData\Local\Microsoft\Windows\Temporary Internet Files\Content.IE5\10TBAF4N\MP9003168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88840"/>
            <a:ext cx="5271627" cy="3488060"/>
          </a:xfrm>
          <a:prstGeom prst="wedgeEllipseCallou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908720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Pozdrav  rukou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018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352928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3377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4" name="Picture 6" descr="C:\Users\Administrator\AppData\Local\Microsoft\Windows\Temporary Internet Files\Content.IE5\1WG9IXEJ\MC900281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64718"/>
            <a:ext cx="2543059" cy="2459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Users\Administrator\AppData\Local\Microsoft\Windows\Temporary Internet Files\Content.IE5\10TBAF4N\MC900250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4439" y="3986341"/>
            <a:ext cx="3816424" cy="198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9" name="Picture 11" descr="C:\Users\Administrator\AppData\Local\Microsoft\Windows\Temporary Internet Files\Content.IE5\TWE027V1\MC9002405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64718"/>
            <a:ext cx="2243064" cy="214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18387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Pozdrav polibkem na tvář, na ústa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4833" y="4379306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Pozdrav polibkem ruky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2460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Administrator\AppData\Local\Microsoft\Windows\Temporary Internet Files\Content.IE5\TFLMONMV\MP9002554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7964" y="764704"/>
            <a:ext cx="6617241" cy="43784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extovéPole 1"/>
          <p:cNvSpPr txBox="1"/>
          <p:nvPr/>
        </p:nvSpPr>
        <p:spPr>
          <a:xfrm>
            <a:off x="2142308" y="5369908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Pozdrav 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obejmutím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9552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77686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Pozdrav může vyjádřit momentální náladu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Předveďte pozdrav: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vesele, smutně, znuděně, vztekle,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rozmáchlými gesty, rychle, tiše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1513" y="1856589"/>
            <a:ext cx="3608919" cy="1932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80112" y="2267722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   úkol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225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183880" cy="561662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	Kdo koho zdraví první ?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				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>
                <a:solidFill>
                  <a:schemeClr val="tx1"/>
                </a:solidFill>
              </a:rPr>
              <a:t/>
            </a:r>
            <a:br>
              <a:rPr lang="cs-CZ" sz="2800" dirty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4954" y="3482961"/>
            <a:ext cx="24482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starší mladšího 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66677" y="3487153"/>
            <a:ext cx="24482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mladší staršího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59852" y="2107704"/>
            <a:ext cx="24482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muž ženu 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30038" y="2107704"/>
            <a:ext cx="24482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žena muže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59852" y="4797152"/>
            <a:ext cx="24482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nadřízený podřízeného 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166677" y="4814486"/>
            <a:ext cx="24482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podřízený nadřízeného 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3336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8" grpId="0" animBg="1"/>
      <p:bldP spid="9" grpId="0" animBg="1"/>
      <p:bldP spid="10" grpId="0" animBg="1"/>
      <p:bldP spid="16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183880" cy="561662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 Uveď situace, kdy pozdravíš cizí    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osoby, které vůbec neznáš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Setkáš-li se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někým vícekrát za  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den, musíš ho vždy pozdravit?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 Uveď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příklady,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kdy použiješ  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pozdrav: dobrý den, na viděnou, 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ahoj, zdar, lovu zdar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141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11560" y="692696"/>
            <a:ext cx="7776864" cy="5184576"/>
          </a:xfrm>
        </p:spPr>
        <p:txBody>
          <a:bodyPr>
            <a:normAutofit/>
          </a:bodyPr>
          <a:lstStyle/>
          <a:p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Použitá literatura:</a:t>
            </a:r>
            <a:b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SMEJKAL Vladimír, BACHRACHOVÁ Hana, Lexikon společenského chování, 3.vyd.</a:t>
            </a:r>
            <a:b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12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Grada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2002. 264 s. ISBN 80-247-0209-6</a:t>
            </a:r>
            <a:b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Obrázky:</a:t>
            </a:r>
            <a:b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str.,8,14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15,1],11,12,,13,15,16,17,18,19,20. 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Dostupný pod licencí Microsoft Office 2010 na </a:t>
            </a:r>
            <a:b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WWW: &lt;</a:t>
            </a:r>
            <a:r>
              <a:rPr lang="cs-CZ" sz="1200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http://office.microsoft.com/</a:t>
            </a:r>
            <a:r>
              <a:rPr lang="cs-CZ" sz="1200" u="sng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cs-cz</a:t>
            </a:r>
            <a:r>
              <a:rPr lang="cs-CZ" sz="1200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1200" u="sng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images</a:t>
            </a:r>
            <a: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&gt;</a:t>
            </a:r>
            <a:br>
              <a:rPr lang="cs-CZ" sz="1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800" dirty="0"/>
              <a:t/>
            </a:r>
            <a:br>
              <a:rPr lang="cs-CZ" sz="800" dirty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18741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160</TotalTime>
  <Words>232</Words>
  <Application>Microsoft Office PowerPoint</Application>
  <PresentationFormat>Předvádění na obrazovce (4:3)</PresentationFormat>
  <Paragraphs>100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Aspekt</vt:lpstr>
      <vt:lpstr>Snímek 1</vt:lpstr>
      <vt:lpstr>   Pozdrav      verbální a neverbální  </vt:lpstr>
      <vt:lpstr>   Napiš co nejvíce pozdravů,   které znáš </vt:lpstr>
      <vt:lpstr>Podrav je součást prvního dojmu při setkání lidí.   Pozdravit je slušnost, odpovědět na pozdrav je povinnost.  </vt:lpstr>
      <vt:lpstr>Snímek 5</vt:lpstr>
      <vt:lpstr>Snímek 6</vt:lpstr>
      <vt:lpstr>Snímek 7</vt:lpstr>
      <vt:lpstr>Snímek 8</vt:lpstr>
      <vt:lpstr>Neverbální pozdrav beze slov</vt:lpstr>
      <vt:lpstr>Snímek 10</vt:lpstr>
      <vt:lpstr>Žena nikdy při pozdravu klobouk, čepici nesmeká 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 Kdo koho zdraví první ?             </vt:lpstr>
      <vt:lpstr>1. Uveď situace, kdy pozdravíš cizí         osoby, které vůbec neznáš  2. Setkáš-li se s někým vícekrát za       den, musíš ho vždy pozdravit?  3. Uveď příklady, kdy použiješ       pozdrav: dobrý den, na viděnou,      ahoj, zdar, lovu zdar </vt:lpstr>
      <vt:lpstr>Použitá literatura:  SMEJKAL Vladimír, BACHRACHOVÁ Hana, Lexikon společenského chování, 3.vyd. Praha: Grada, 2002. 264 s. ISBN 80-247-0209-6   Obrázky: str.,8,14, 15,1],11,12,,13,15,16,17,18,19,20. Dostupný pod licencí Microsoft Office 2010 na  WWW: &lt;http://office.microsoft.com/cs-cz/images&gt;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Mlčochová  Svatava</dc:creator>
  <cp:keywords>pozdrav verbální, neverbální</cp:keywords>
  <cp:lastModifiedBy>Dum</cp:lastModifiedBy>
  <cp:revision>22</cp:revision>
  <dcterms:created xsi:type="dcterms:W3CDTF">2012-10-01T18:56:03Z</dcterms:created>
  <dcterms:modified xsi:type="dcterms:W3CDTF">2014-06-14T17:47:13Z</dcterms:modified>
</cp:coreProperties>
</file>