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9" r:id="rId1"/>
    <p:sldMasterId id="2147483871" r:id="rId2"/>
  </p:sldMasterIdLst>
  <p:notesMasterIdLst>
    <p:notesMasterId r:id="rId26"/>
  </p:notesMasterIdLst>
  <p:sldIdLst>
    <p:sldId id="292" r:id="rId3"/>
    <p:sldId id="266" r:id="rId4"/>
    <p:sldId id="279" r:id="rId5"/>
    <p:sldId id="274" r:id="rId6"/>
    <p:sldId id="280" r:id="rId7"/>
    <p:sldId id="265" r:id="rId8"/>
    <p:sldId id="282" r:id="rId9"/>
    <p:sldId id="283" r:id="rId10"/>
    <p:sldId id="276" r:id="rId11"/>
    <p:sldId id="285" r:id="rId12"/>
    <p:sldId id="275" r:id="rId13"/>
    <p:sldId id="289" r:id="rId14"/>
    <p:sldId id="284" r:id="rId15"/>
    <p:sldId id="286" r:id="rId16"/>
    <p:sldId id="288" r:id="rId17"/>
    <p:sldId id="272" r:id="rId18"/>
    <p:sldId id="281" r:id="rId19"/>
    <p:sldId id="269" r:id="rId20"/>
    <p:sldId id="270" r:id="rId21"/>
    <p:sldId id="273" r:id="rId22"/>
    <p:sldId id="278" r:id="rId23"/>
    <p:sldId id="290" r:id="rId24"/>
    <p:sldId id="28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9846F2CD-3F91-402B-A51A-EA26D95819D7}">
          <p14:sldIdLst>
            <p14:sldId id="292"/>
            <p14:sldId id="266"/>
            <p14:sldId id="279"/>
            <p14:sldId id="274"/>
            <p14:sldId id="280"/>
            <p14:sldId id="265"/>
            <p14:sldId id="282"/>
            <p14:sldId id="283"/>
            <p14:sldId id="276"/>
            <p14:sldId id="285"/>
            <p14:sldId id="275"/>
            <p14:sldId id="289"/>
            <p14:sldId id="284"/>
            <p14:sldId id="286"/>
            <p14:sldId id="288"/>
          </p14:sldIdLst>
        </p14:section>
        <p14:section name="Oddíl bez názvu" id="{0A28FBBC-F7C1-41B8-AAE6-0264E83772DA}">
          <p14:sldIdLst>
            <p14:sldId id="272"/>
            <p14:sldId id="281"/>
            <p14:sldId id="269"/>
            <p14:sldId id="270"/>
            <p14:sldId id="273"/>
            <p14:sldId id="278"/>
            <p14:sldId id="290"/>
            <p14:sldId id="287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0909"/>
    <a:srgbClr val="FFFF3F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D0AA69-549A-45AC-BC26-A6642B38549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DDBDA-3F83-4AAB-89B9-DD197327E9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171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0DDBDA-3F83-4AAB-89B9-DD197327E90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1232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646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521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828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654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094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851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4307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237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529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01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3895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59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2755540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SPV.1305.1K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,co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je slušné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chování,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Podání ruky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669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13030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 O D Á N Í    R U K Y 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60848"/>
            <a:ext cx="4078535" cy="4071433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3484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04056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Podání ruky patří po celém světě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nejrozšířenější formě pozdravu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 to výraz 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přátelství, projev důvěry a pocta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010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Administrator\AppData\Local\Microsoft\Windows\Temporary Internet Files\Content.IE5\GTRHMXG9\MP90043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74846"/>
            <a:ext cx="8646991" cy="57961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47765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489654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Ruku podává jako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první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společensky významnější osoba.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16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Administrator\AppData\Local\Microsoft\Windows\Temporary Internet Files\Content.IE5\G9DKP0FF\MP900431194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4664"/>
            <a:ext cx="3646487" cy="36464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Administrator\AppData\Local\Microsoft\Windows\Temporary Internet Files\Content.IE5\63ME8WPX\MP9004317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888432" cy="38884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76415"/>
            <a:ext cx="3657600" cy="2420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1287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5400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slabý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stisk vždy zanechává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špatný dojem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( tzv. leklá ryba),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stejně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tomu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s příliš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pevným stiskem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 tzv. siláci)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20688"/>
            <a:ext cx="2355826" cy="35271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40968"/>
            <a:ext cx="3942008" cy="4052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687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540060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Netřeseme rukou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nepřiměřeně dlouho,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vyhneme se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poplácávání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rameně. 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76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Administrator\AppData\Local\Microsoft\Windows\Temporary Internet Files\Content.IE5\1WG9IXEJ\MP9003991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43000"/>
            <a:ext cx="6400800" cy="457200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7176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120680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dirty="0" smtClean="0"/>
              <a:t>	</a:t>
            </a:r>
            <a:r>
              <a:rPr lang="cs-CZ" sz="3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Ruku </a:t>
            </a:r>
            <a:r>
              <a:rPr lang="cs-CZ" sz="3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podáváme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s </a:t>
            </a: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mírným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	úsměvem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a úklonem hlavy</a:t>
            </a: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díváme </a:t>
            </a:r>
            <a:r>
              <a:rPr lang="cs-CZ" sz="3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do očí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8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	ruce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jsou mírně nad úrovní </a:t>
            </a: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pasu.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800" b="1" dirty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	Stisk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ruky </a:t>
            </a:r>
            <a:r>
              <a:rPr lang="cs-CZ" sz="3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 pevný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, ale </a:t>
            </a:r>
            <a:r>
              <a:rPr lang="cs-CZ" sz="3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 </a:t>
            </a:r>
            <a:r>
              <a:rPr lang="cs-CZ" sz="3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drtivý</a:t>
            </a:r>
            <a:r>
              <a:rPr lang="cs-CZ" sz="38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800" b="1" dirty="0" smtClean="0">
                <a:latin typeface="Arial" pitchFamily="34" charset="0"/>
                <a:cs typeface="Arial" pitchFamily="34" charset="0"/>
              </a:rPr>
            </a:br>
            <a:r>
              <a:rPr lang="cs-CZ" sz="3800" b="1" dirty="0" smtClean="0">
                <a:latin typeface="Arial" pitchFamily="34" charset="0"/>
                <a:cs typeface="Arial" pitchFamily="34" charset="0"/>
              </a:rPr>
              <a:t>	a netrvá </a:t>
            </a:r>
            <a:r>
              <a:rPr lang="cs-CZ" sz="3800" b="1" dirty="0">
                <a:latin typeface="Arial" pitchFamily="34" charset="0"/>
                <a:cs typeface="Arial" pitchFamily="34" charset="0"/>
              </a:rPr>
              <a:t>déle než jednu vteřinu.</a:t>
            </a:r>
          </a:p>
        </p:txBody>
      </p:sp>
    </p:spTree>
    <p:extLst>
      <p:ext uri="{BB962C8B-B14F-4D97-AF65-F5344CB8AC3E}">
        <p14:creationId xmlns:p14="http://schemas.microsoft.com/office/powerpoint/2010/main" xmlns="" val="184015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dministrator\AppData\Local\Microsoft\Windows\Temporary Internet Files\Content.IE5\S2EMCOUJ\MP900401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529557"/>
            <a:ext cx="3457299" cy="51834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259" y="476672"/>
            <a:ext cx="4416649" cy="29329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24999"/>
            <a:ext cx="4304049" cy="28917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6139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5616624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b="1" dirty="0" smtClean="0"/>
              <a:t>	Podáváme </a:t>
            </a:r>
            <a:r>
              <a:rPr lang="cs-CZ" b="1" dirty="0">
                <a:solidFill>
                  <a:srgbClr val="C00000"/>
                </a:solidFill>
              </a:rPr>
              <a:t>vždy pravou ruku 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/>
              <a:t>i když jsou </a:t>
            </a:r>
            <a:r>
              <a:rPr lang="cs-CZ" b="1" dirty="0"/>
              <a:t>oba lidé </a:t>
            </a:r>
            <a:r>
              <a:rPr lang="cs-CZ" b="1" dirty="0" smtClean="0"/>
              <a:t>leváci</a:t>
            </a:r>
            <a:r>
              <a:rPr lang="cs-CZ" b="1" dirty="0"/>
              <a:t>.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Výjimku </a:t>
            </a:r>
            <a:r>
              <a:rPr lang="cs-CZ" b="1" dirty="0">
                <a:solidFill>
                  <a:srgbClr val="C00000"/>
                </a:solidFill>
              </a:rPr>
              <a:t>tvoří pouze skauti</a:t>
            </a:r>
            <a:r>
              <a:rPr lang="cs-CZ" b="1" dirty="0"/>
              <a:t>, </a:t>
            </a:r>
            <a:r>
              <a:rPr lang="cs-CZ" b="1" dirty="0" smtClean="0"/>
              <a:t>	kteří </a:t>
            </a:r>
            <a:r>
              <a:rPr lang="cs-CZ" b="1" dirty="0"/>
              <a:t>si podávají levou ruku, </a:t>
            </a:r>
            <a:r>
              <a:rPr lang="cs-CZ" b="1" dirty="0" smtClean="0"/>
              <a:t>	jelikož </a:t>
            </a:r>
            <a:r>
              <a:rPr lang="cs-CZ" b="1" dirty="0"/>
              <a:t>je blíže </a:t>
            </a:r>
            <a:r>
              <a:rPr lang="cs-CZ" b="1" dirty="0" smtClean="0"/>
              <a:t>srdci, popř. lidé 	se zraněním.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552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9825" y="404664"/>
            <a:ext cx="6192687" cy="6192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6740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5112568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 nepřípustné </a:t>
            </a: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někomu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podat ruku a přitom se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dotyčnému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nedívat do očí. </a:t>
            </a:r>
          </a:p>
        </p:txBody>
      </p:sp>
    </p:spTree>
    <p:extLst>
      <p:ext uri="{BB962C8B-B14F-4D97-AF65-F5344CB8AC3E}">
        <p14:creationId xmlns:p14="http://schemas.microsoft.com/office/powerpoint/2010/main" xmlns="" val="220889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83264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Ruku nabízí vždy osoba společensky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významnější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žena              	 	muži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starší 			    mladšímu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nadřízený 		      podřízenému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9183"/>
            <a:ext cx="1011237" cy="542925"/>
          </a:xfrm>
          <a:prstGeom prst="rect">
            <a:avLst/>
          </a:prstGeom>
          <a:solidFill>
            <a:srgbClr val="C00000"/>
          </a:solidFill>
          <a:ln>
            <a:noFill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88106"/>
            <a:ext cx="1011237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517231"/>
            <a:ext cx="1011237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424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Žena podává ruku muži</a:t>
            </a:r>
            <a:endParaRPr lang="cs-CZ" dirty="0">
              <a:solidFill>
                <a:srgbClr val="FFFF66"/>
              </a:solidFill>
            </a:endParaRPr>
          </a:p>
        </p:txBody>
      </p:sp>
      <p:pic>
        <p:nvPicPr>
          <p:cNvPr id="4099" name="Picture 3" descr="C:\Users\Administrator\AppData\Local\Microsoft\Windows\Temporary Internet Files\Content.IE5\QFZ25CSW\MP90038553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004048" y="1517447"/>
            <a:ext cx="3469332" cy="4857066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Administrator\AppData\Local\Microsoft\Windows\Temporary Internet Files\Content.IE5\TWE027V1\MP9002849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4344" y="1556792"/>
            <a:ext cx="3155607" cy="4817721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6480012">
            <a:off x="1668301" y="2319650"/>
            <a:ext cx="1787693" cy="484632"/>
          </a:xfrm>
          <a:prstGeom prst="right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438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36704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Nepodáváme </a:t>
            </a:r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ruku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v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sedě, přes stůl nebo do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kříže,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zašpiněnou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od práce, v sádře ani v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rukavici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výjimkou jsou dámy, které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si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rukavice mohou ponechat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Pokud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se nám ruka potí, nenápadně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si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ji utřeme do kapesníku v kapse.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Nepodáváme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ruku, když protějšek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právě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jí. 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533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85800"/>
            <a:ext cx="7543800" cy="1014413"/>
          </a:xfrm>
        </p:spPr>
        <p:txBody>
          <a:bodyPr>
            <a:normAutofit/>
          </a:bodyPr>
          <a:lstStyle/>
          <a:p>
            <a:endParaRPr lang="cs-CZ" b="1" i="1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Administrator\AppData\Local\Microsoft\Windows\Temporary Internet Files\Content.IE5\63ME8WPX\MC900234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61048"/>
            <a:ext cx="2805065" cy="153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671098" y="795481"/>
            <a:ext cx="3312368" cy="20528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175154" y="146794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Ú k o l :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0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9320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Kdo podává ruku jako první ?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Administrator\AppData\Local\Microsoft\Windows\Temporary Internet Files\Content.IE5\4YY6E2MN\MP9003855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406" y="1714458"/>
            <a:ext cx="6016702" cy="42976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7333" y="1340769"/>
            <a:ext cx="3358058" cy="41764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6406" y="5661248"/>
            <a:ext cx="46856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žena  muži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5657670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starší    mladšímu</a:t>
            </a:r>
          </a:p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nadřízený   podřízenému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608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Proč při pozdravu muž sedí?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7" name="Picture 3" descr="C:\Users\Administrator\AppData\Local\Microsoft\Windows\Temporary Internet Files\Content.IE5\10TBAF4N\MP900423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4744"/>
            <a:ext cx="5085184" cy="46805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6008617"/>
            <a:ext cx="5208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C00000"/>
                </a:solidFill>
              </a:rPr>
              <a:t> muž je upoután na vozíku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 rot="3907342">
            <a:off x="1059319" y="5219459"/>
            <a:ext cx="484632" cy="1723999"/>
          </a:xfrm>
          <a:prstGeom prst="upArrow">
            <a:avLst/>
          </a:prstGeom>
          <a:solidFill>
            <a:srgbClr val="BD090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9077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5976664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Doplň chybějící slova </a:t>
            </a:r>
            <a:r>
              <a:rPr lang="cs-CZ" dirty="0" smtClean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Zdravíme pouze  ________  rukou.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Při podání _______ se druhému _______   _________ do  ______ .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Ruku nepodáváme když jsou ______ ,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_________ , _________.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262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 fontScale="90000"/>
          </a:bodyPr>
          <a:lstStyle/>
          <a:p>
            <a:pPr algn="l"/>
            <a:r>
              <a:rPr lang="cs-CZ" sz="9600" b="1" dirty="0" smtClean="0">
                <a:solidFill>
                  <a:srgbClr val="C00000"/>
                </a:solidFill>
                <a:latin typeface="Arial Black" pitchFamily="34" charset="0"/>
                <a:sym typeface="Wingdings" pitchFamily="2" charset="2"/>
              </a:rPr>
              <a:t>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Správné odpovědi:</a:t>
            </a:r>
            <a:br>
              <a:rPr lang="cs-CZ" b="1" u="sng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Zdravíme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pouze 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pravou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rukou.</a:t>
            </a:r>
            <a:br>
              <a:rPr lang="cs-CZ" b="1" dirty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latin typeface="Arial" pitchFamily="34" charset="0"/>
                <a:cs typeface="Arial" pitchFamily="34" charset="0"/>
              </a:rPr>
              <a:t/>
            </a:r>
            <a:br>
              <a:rPr lang="cs-CZ" b="1" dirty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latin typeface="Arial" pitchFamily="34" charset="0"/>
                <a:cs typeface="Arial" pitchFamily="34" charset="0"/>
              </a:rPr>
              <a:t>Při podání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ruky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se druhému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člověku díváme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očí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.</a:t>
            </a:r>
            <a:br>
              <a:rPr lang="cs-CZ" b="1" dirty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latin typeface="Arial" pitchFamily="34" charset="0"/>
                <a:cs typeface="Arial" pitchFamily="34" charset="0"/>
              </a:rPr>
              <a:t/>
            </a:r>
            <a:br>
              <a:rPr lang="cs-CZ" b="1" dirty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latin typeface="Arial" pitchFamily="34" charset="0"/>
                <a:cs typeface="Arial" pitchFamily="34" charset="0"/>
              </a:rPr>
              <a:t>Ruku nepodáváme když jsou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špinavé,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mokré,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zpocené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733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573016"/>
            <a:ext cx="8229600" cy="2799184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Použitá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literatura: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>str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.,1,3, 5, 6, 8, 1 , 12, 15, 17, 18, 19. Dostupný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pod licencí Microsoft Office 2010 na 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>WWW: &lt;</a:t>
            </a:r>
            <a:r>
              <a:rPr lang="cs-CZ" sz="1200" u="sng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1200" u="sng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1200" u="sng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200" u="sng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latin typeface="Arial" pitchFamily="34" charset="0"/>
                <a:cs typeface="Arial" pitchFamily="34" charset="0"/>
              </a:rPr>
            </a:b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097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165</Words>
  <Application>Microsoft Office PowerPoint</Application>
  <PresentationFormat>Předvádění na obrazovce (4:3)</PresentationFormat>
  <Paragraphs>54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Došky</vt:lpstr>
      <vt:lpstr>Snímek 1</vt:lpstr>
      <vt:lpstr>Snímek 2</vt:lpstr>
      <vt:lpstr>Podání ruky patří po celém světě   k nejrozšířenější formě pozdravu.  Je to výraz   přátelství, projev důvěry a pocta .</vt:lpstr>
      <vt:lpstr>Snímek 4</vt:lpstr>
      <vt:lpstr>Ruku podává jako   první   společensky významnější osoba. </vt:lpstr>
      <vt:lpstr>Snímek 6</vt:lpstr>
      <vt:lpstr>slabý stisk vždy zanechává  špatný dojem ( tzv. leklá ryba),    stejně je tomu i s příliš  pevným stiskem ( tzv. siláci)</vt:lpstr>
      <vt:lpstr>Netřeseme rukou   nepřiměřeně dlouho,     vyhneme se  poplácávání  po rameně.   </vt:lpstr>
      <vt:lpstr>Snímek 9</vt:lpstr>
      <vt:lpstr> Ruku podáváme s mírným    úsměvem a úklonem hlavy,    díváme se do očí,    ruce jsou mírně nad úrovní pasu.    Stisk ruky je pevný, ale ne drtivý    a netrvá déle než jednu vteřinu.</vt:lpstr>
      <vt:lpstr>Snímek 11</vt:lpstr>
      <vt:lpstr> Podáváme vždy pravou ruku   i když jsou oba lidé leváci.    Výjimku tvoří pouze skauti,  kteří si podávají levou ruku,  jelikož je blíže srdci, popř. lidé  se zraněním.</vt:lpstr>
      <vt:lpstr>Snímek 13</vt:lpstr>
      <vt:lpstr>Je nepřípustné    někomu podat ruku a přitom se   dotyčnému nedívat do očí. </vt:lpstr>
      <vt:lpstr>Ruku nabízí vždy osoba společensky významnější   žena                 muži  starší        mladšímu  nadřízený         podřízenému</vt:lpstr>
      <vt:lpstr>Žena podává ruku muži</vt:lpstr>
      <vt:lpstr> Nepodáváme ruku    v sedě, přes stůl nebo do kříže,  zašpiněnou od práce, v sádře ani v  rukavici, výjimkou jsou dámy, které  si rukavice mohou ponechat.    Pokud se nám ruka potí, nenápadně  si ji utřeme do kapesníku v kapse.     Nepodáváme ruku, když protějšek  právě jí.  </vt:lpstr>
      <vt:lpstr>Snímek 18</vt:lpstr>
      <vt:lpstr>Kdo podává ruku jako první ?</vt:lpstr>
      <vt:lpstr>Proč při pozdravu muž sedí? </vt:lpstr>
      <vt:lpstr>Doplň chybějící slova :  Zdravíme pouze  ________  rukou.  Při podání _______ se druhému _______   _________ do  ______ .  Ruku nepodáváme když jsou ______ , _________ , _________.</vt:lpstr>
      <vt:lpstr> Správné odpovědi:  Zdravíme pouze  pravou rukou.  Při podání  ruky se druhému člověku díváme do očí .  Ruku nepodáváme když jsou špinavé, mokré, zpocené.</vt:lpstr>
      <vt:lpstr>       Použitá literatura:  SMEJKAL Vladimír, BACHRACHOVÁ Hana, Lexikon společenského chování, 3.vyd. Praha: Grada, 2002. 264 s. ISBN 80-247-0209-6   Obrázky: str.,1,3, 5, 6, 8, 1 , 12, 15, 17, 18, 19. Dostupný pod licencí Microsoft Office 2010 na  WWW: &lt;http://office.microsoft.com/cs-cz/images&gt;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subject>Společenská výchova</dc:subject>
  <dc:creator>Mlčochová Svatava</dc:creator>
  <cp:keywords>pozdrav</cp:keywords>
  <cp:lastModifiedBy>Dum</cp:lastModifiedBy>
  <cp:revision>47</cp:revision>
  <dcterms:created xsi:type="dcterms:W3CDTF">2012-06-04T12:01:21Z</dcterms:created>
  <dcterms:modified xsi:type="dcterms:W3CDTF">2014-06-14T17:44:56Z</dcterms:modified>
</cp:coreProperties>
</file>