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9" r:id="rId5"/>
    <p:sldId id="269" r:id="rId6"/>
    <p:sldId id="258" r:id="rId7"/>
    <p:sldId id="260" r:id="rId8"/>
    <p:sldId id="267" r:id="rId9"/>
    <p:sldId id="264" r:id="rId10"/>
    <p:sldId id="265" r:id="rId11"/>
    <p:sldId id="263" r:id="rId12"/>
    <p:sldId id="266" r:id="rId13"/>
    <p:sldId id="262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20069"/>
    <a:srgbClr val="660033"/>
    <a:srgbClr val="CCE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4012-DDC2-4357-9CDD-C9BF01200EC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68675-F412-4003-949E-B65CF3AD19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8157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4012-DDC2-4357-9CDD-C9BF01200EC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68675-F412-4003-949E-B65CF3AD19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5070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4012-DDC2-4357-9CDD-C9BF01200EC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68675-F412-4003-949E-B65CF3AD19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50240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4012-DDC2-4357-9CDD-C9BF01200EC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68675-F412-4003-949E-B65CF3AD19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5120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4012-DDC2-4357-9CDD-C9BF01200EC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68675-F412-4003-949E-B65CF3AD19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6031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4012-DDC2-4357-9CDD-C9BF01200EC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68675-F412-4003-949E-B65CF3AD19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1343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4012-DDC2-4357-9CDD-C9BF01200EC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68675-F412-4003-949E-B65CF3AD19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3499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4012-DDC2-4357-9CDD-C9BF01200EC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68675-F412-4003-949E-B65CF3AD19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1735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4012-DDC2-4357-9CDD-C9BF01200EC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68675-F412-4003-949E-B65CF3AD19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6197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4012-DDC2-4357-9CDD-C9BF01200EC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68675-F412-4003-949E-B65CF3AD19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437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4012-DDC2-4357-9CDD-C9BF01200EC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68675-F412-4003-949E-B65CF3AD19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3214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74012-DDC2-4357-9CDD-C9BF01200EC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868675-F412-4003-949E-B65CF3AD19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6064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1077675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Svatava Mlčochová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SPV.1306.1K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Společenská výchova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chování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seznamuje žáky s 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významem co je slušné chování a  dodržováním společenských pravidel chování.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- slušné chování, etiketa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29.8..2012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314802" y="1484784"/>
            <a:ext cx="60736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Arial CE" pitchFamily="34" charset="0"/>
                <a:cs typeface="Arial CE" pitchFamily="34" charset="0"/>
              </a:rPr>
              <a:t>Společenská výchova – Oslovování</a:t>
            </a:r>
            <a:endParaRPr lang="cs-CZ" sz="1600" b="1" dirty="0">
              <a:latin typeface="Arial CE" pitchFamily="34" charset="0"/>
              <a:cs typeface="Arial CE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3359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O S L O V O V Á N Í</a:t>
            </a:r>
            <a:endParaRPr lang="cs-CZ" sz="3600" b="1" dirty="0">
              <a:solidFill>
                <a:srgbClr val="660033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2836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4968552"/>
          </a:xfrm>
        </p:spPr>
        <p:txBody>
          <a:bodyPr/>
          <a:lstStyle/>
          <a:p>
            <a:pPr marL="571500" indent="-571500" algn="l">
              <a:buFont typeface="Wingdings" pitchFamily="2" charset="2"/>
              <a:buChar char="Ø"/>
            </a:pPr>
            <a:r>
              <a:rPr lang="pl-PL" dirty="0" smtClean="0">
                <a:solidFill>
                  <a:srgbClr val="660033"/>
                </a:solidFill>
              </a:rPr>
              <a:t>	Oslovujeme </a:t>
            </a:r>
            <a:r>
              <a:rPr lang="pl-PL" dirty="0">
                <a:solidFill>
                  <a:srgbClr val="660033"/>
                </a:solidFill>
              </a:rPr>
              <a:t>vždy tak, </a:t>
            </a:r>
            <a:r>
              <a:rPr lang="pl-PL" dirty="0" smtClean="0">
                <a:solidFill>
                  <a:srgbClr val="660033"/>
                </a:solidFill>
              </a:rPr>
              <a:t/>
            </a:r>
            <a:br>
              <a:rPr lang="pl-PL" dirty="0" smtClean="0">
                <a:solidFill>
                  <a:srgbClr val="660033"/>
                </a:solidFill>
              </a:rPr>
            </a:br>
            <a:r>
              <a:rPr lang="pl-PL" dirty="0" smtClean="0">
                <a:solidFill>
                  <a:srgbClr val="660033"/>
                </a:solidFill>
              </a:rPr>
              <a:t/>
            </a:r>
            <a:br>
              <a:rPr lang="pl-PL" dirty="0" smtClean="0">
                <a:solidFill>
                  <a:srgbClr val="660033"/>
                </a:solidFill>
              </a:rPr>
            </a:br>
            <a:r>
              <a:rPr lang="pl-PL" dirty="0" smtClean="0">
                <a:solidFill>
                  <a:srgbClr val="660033"/>
                </a:solidFill>
              </a:rPr>
              <a:t>	jak </a:t>
            </a:r>
            <a:r>
              <a:rPr lang="pl-PL" dirty="0">
                <a:solidFill>
                  <a:srgbClr val="660033"/>
                </a:solidFill>
              </a:rPr>
              <a:t>si to daná osoba přeje. </a:t>
            </a:r>
            <a:endParaRPr lang="cs-CZ" dirty="0">
              <a:solidFill>
                <a:srgbClr val="6600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1173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5616624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latin typeface="Arial" pitchFamily="34" charset="0"/>
                <a:cs typeface="Arial" pitchFamily="34" charset="0"/>
              </a:rPr>
              <a:t>Běžné je oslovovat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druhou stranu při komunikaci buď </a:t>
            </a:r>
            <a:r>
              <a:rPr lang="cs-CZ" sz="3600" b="1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běžným oslovením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–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pane</a:t>
            </a:r>
            <a:r>
              <a:rPr lang="cs-CZ" sz="3600" b="1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, paní, slečno, </a:t>
            </a:r>
            <a: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endParaRPr lang="cs-CZ" sz="3600" b="1" dirty="0">
              <a:solidFill>
                <a:srgbClr val="660033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583522"/>
            <a:ext cx="3493587" cy="2325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528" y="3284984"/>
            <a:ext cx="2355396" cy="3157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348880"/>
            <a:ext cx="2865437" cy="3316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65193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0889"/>
            <a:ext cx="3240360" cy="2127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48072"/>
            <a:ext cx="2328863" cy="343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556792"/>
            <a:ext cx="2378075" cy="3614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>
                <a:latin typeface="Arial" pitchFamily="34" charset="0"/>
                <a:cs typeface="Arial" pitchFamily="34" charset="0"/>
              </a:rPr>
              <a:t>Oslovujeme akademickým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titulem, pokud ho oslovovaný vlastní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– např. pane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inženýre, </a:t>
            </a:r>
            <a:br>
              <a:rPr lang="cs-CZ" sz="3600" dirty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pane doktore,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paní doktorko,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latin typeface="Arial" pitchFamily="34" charset="0"/>
                <a:cs typeface="Arial" pitchFamily="34" charset="0"/>
              </a:rPr>
            </a:br>
            <a:r>
              <a:rPr lang="cs-CZ" sz="3600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nebo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funkčním titulem - pane vedoucí,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pane řediteli, paní učitelko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xmlns="" val="4095969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229600" cy="547260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	Ženy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oslovujeme </a:t>
            </a:r>
            <a:r>
              <a:rPr lang="cs-CZ" sz="3600" b="1" u="sng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paní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bez 	ohledu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na to, zda-</a:t>
            </a:r>
            <a:r>
              <a:rPr lang="cs-CZ" sz="3600" b="1" dirty="0" err="1">
                <a:latin typeface="Arial" pitchFamily="34" charset="0"/>
                <a:cs typeface="Arial" pitchFamily="34" charset="0"/>
              </a:rPr>
              <a:t>li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 jsou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vdané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. 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Oslovení </a:t>
            </a:r>
            <a:r>
              <a:rPr lang="cs-CZ" sz="3600" b="1" u="sng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slečno</a:t>
            </a:r>
            <a:r>
              <a:rPr lang="cs-CZ" sz="3600" b="1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si dovolujeme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pouze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vůči velmi mladé dívce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nebo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pokud si o to žena sama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řekne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.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400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5040560"/>
          </a:xfrm>
        </p:spPr>
        <p:txBody>
          <a:bodyPr/>
          <a:lstStyle/>
          <a:p>
            <a:pPr marL="571500" indent="-571500" algn="l">
              <a:buFont typeface="Wingdings" pitchFamily="2" charset="2"/>
              <a:buChar char="Ø"/>
            </a:pPr>
            <a:r>
              <a:rPr lang="cs-CZ" b="1" dirty="0">
                <a:solidFill>
                  <a:srgbClr val="660033"/>
                </a:solidFill>
              </a:rPr>
              <a:t>Správné je oslovování v 5. </a:t>
            </a:r>
            <a:r>
              <a:rPr lang="cs-CZ" b="1" dirty="0" smtClean="0">
                <a:solidFill>
                  <a:srgbClr val="660033"/>
                </a:solidFill>
              </a:rPr>
              <a:t>pádě:</a:t>
            </a:r>
            <a:br>
              <a:rPr lang="cs-CZ" b="1" dirty="0" smtClean="0">
                <a:solidFill>
                  <a:srgbClr val="660033"/>
                </a:solidFill>
              </a:rPr>
            </a:br>
            <a:r>
              <a:rPr lang="cs-CZ" b="1" dirty="0" smtClean="0">
                <a:solidFill>
                  <a:srgbClr val="660033"/>
                </a:solidFill>
              </a:rPr>
              <a:t/>
            </a:r>
            <a:br>
              <a:rPr lang="cs-CZ" b="1" dirty="0" smtClean="0">
                <a:solidFill>
                  <a:srgbClr val="660033"/>
                </a:solidFill>
              </a:rPr>
            </a:br>
            <a:r>
              <a:rPr lang="cs-CZ" b="1" dirty="0" smtClean="0">
                <a:solidFill>
                  <a:srgbClr val="660033"/>
                </a:solidFill>
              </a:rPr>
              <a:t>pane </a:t>
            </a:r>
            <a:r>
              <a:rPr lang="cs-CZ" b="1" dirty="0">
                <a:solidFill>
                  <a:srgbClr val="660033"/>
                </a:solidFill>
              </a:rPr>
              <a:t>Nováku, </a:t>
            </a:r>
            <a:r>
              <a:rPr lang="cs-CZ" b="1" dirty="0" smtClean="0">
                <a:solidFill>
                  <a:srgbClr val="660033"/>
                </a:solidFill>
              </a:rPr>
              <a:t>paní Nováková</a:t>
            </a:r>
            <a:br>
              <a:rPr lang="cs-CZ" b="1" dirty="0" smtClean="0">
                <a:solidFill>
                  <a:srgbClr val="660033"/>
                </a:solidFill>
              </a:rPr>
            </a:br>
            <a:r>
              <a:rPr lang="cs-CZ" b="1" dirty="0" smtClean="0">
                <a:solidFill>
                  <a:srgbClr val="660033"/>
                </a:solidFill>
              </a:rPr>
              <a:t>pane </a:t>
            </a:r>
            <a:r>
              <a:rPr lang="cs-CZ" b="1" dirty="0">
                <a:solidFill>
                  <a:srgbClr val="660033"/>
                </a:solidFill>
              </a:rPr>
              <a:t>doktore </a:t>
            </a:r>
            <a:r>
              <a:rPr lang="cs-CZ" b="1" dirty="0" smtClean="0">
                <a:solidFill>
                  <a:srgbClr val="660033"/>
                </a:solidFill>
              </a:rPr>
              <a:t>Nový</a:t>
            </a:r>
            <a:br>
              <a:rPr lang="cs-CZ" b="1" dirty="0" smtClean="0">
                <a:solidFill>
                  <a:srgbClr val="660033"/>
                </a:solidFill>
              </a:rPr>
            </a:br>
            <a:r>
              <a:rPr lang="cs-CZ" b="1" dirty="0" smtClean="0">
                <a:solidFill>
                  <a:srgbClr val="660033"/>
                </a:solidFill>
              </a:rPr>
              <a:t>pane vrchní, paní vedoucí</a:t>
            </a:r>
            <a:br>
              <a:rPr lang="cs-CZ" b="1" dirty="0" smtClean="0">
                <a:solidFill>
                  <a:srgbClr val="660033"/>
                </a:solidFill>
              </a:rPr>
            </a:br>
            <a:r>
              <a:rPr lang="cs-CZ" b="1" dirty="0" smtClean="0">
                <a:solidFill>
                  <a:srgbClr val="660033"/>
                </a:solidFill>
              </a:rPr>
              <a:t>Petře, Simono…. </a:t>
            </a:r>
            <a:endParaRPr lang="cs-CZ" b="1" dirty="0">
              <a:solidFill>
                <a:srgbClr val="6600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862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4896544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Je velmi </a:t>
            </a:r>
            <a:r>
              <a:rPr lang="cs-CZ" sz="3600" b="1" u="sng" dirty="0" smtClean="0">
                <a:latin typeface="Arial" pitchFamily="34" charset="0"/>
                <a:cs typeface="Arial" pitchFamily="34" charset="0"/>
              </a:rPr>
              <a:t>nevhodné oslovovat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druhou osobu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např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: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err="1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heleďte</a:t>
            </a:r>
            <a: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 se,  vy tam,  haló, </a:t>
            </a:r>
            <a:b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Méně obvyklé je  oslovení jako 	</a:t>
            </a:r>
            <a: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příteli, dobrý člověče, mladý 	muži, sportovče.</a:t>
            </a:r>
            <a:endParaRPr lang="cs-CZ" sz="3600" b="1" dirty="0">
              <a:solidFill>
                <a:srgbClr val="660033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192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oslovujeme?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4040188" cy="639762"/>
          </a:xfrm>
        </p:spPr>
        <p:txBody>
          <a:bodyPr>
            <a:noAutofit/>
          </a:bodyPr>
          <a:lstStyle/>
          <a:p>
            <a:pPr algn="ctr"/>
            <a:r>
              <a:rPr lang="cs-CZ" sz="3600" dirty="0">
                <a:latin typeface="Arial Black" pitchFamily="34" charset="0"/>
                <a:sym typeface="Wingdings" pitchFamily="2" charset="2"/>
              </a:rPr>
              <a:t/>
            </a:r>
            <a:br>
              <a:rPr lang="cs-CZ" sz="3600" dirty="0">
                <a:latin typeface="Arial Black" pitchFamily="34" charset="0"/>
                <a:sym typeface="Wingdings" pitchFamily="2" charset="2"/>
              </a:rPr>
            </a:br>
            <a:r>
              <a:rPr lang="cs-CZ" sz="3600" dirty="0" smtClean="0">
                <a:latin typeface="Arial Black" pitchFamily="34" charset="0"/>
                <a:sym typeface="Wingdings" pitchFamily="2" charset="2"/>
              </a:rPr>
              <a:t> </a:t>
            </a:r>
            <a:r>
              <a:rPr lang="cs-CZ" sz="3600" dirty="0" smtClean="0">
                <a:solidFill>
                  <a:srgbClr val="660033"/>
                </a:solidFill>
              </a:rPr>
              <a:t>špatně</a:t>
            </a:r>
            <a:endParaRPr lang="cs-CZ" sz="3600" dirty="0">
              <a:solidFill>
                <a:srgbClr val="660033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544" y="1772816"/>
            <a:ext cx="4040188" cy="4752528"/>
          </a:xfrm>
        </p:spPr>
        <p:txBody>
          <a:bodyPr>
            <a:noAutofit/>
          </a:bodyPr>
          <a:lstStyle/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Pane Novák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mohl byste mi ukázat cestu na náměstí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Paní doktor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můžete mi poradit….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Nováková , Zavadile, pojďte sem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572000" y="1196752"/>
            <a:ext cx="4041775" cy="639762"/>
          </a:xfrm>
        </p:spPr>
        <p:txBody>
          <a:bodyPr>
            <a:noAutofit/>
          </a:bodyPr>
          <a:lstStyle/>
          <a:p>
            <a:pPr algn="ctr"/>
            <a:endParaRPr lang="cs-CZ" sz="3600" dirty="0" smtClean="0">
              <a:solidFill>
                <a:srgbClr val="C00000"/>
              </a:solidFill>
              <a:latin typeface="Arial Black" pitchFamily="34" charset="0"/>
              <a:sym typeface="Wingdings" pitchFamily="2" charset="2"/>
            </a:endParaRPr>
          </a:p>
          <a:p>
            <a:pPr algn="ctr"/>
            <a:endParaRPr lang="cs-CZ" sz="3600" dirty="0">
              <a:solidFill>
                <a:srgbClr val="C00000"/>
              </a:solidFill>
              <a:latin typeface="Arial Black" pitchFamily="34" charset="0"/>
              <a:sym typeface="Wingdings" pitchFamily="2" charset="2"/>
            </a:endParaRPr>
          </a:p>
          <a:p>
            <a:pPr algn="ctr"/>
            <a:endParaRPr lang="cs-CZ" sz="3600" dirty="0" smtClean="0">
              <a:solidFill>
                <a:srgbClr val="C00000"/>
              </a:solidFill>
              <a:latin typeface="Arial Black" pitchFamily="34" charset="0"/>
              <a:sym typeface="Wingdings" pitchFamily="2" charset="2"/>
            </a:endParaRPr>
          </a:p>
          <a:p>
            <a:pPr algn="ctr"/>
            <a:endParaRPr lang="cs-CZ" sz="3600" dirty="0">
              <a:solidFill>
                <a:srgbClr val="C00000"/>
              </a:solidFill>
              <a:latin typeface="Arial Black" pitchFamily="34" charset="0"/>
              <a:sym typeface="Wingdings" pitchFamily="2" charset="2"/>
            </a:endParaRPr>
          </a:p>
          <a:p>
            <a:pPr algn="ctr"/>
            <a:endParaRPr lang="cs-CZ" sz="3600" dirty="0" smtClean="0">
              <a:solidFill>
                <a:srgbClr val="C00000"/>
              </a:solidFill>
              <a:latin typeface="Arial Black" pitchFamily="34" charset="0"/>
              <a:sym typeface="Wingdings" pitchFamily="2" charset="2"/>
            </a:endParaRPr>
          </a:p>
          <a:p>
            <a:pPr algn="ctr"/>
            <a:endParaRPr lang="cs-CZ" sz="3600" dirty="0">
              <a:solidFill>
                <a:srgbClr val="C00000"/>
              </a:solidFill>
              <a:latin typeface="Arial Black" pitchFamily="34" charset="0"/>
              <a:sym typeface="Wingdings" pitchFamily="2" charset="2"/>
            </a:endParaRPr>
          </a:p>
          <a:p>
            <a:pPr algn="ctr"/>
            <a:endParaRPr lang="cs-CZ" sz="3600" dirty="0" smtClean="0">
              <a:solidFill>
                <a:srgbClr val="C00000"/>
              </a:solidFill>
              <a:latin typeface="Arial Black" pitchFamily="34" charset="0"/>
              <a:sym typeface="Wingdings" pitchFamily="2" charset="2"/>
            </a:endParaRPr>
          </a:p>
          <a:p>
            <a:pPr algn="ctr"/>
            <a:r>
              <a:rPr lang="cs-CZ" sz="3600" dirty="0">
                <a:solidFill>
                  <a:srgbClr val="C00000"/>
                </a:solidFill>
                <a:latin typeface="Arial Black" pitchFamily="34" charset="0"/>
                <a:sym typeface="Wingdings" pitchFamily="2" charset="2"/>
              </a:rPr>
              <a:t> </a:t>
            </a:r>
            <a:r>
              <a:rPr lang="cs-CZ" sz="3600" dirty="0" smtClean="0">
                <a:solidFill>
                  <a:srgbClr val="C00000"/>
                </a:solidFill>
                <a:latin typeface="Arial Black" pitchFamily="34" charset="0"/>
                <a:sym typeface="Wingdings" pitchFamily="2" charset="2"/>
              </a:rPr>
              <a:t>                                              </a:t>
            </a:r>
            <a:endParaRPr lang="cs-CZ" sz="3600" dirty="0">
              <a:solidFill>
                <a:srgbClr val="C00000"/>
              </a:solidFill>
              <a:latin typeface="Arial Black" pitchFamily="34" charset="0"/>
            </a:endParaRPr>
          </a:p>
          <a:p>
            <a:pPr algn="ctr"/>
            <a:r>
              <a:rPr lang="cs-CZ" sz="3600" dirty="0">
                <a:solidFill>
                  <a:srgbClr val="C00000"/>
                </a:solidFill>
                <a:latin typeface="Arial Black" pitchFamily="34" charset="0"/>
                <a:sym typeface="Wingdings" pitchFamily="2" charset="2"/>
              </a:rPr>
              <a:t> </a:t>
            </a:r>
            <a:r>
              <a:rPr lang="cs-CZ" sz="3600" dirty="0" smtClean="0">
                <a:solidFill>
                  <a:srgbClr val="660033"/>
                </a:solidFill>
              </a:rPr>
              <a:t>správně</a:t>
            </a:r>
            <a:endParaRPr lang="cs-CZ" sz="3600" dirty="0">
              <a:solidFill>
                <a:srgbClr val="660033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4008" y="1772816"/>
            <a:ext cx="4041775" cy="43924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D20069"/>
                </a:solidFill>
                <a:latin typeface="Arial" pitchFamily="34" charset="0"/>
                <a:cs typeface="Arial" pitchFamily="34" charset="0"/>
              </a:rPr>
              <a:t>Pane Nováku</a:t>
            </a:r>
            <a:r>
              <a:rPr lang="cs-CZ" sz="3200" dirty="0" smtClean="0">
                <a:solidFill>
                  <a:srgbClr val="D20069"/>
                </a:solidFill>
                <a:latin typeface="Arial" pitchFamily="34" charset="0"/>
                <a:cs typeface="Arial" pitchFamily="34" charset="0"/>
              </a:rPr>
              <a:t>, mohl byste mi ……</a:t>
            </a:r>
          </a:p>
          <a:p>
            <a:r>
              <a:rPr lang="cs-CZ" sz="3200" b="1" dirty="0" smtClean="0">
                <a:solidFill>
                  <a:srgbClr val="D20069"/>
                </a:solidFill>
                <a:latin typeface="Arial" pitchFamily="34" charset="0"/>
                <a:cs typeface="Arial" pitchFamily="34" charset="0"/>
              </a:rPr>
              <a:t>Paní doktorko Tichá</a:t>
            </a:r>
            <a:r>
              <a:rPr lang="cs-CZ" sz="3200" dirty="0" smtClean="0">
                <a:solidFill>
                  <a:srgbClr val="D20069"/>
                </a:solidFill>
                <a:latin typeface="Arial" pitchFamily="34" charset="0"/>
                <a:cs typeface="Arial" pitchFamily="34" charset="0"/>
              </a:rPr>
              <a:t>, můžete mi ……</a:t>
            </a:r>
          </a:p>
          <a:p>
            <a:r>
              <a:rPr lang="cs-CZ" sz="3200" dirty="0" smtClean="0">
                <a:solidFill>
                  <a:srgbClr val="D20069"/>
                </a:solidFill>
                <a:latin typeface="Arial" pitchFamily="34" charset="0"/>
                <a:cs typeface="Arial" pitchFamily="34" charset="0"/>
              </a:rPr>
              <a:t>Zuzano Nováková, Pavle Zavadile, pojďte sem</a:t>
            </a:r>
            <a:endParaRPr lang="cs-CZ" sz="3200" dirty="0">
              <a:solidFill>
                <a:srgbClr val="D20069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969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 build="p"/>
      <p:bldP spid="6" grpId="0" build="p"/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12776"/>
            <a:ext cx="8229600" cy="4896544"/>
          </a:xfrm>
        </p:spPr>
        <p:txBody>
          <a:bodyPr>
            <a:normAutofit/>
          </a:bodyPr>
          <a:lstStyle/>
          <a:p>
            <a:pPr marL="571500" indent="-571500" algn="l">
              <a:buFont typeface="Wingdings" pitchFamily="2" charset="2"/>
              <a:buChar char="Ø"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Setkáváme-li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se s některými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lidmi velmi často a naše vztahy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	se stávají důvěrnější, stává se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	oslovování vykáním překážkou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066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5904656"/>
          </a:xfrm>
        </p:spPr>
        <p:txBody>
          <a:bodyPr>
            <a:normAutofit fontScale="90000"/>
          </a:bodyPr>
          <a:lstStyle/>
          <a:p>
            <a:pPr marL="571500" indent="-571500" algn="l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40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Tykání </a:t>
            </a:r>
            <a:br>
              <a:rPr lang="cs-CZ" sz="40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40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nabízí </a:t>
            </a:r>
            <a:r>
              <a:rPr lang="cs-CZ" sz="4000" b="1" dirty="0">
                <a:latin typeface="Arial" pitchFamily="34" charset="0"/>
                <a:cs typeface="Arial" pitchFamily="34" charset="0"/>
              </a:rPr>
              <a:t>vždy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osoba</a:t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	společensky </a:t>
            </a:r>
            <a:r>
              <a:rPr lang="cs-CZ" sz="4000" b="1" dirty="0">
                <a:latin typeface="Arial" pitchFamily="34" charset="0"/>
                <a:cs typeface="Arial" pitchFamily="34" charset="0"/>
              </a:rPr>
              <a:t>významnější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,</a:t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proto jej </a:t>
            </a:r>
            <a:r>
              <a:rPr lang="cs-CZ" sz="4000" b="1" dirty="0">
                <a:latin typeface="Arial" pitchFamily="34" charset="0"/>
                <a:cs typeface="Arial" pitchFamily="34" charset="0"/>
              </a:rPr>
              <a:t>nemůžeme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prakticky</a:t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	odmítnout.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5003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4784"/>
            <a:ext cx="8229600" cy="5112568"/>
          </a:xfrm>
        </p:spPr>
        <p:txBody>
          <a:bodyPr>
            <a:normAutofit/>
          </a:bodyPr>
          <a:lstStyle/>
          <a:p>
            <a:pPr marL="571500" indent="-571500" algn="l">
              <a:buFont typeface="Wingdings" pitchFamily="2" charset="2"/>
              <a:buChar char="Ø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Neznamená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to ale,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že můžeme a začneme tykat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každému, u koho nás to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napadne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5588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5976664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1.	Vysvětli rozdíl mezi tykáním a 	vykáním, uveď příklady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2.	Jaká oslovení nepoužíváme a 	proč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3.	Uveď příklady oslovení pomocí 	akademického titulu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2987675" cy="168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8742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4032448"/>
          </a:xfrm>
        </p:spPr>
        <p:txBody>
          <a:bodyPr>
            <a:normAutofit/>
          </a:bodyPr>
          <a:lstStyle/>
          <a:p>
            <a:pPr algn="l"/>
            <a:r>
              <a:rPr lang="cs-CZ" sz="2000" dirty="0">
                <a:latin typeface="Arial" pitchFamily="34" charset="0"/>
                <a:cs typeface="Arial" pitchFamily="34" charset="0"/>
              </a:rPr>
              <a:t>Použitá literatura: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SMEJKAL Vladimír, BACHRACHOVÁ Hana, Lexikon společenského chování, 3.vyd.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Praha: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Grada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2002. 264 s. ISBN 80-247-0209-6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Obrázky: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str.4,5 [cit.2012-10-15].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Dostupný pod licencí Microsoft Office 2010 na WWW: &lt;</a:t>
            </a:r>
            <a:r>
              <a:rPr lang="cs-CZ" sz="2000" u="sng" dirty="0">
                <a:latin typeface="Arial" pitchFamily="34" charset="0"/>
                <a:cs typeface="Arial" pitchFamily="34" charset="0"/>
                <a:hlinkClick r:id="rId2"/>
              </a:rPr>
              <a:t>http://office.microsoft.com/</a:t>
            </a:r>
            <a:r>
              <a:rPr lang="cs-CZ" sz="2000" u="sng" dirty="0" err="1">
                <a:latin typeface="Arial" pitchFamily="34" charset="0"/>
                <a:cs typeface="Arial" pitchFamily="34" charset="0"/>
                <a:hlinkClick r:id="rId2"/>
              </a:rPr>
              <a:t>cs-cz</a:t>
            </a:r>
            <a:r>
              <a:rPr lang="cs-CZ" sz="2000" u="sng" dirty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u="sng" dirty="0" err="1">
                <a:latin typeface="Arial" pitchFamily="34" charset="0"/>
                <a:cs typeface="Arial" pitchFamily="34" charset="0"/>
                <a:hlinkClick r:id="rId2"/>
              </a:rPr>
              <a:t>images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&gt;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551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184</Words>
  <Application>Microsoft Office PowerPoint</Application>
  <PresentationFormat>Předvádění na obrazovce (4:3)</PresentationFormat>
  <Paragraphs>60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O S L O V O V Á N Í</vt:lpstr>
      <vt:lpstr> Oslovujeme vždy tak,    jak si to daná osoba přeje. </vt:lpstr>
      <vt:lpstr>Běžné je oslovovat druhou stranu při komunikaci buď běžným oslovením –   pane, paní, slečno,      </vt:lpstr>
      <vt:lpstr>Oslovujeme akademickým titulem, pokud ho oslovovaný vlastní – např. pane inženýre,  pane doktore, paní doktorko,        nebo funkčním titulem - pane vedoucí, pane řediteli, paní učitelko. </vt:lpstr>
      <vt:lpstr> Ženy oslovujeme paní   bez  ohledu na to, zda-li jsou  vdané.    Oslovení slečno si dovolujeme  pouze vůči velmi mladé dívce  nebo pokud si o to žena sama  řekne. </vt:lpstr>
      <vt:lpstr>Správné je oslovování v 5. pádě:  pane Nováku, paní Nováková pane doktore Nový pane vrchní, paní vedoucí Petře, Simono…. </vt:lpstr>
      <vt:lpstr> Je velmi nevhodné oslovovat  druhou osobu např:   heleďte se,  vy tam,  haló,     Méně obvyklé je  oslovení jako  příteli, dobrý člověče, mladý  muži, sportovče.</vt:lpstr>
      <vt:lpstr>Jak oslovujeme?</vt:lpstr>
      <vt:lpstr> Setkáváme-li se s některými    lidmi velmi často a naše vztahy    se stávají důvěrnější, stává se    oslovování vykáním překážkou</vt:lpstr>
      <vt:lpstr> Tykání      nabízí vždy osoba    společensky významnější,    proto jej nemůžeme prakticky    odmítnout. </vt:lpstr>
      <vt:lpstr> Neznamená to ale,     že můžeme a začneme tykat    každému, u koho nás to    napadne</vt:lpstr>
      <vt:lpstr> 1. Vysvětli rozdíl mezi tykáním a  vykáním, uveď příklady  2. Jaká oslovení nepoužíváme a  proč  3. Uveď příklady oslovení pomocí  akademického titulu </vt:lpstr>
      <vt:lpstr>Použitá literatura:  SMEJKAL Vladimír, BACHRACHOVÁ Hana, Lexikon společenského chování, 3.vyd. Praha: Grada, 2002. 264 s. ISBN 80-247-0209-6  Obrázky: str.4,5 [cit.2012-10-15]. Dostupný pod licencí Microsoft Office 2010 na WWW: &lt;http://office.microsoft.com/cs-cz/images&gt;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Mlčochová  Svatava</dc:creator>
  <cp:keywords>oslovování, vykání, tykání</cp:keywords>
  <cp:lastModifiedBy>Dum</cp:lastModifiedBy>
  <cp:revision>24</cp:revision>
  <dcterms:created xsi:type="dcterms:W3CDTF">2012-09-01T19:39:33Z</dcterms:created>
  <dcterms:modified xsi:type="dcterms:W3CDTF">2014-06-14T10:08:55Z</dcterms:modified>
</cp:coreProperties>
</file>