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7" r:id="rId2"/>
    <p:sldId id="259" r:id="rId3"/>
    <p:sldId id="257" r:id="rId4"/>
    <p:sldId id="258" r:id="rId5"/>
    <p:sldId id="260" r:id="rId6"/>
    <p:sldId id="264" r:id="rId7"/>
    <p:sldId id="265" r:id="rId8"/>
    <p:sldId id="261" r:id="rId9"/>
    <p:sldId id="262" r:id="rId10"/>
    <p:sldId id="263" r:id="rId11"/>
    <p:sldId id="271" r:id="rId12"/>
    <p:sldId id="268" r:id="rId13"/>
    <p:sldId id="269" r:id="rId14"/>
    <p:sldId id="267" r:id="rId15"/>
    <p:sldId id="270" r:id="rId16"/>
    <p:sldId id="272" r:id="rId17"/>
    <p:sldId id="274" r:id="rId18"/>
    <p:sldId id="273" r:id="rId19"/>
    <p:sldId id="275" r:id="rId20"/>
    <p:sldId id="276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3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AD3794-F92F-4493-8626-1D7852D05F0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AE9BF-04E4-4A60-BDB4-7435FFC492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092431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AD3794-F92F-4493-8626-1D7852D05F0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AE9BF-04E4-4A60-BDB4-7435FFC492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117621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AD3794-F92F-4493-8626-1D7852D05F0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AE9BF-04E4-4A60-BDB4-7435FFC492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34928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AD3794-F92F-4493-8626-1D7852D05F0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AE9BF-04E4-4A60-BDB4-7435FFC492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31169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AD3794-F92F-4493-8626-1D7852D05F0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AE9BF-04E4-4A60-BDB4-7435FFC492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80012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AD3794-F92F-4493-8626-1D7852D05F0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AE9BF-04E4-4A60-BDB4-7435FFC492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5119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AD3794-F92F-4493-8626-1D7852D05F0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AE9BF-04E4-4A60-BDB4-7435FFC492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5519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AD3794-F92F-4493-8626-1D7852D05F0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AE9BF-04E4-4A60-BDB4-7435FFC492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118748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AD3794-F92F-4493-8626-1D7852D05F0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AE9BF-04E4-4A60-BDB4-7435FFC492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79090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AD3794-F92F-4493-8626-1D7852D05F0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AE9BF-04E4-4A60-BDB4-7435FFC492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424130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AD3794-F92F-4493-8626-1D7852D05F0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AE9BF-04E4-4A60-BDB4-7435FFC492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791046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AD3794-F92F-4493-8626-1D7852D05F0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CAE9BF-04E4-4A60-BDB4-7435FFC492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23837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13792761"/>
              </p:ext>
            </p:extLst>
          </p:nvPr>
        </p:nvGraphicFramePr>
        <p:xfrm>
          <a:off x="474492" y="1927027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Mgr.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Svatava Mlčochová 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SPV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SPV.1307.1K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 vzdělání s výučním listem,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Chování pracovníků ve službách, stravovací služby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Společenská výchova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Společenské chování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seznamuje žáky s 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významem co je slušné chování a  dodržováním společenských pravidel chování. 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Společenské - slušné chování, etiketa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29.8..2012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2314802" y="1484784"/>
            <a:ext cx="60736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latin typeface="Arial CE" pitchFamily="34" charset="0"/>
                <a:cs typeface="Arial CE" pitchFamily="34" charset="0"/>
              </a:rPr>
              <a:t>Společenská výchova – Představování, podání ruky</a:t>
            </a:r>
            <a:endParaRPr lang="cs-CZ" sz="1600" b="1" dirty="0">
              <a:latin typeface="Arial CE" pitchFamily="34" charset="0"/>
              <a:cs typeface="Arial CE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74520" y="188640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6493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PŘEDSTAVOVÁNÍ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628800"/>
            <a:ext cx="4464496" cy="44644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17375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412776"/>
            <a:ext cx="8229600" cy="5040560"/>
          </a:xfrm>
        </p:spPr>
        <p:txBody>
          <a:bodyPr>
            <a:normAutofit/>
          </a:bodyPr>
          <a:lstStyle/>
          <a:p>
            <a:r>
              <a:rPr lang="cs-CZ" sz="3600" b="1" dirty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Osoby, které nám nebyly představeny,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oslovujeme </a:t>
            </a:r>
            <a:br>
              <a:rPr lang="cs-CZ" sz="3600" b="1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pane</a:t>
            </a:r>
            <a:r>
              <a:rPr lang="cs-CZ" sz="3600" b="1" dirty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, paní, slečno...</a:t>
            </a:r>
            <a:br>
              <a:rPr lang="cs-CZ" sz="3600" b="1" dirty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</a:br>
            <a:endParaRPr lang="cs-CZ" sz="3600" b="1" dirty="0">
              <a:solidFill>
                <a:schemeClr val="bg2">
                  <a:lumMod val="1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14158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12776"/>
            <a:ext cx="8229600" cy="5112568"/>
          </a:xfrm>
        </p:spPr>
        <p:txBody>
          <a:bodyPr>
            <a:normAutofit/>
          </a:bodyPr>
          <a:lstStyle/>
          <a:p>
            <a:pPr algn="l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Spoj zkratky :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p.					paní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pí					pan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7" y="764704"/>
            <a:ext cx="2489961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894497">
            <a:off x="1310911" y="4494030"/>
            <a:ext cx="3836674" cy="271462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rgbClr val="FFFF00"/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382706">
            <a:off x="1328082" y="4293121"/>
            <a:ext cx="3471427" cy="440539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rgbClr val="FF0000"/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311688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76672"/>
            <a:ext cx="8352928" cy="2808312"/>
          </a:xfrm>
        </p:spPr>
        <p:txBody>
          <a:bodyPr>
            <a:normAutofit/>
          </a:bodyPr>
          <a:lstStyle/>
          <a:p>
            <a:pPr marL="571500" indent="-571500" algn="l">
              <a:buFont typeface="Wingdings" pitchFamily="2" charset="2"/>
              <a:buChar char="ü"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	Lidé často znají svá jména, 	postavení a informace o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druhém,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	přesto se k sobě chovají jako 	dva cizí lidé. 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4077072"/>
            <a:ext cx="835292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lvl="1" indent="-742950">
              <a:buFont typeface="Wingdings" pitchFamily="2" charset="2"/>
              <a:buChar char="ü"/>
            </a:pPr>
            <a:r>
              <a:rPr lang="cs-CZ" sz="3600" b="1" dirty="0">
                <a:latin typeface="Arial" pitchFamily="34" charset="0"/>
                <a:ea typeface="+mj-ea"/>
                <a:cs typeface="Arial" pitchFamily="34" charset="0"/>
              </a:rPr>
              <a:t>Podmínkou navázání 	společenských kontaktů je 	</a:t>
            </a:r>
            <a:r>
              <a:rPr lang="cs-CZ" sz="3600" b="1" dirty="0" smtClean="0">
                <a:latin typeface="Arial" pitchFamily="34" charset="0"/>
                <a:ea typeface="+mj-ea"/>
                <a:cs typeface="Arial" pitchFamily="34" charset="0"/>
              </a:rPr>
              <a:t>představování.</a:t>
            </a:r>
            <a:endParaRPr lang="cs-CZ" sz="3600" b="1" dirty="0">
              <a:latin typeface="Arial" pitchFamily="34" charset="0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28549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2636912"/>
            <a:ext cx="7772400" cy="367240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rgbClr val="C00000"/>
                </a:solidFill>
              </a:rPr>
              <a:t>Muže 			ženě</a:t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dirty="0" smtClean="0">
                <a:solidFill>
                  <a:srgbClr val="C00000"/>
                </a:solidFill>
              </a:rPr>
              <a:t/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dirty="0" smtClean="0">
                <a:solidFill>
                  <a:schemeClr val="tx2"/>
                </a:solidFill>
              </a:rPr>
              <a:t>podřízeného 	nadřízenému</a:t>
            </a:r>
            <a:br>
              <a:rPr lang="cs-CZ" dirty="0" smtClean="0">
                <a:solidFill>
                  <a:schemeClr val="tx2"/>
                </a:solidFill>
              </a:rPr>
            </a:br>
            <a:r>
              <a:rPr lang="cs-CZ" dirty="0" smtClean="0">
                <a:solidFill>
                  <a:schemeClr val="tx2"/>
                </a:solidFill>
              </a:rPr>
              <a:t/>
            </a:r>
            <a:br>
              <a:rPr lang="cs-CZ" dirty="0" smtClean="0">
                <a:solidFill>
                  <a:schemeClr val="tx2"/>
                </a:solidFill>
              </a:rPr>
            </a:br>
            <a:r>
              <a:rPr lang="cs-CZ" dirty="0" smtClean="0"/>
              <a:t>mladšího 		staršímu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3568" y="692696"/>
            <a:ext cx="7772400" cy="1500187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Představujeme </a:t>
            </a:r>
            <a:r>
              <a:rPr lang="cs-CZ" sz="36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osobu méně významnou osobě více významné</a:t>
            </a:r>
          </a:p>
        </p:txBody>
      </p:sp>
    </p:spTree>
    <p:extLst>
      <p:ext uri="{BB962C8B-B14F-4D97-AF65-F5344CB8AC3E}">
        <p14:creationId xmlns:p14="http://schemas.microsoft.com/office/powerpoint/2010/main" xmlns="" val="44258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8424936" cy="5904656"/>
          </a:xfrm>
        </p:spPr>
        <p:txBody>
          <a:bodyPr>
            <a:normAutofit/>
          </a:bodyPr>
          <a:lstStyle/>
          <a:p>
            <a:pPr algn="l"/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Při představování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musí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muži stát 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(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netýká se pouze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velmi starých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, 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    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nemocných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a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invalidních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).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	Žena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smí sedět, je-li jí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	představován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muž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nebo výrazně mladší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žena.</a:t>
            </a:r>
          </a:p>
        </p:txBody>
      </p:sp>
    </p:spTree>
    <p:extLst>
      <p:ext uri="{BB962C8B-B14F-4D97-AF65-F5344CB8AC3E}">
        <p14:creationId xmlns:p14="http://schemas.microsoft.com/office/powerpoint/2010/main" xmlns="" val="3078591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Představování 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Přímé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r>
              <a:rPr lang="cs-CZ" dirty="0" smtClean="0"/>
              <a:t>Dovolte , abych se představil</a:t>
            </a:r>
          </a:p>
          <a:p>
            <a:r>
              <a:rPr lang="cs-CZ" dirty="0" smtClean="0"/>
              <a:t>Dovolte prosím , smím se vám </a:t>
            </a:r>
            <a:r>
              <a:rPr lang="cs-CZ" dirty="0" smtClean="0"/>
              <a:t>představit</a:t>
            </a:r>
            <a:endParaRPr lang="cs-CZ" dirty="0"/>
          </a:p>
          <a:p>
            <a:r>
              <a:rPr lang="cs-CZ" dirty="0" smtClean="0"/>
              <a:t>Jsem Pavel Novák</a:t>
            </a:r>
          </a:p>
          <a:p>
            <a:r>
              <a:rPr lang="cs-CZ" dirty="0" smtClean="0"/>
              <a:t>Mé jméno je  Veronika Novotná</a:t>
            </a:r>
          </a:p>
          <a:p>
            <a:r>
              <a:rPr lang="cs-CZ" dirty="0" smtClean="0"/>
              <a:t>Jsem Ing. Petr Nový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Nepřímé</a:t>
            </a: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Zprostředkovaně pomocí jiné osoby </a:t>
            </a:r>
          </a:p>
          <a:p>
            <a:r>
              <a:rPr lang="cs-CZ" dirty="0" smtClean="0"/>
              <a:t>Pane řediteli , to je paní Nováková</a:t>
            </a:r>
          </a:p>
          <a:p>
            <a:r>
              <a:rPr lang="cs-CZ" dirty="0" smtClean="0"/>
              <a:t>Pane vedoucí , dovolte abych vám představil nového zaměstnance pana  Lehkého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19834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06796" y="2204864"/>
            <a:ext cx="8229600" cy="4032448"/>
          </a:xfrm>
        </p:spPr>
        <p:txBody>
          <a:bodyPr>
            <a:normAutofit/>
          </a:bodyPr>
          <a:lstStyle/>
          <a:p>
            <a:pPr algn="l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1.    Sehrajte scénku , jak se 	představíte svému novému 	zaměstnavateli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2.	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Předveďte,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jak  představíte 	svého kamarád/ku při příchodu 	na oslavu narozenin   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76672"/>
            <a:ext cx="2487613" cy="1944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884293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204864"/>
            <a:ext cx="7772400" cy="2304256"/>
          </a:xfrm>
        </p:spPr>
        <p:txBody>
          <a:bodyPr>
            <a:normAutofit fontScale="90000"/>
          </a:bodyPr>
          <a:lstStyle/>
          <a:p>
            <a:r>
              <a:rPr lang="cs-CZ" sz="3600" cap="none" dirty="0" smtClean="0">
                <a:latin typeface="Arial" pitchFamily="34" charset="0"/>
                <a:cs typeface="Arial" pitchFamily="34" charset="0"/>
              </a:rPr>
              <a:t>	Prof. Ing. Vladimír Malý</a:t>
            </a:r>
            <a:br>
              <a:rPr lang="cs-CZ" sz="3600" cap="none" dirty="0" smtClean="0">
                <a:latin typeface="Arial" pitchFamily="34" charset="0"/>
                <a:cs typeface="Arial" pitchFamily="34" charset="0"/>
              </a:rPr>
            </a:br>
            <a:r>
              <a:rPr lang="cs-CZ" sz="3600" cap="none" dirty="0" smtClean="0">
                <a:latin typeface="Arial" pitchFamily="34" charset="0"/>
                <a:cs typeface="Arial" pitchFamily="34" charset="0"/>
              </a:rPr>
              <a:t>	MUDr.  Jana </a:t>
            </a:r>
            <a:r>
              <a:rPr lang="cs-CZ" sz="3600" cap="none" dirty="0" err="1" smtClean="0">
                <a:latin typeface="Arial" pitchFamily="34" charset="0"/>
                <a:cs typeface="Arial" pitchFamily="34" charset="0"/>
              </a:rPr>
              <a:t>Novotková</a:t>
            </a:r>
            <a:r>
              <a:rPr lang="cs-CZ" sz="3600" cap="none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cap="none" dirty="0" smtClean="0">
                <a:latin typeface="Arial" pitchFamily="34" charset="0"/>
                <a:cs typeface="Arial" pitchFamily="34" charset="0"/>
              </a:rPr>
            </a:br>
            <a:r>
              <a:rPr lang="cs-CZ" sz="3600" cap="none" dirty="0" smtClean="0">
                <a:latin typeface="Arial" pitchFamily="34" charset="0"/>
                <a:cs typeface="Arial" pitchFamily="34" charset="0"/>
              </a:rPr>
              <a:t>	Mgr. Eva Šťastná</a:t>
            </a:r>
            <a:br>
              <a:rPr lang="cs-CZ" sz="3600" cap="none" dirty="0" smtClean="0">
                <a:latin typeface="Arial" pitchFamily="34" charset="0"/>
                <a:cs typeface="Arial" pitchFamily="34" charset="0"/>
              </a:rPr>
            </a:br>
            <a:r>
              <a:rPr lang="cs-CZ" sz="3600" cap="none" dirty="0" smtClean="0">
                <a:latin typeface="Arial" pitchFamily="34" charset="0"/>
                <a:cs typeface="Arial" pitchFamily="34" charset="0"/>
              </a:rPr>
              <a:t>	JUDr. Miloš  Pokorný</a:t>
            </a:r>
            <a:br>
              <a:rPr lang="cs-CZ" sz="3600" cap="none" dirty="0" smtClean="0">
                <a:latin typeface="Arial" pitchFamily="34" charset="0"/>
                <a:cs typeface="Arial" pitchFamily="34" charset="0"/>
              </a:rPr>
            </a:br>
            <a:endParaRPr lang="cs-CZ" sz="3600" cap="none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11560" y="980728"/>
            <a:ext cx="7772400" cy="1500187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Co jsou tituly , uveď </a:t>
            </a:r>
            <a:r>
              <a:rPr lang="cs-CZ" sz="3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příklady</a:t>
            </a:r>
            <a:endParaRPr lang="cs-CZ" sz="36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algn="ctr"/>
            <a:endParaRPr lang="cs-CZ" sz="36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4797152"/>
            <a:ext cx="74168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Uveď příklady představení osoby s titulem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5817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 i z i t k y</a:t>
            </a:r>
            <a:endParaRPr lang="cs-CZ" sz="36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0688" y="1514475"/>
            <a:ext cx="5761037" cy="3840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740208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412776"/>
            <a:ext cx="8229600" cy="5040560"/>
          </a:xfrm>
        </p:spPr>
        <p:txBody>
          <a:bodyPr>
            <a:normAutofit/>
          </a:bodyPr>
          <a:lstStyle/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K představování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patří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latin typeface="Arial" pitchFamily="34" charset="0"/>
                <a:cs typeface="Arial" pitchFamily="34" charset="0"/>
              </a:rPr>
              <a:t>VIZITKY, NAVŠTÍVENKY</a:t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81699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29600" cy="6264696"/>
          </a:xfrm>
        </p:spPr>
        <p:txBody>
          <a:bodyPr>
            <a:noAutofit/>
          </a:bodyPr>
          <a:lstStyle/>
          <a:p>
            <a:pPr algn="l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	Vizitky  dělíme na 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osobní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(jméno</a:t>
            </a:r>
            <a:r>
              <a:rPr lang="cs-CZ" sz="3600" dirty="0">
                <a:latin typeface="Arial" pitchFamily="34" charset="0"/>
                <a:cs typeface="Arial" pitchFamily="34" charset="0"/>
              </a:rPr>
              <a:t>, příjmení,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titul)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soukromé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(jméno</a:t>
            </a:r>
            <a:r>
              <a:rPr lang="cs-CZ" sz="3600" dirty="0">
                <a:latin typeface="Arial" pitchFamily="34" charset="0"/>
                <a:cs typeface="Arial" pitchFamily="34" charset="0"/>
              </a:rPr>
              <a:t>, příjmení, titul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	+ adresa)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obchodní</a:t>
            </a:r>
            <a:r>
              <a:rPr lang="cs-CZ" sz="36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, služební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–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název </a:t>
            </a:r>
            <a:r>
              <a:rPr lang="cs-CZ" sz="3600" dirty="0">
                <a:latin typeface="Arial" pitchFamily="34" charset="0"/>
                <a:cs typeface="Arial" pitchFamily="34" charset="0"/>
              </a:rPr>
              <a:t>a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	adresa zaměstnavatele + </a:t>
            </a:r>
            <a:r>
              <a:rPr lang="cs-CZ" sz="3600" dirty="0">
                <a:latin typeface="Arial" pitchFamily="34" charset="0"/>
                <a:cs typeface="Arial" pitchFamily="34" charset="0"/>
              </a:rPr>
              <a:t>kontakt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kombinované</a:t>
            </a:r>
            <a:endParaRPr lang="cs-CZ" sz="36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76671"/>
            <a:ext cx="1858963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541579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1859340"/>
            <a:ext cx="4572000" cy="2893100"/>
          </a:xfrm>
          <a:prstGeom prst="rect">
            <a:avLst/>
          </a:prstGeom>
          <a:solidFill>
            <a:srgbClr val="FF0000"/>
          </a:solidFill>
        </p:spPr>
        <p:txBody>
          <a:bodyPr>
            <a:spAutoFit/>
          </a:bodyPr>
          <a:lstStyle/>
          <a:p>
            <a:endParaRPr lang="cs-CZ" dirty="0"/>
          </a:p>
          <a:p>
            <a:endParaRPr lang="cs-CZ" dirty="0"/>
          </a:p>
          <a:p>
            <a:pPr algn="ctr"/>
            <a:r>
              <a:rPr lang="cs-CZ" b="1" dirty="0"/>
              <a:t>        Restaurace U Kaštanu</a:t>
            </a:r>
          </a:p>
          <a:p>
            <a:pPr algn="ctr"/>
            <a:endParaRPr lang="cs-CZ" dirty="0"/>
          </a:p>
          <a:p>
            <a:pPr algn="ctr"/>
            <a:r>
              <a:rPr lang="cs-CZ" sz="2800" dirty="0"/>
              <a:t>      </a:t>
            </a:r>
            <a:r>
              <a:rPr lang="cs-CZ" sz="2800" b="1" dirty="0"/>
              <a:t>Jan Novák</a:t>
            </a:r>
          </a:p>
          <a:p>
            <a:pPr algn="ctr"/>
            <a:r>
              <a:rPr lang="cs-CZ" b="1" dirty="0"/>
              <a:t>    kuchař</a:t>
            </a:r>
          </a:p>
          <a:p>
            <a:r>
              <a:rPr lang="cs-CZ" sz="1600" dirty="0" smtClean="0"/>
              <a:t>Pod </a:t>
            </a:r>
            <a:r>
              <a:rPr lang="cs-CZ" sz="1600" dirty="0"/>
              <a:t>platany 115</a:t>
            </a:r>
          </a:p>
          <a:p>
            <a:r>
              <a:rPr lang="cs-CZ" sz="1600" dirty="0"/>
              <a:t>72948, Holešov</a:t>
            </a:r>
          </a:p>
          <a:p>
            <a:r>
              <a:rPr lang="cs-CZ" sz="1600" dirty="0"/>
              <a:t>tel.: +420 123 456 789</a:t>
            </a:r>
          </a:p>
          <a:p>
            <a:r>
              <a:rPr lang="cs-CZ" sz="1600" dirty="0"/>
              <a:t>e-mail: </a:t>
            </a:r>
            <a:r>
              <a:rPr lang="cs-CZ" sz="1600" dirty="0" smtClean="0"/>
              <a:t>ukastanu@centrum.cz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3541532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22714"/>
          </a:xfrm>
        </p:spPr>
        <p:txBody>
          <a:bodyPr>
            <a:normAutofit/>
          </a:bodyPr>
          <a:lstStyle/>
          <a:p>
            <a:pPr algn="l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	Vizitky 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nosíme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v peněžence nebo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	pouzdře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na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vizitky,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jsou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nezbytností společenského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	života.</a:t>
            </a:r>
            <a:r>
              <a:rPr lang="cs-CZ" sz="3600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>
                <a:latin typeface="Arial" pitchFamily="34" charset="0"/>
                <a:cs typeface="Arial" pitchFamily="34" charset="0"/>
              </a:rPr>
            </a:b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83462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412776"/>
            <a:ext cx="8229600" cy="5040560"/>
          </a:xfrm>
        </p:spPr>
        <p:txBody>
          <a:bodyPr>
            <a:normAutofit/>
          </a:bodyPr>
          <a:lstStyle/>
          <a:p>
            <a:pPr algn="l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	Po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osobním představení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si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	vyměňujeme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vizitky,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abychom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	mohli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oslovovat osobu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správně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	a 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vyhnuli se zkomolení jména.</a:t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xmlns="" val="3945649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764704"/>
            <a:ext cx="5112568" cy="5208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668839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412776"/>
            <a:ext cx="8229600" cy="4968552"/>
          </a:xfrm>
        </p:spPr>
        <p:txBody>
          <a:bodyPr>
            <a:normAutofit fontScale="90000"/>
          </a:bodyPr>
          <a:lstStyle/>
          <a:p>
            <a:pPr lvl="0" algn="l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	Vizitku  používáme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t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aké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	k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 zaslání stručného vzkazu,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	můžeme ji přiložit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k dárku, ke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květině,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k poděkování.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3600" b="1" dirty="0" err="1" smtClean="0">
                <a:latin typeface="Arial" pitchFamily="34" charset="0"/>
                <a:cs typeface="Arial" pitchFamily="34" charset="0"/>
              </a:rPr>
              <a:t>Např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: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3600" b="1" dirty="0" smtClean="0"/>
              <a:t>P.R</a:t>
            </a:r>
            <a:r>
              <a:rPr lang="cs-CZ" sz="3600" b="1" dirty="0"/>
              <a:t>. </a:t>
            </a:r>
            <a:r>
              <a:rPr lang="cs-CZ" sz="3600" b="1" dirty="0" err="1"/>
              <a:t>pour</a:t>
            </a:r>
            <a:r>
              <a:rPr lang="cs-CZ" sz="3600" b="1" dirty="0"/>
              <a:t> </a:t>
            </a:r>
            <a:r>
              <a:rPr lang="cs-CZ" sz="3600" b="1" dirty="0" err="1"/>
              <a:t>remercier</a:t>
            </a:r>
            <a:r>
              <a:rPr lang="cs-CZ" sz="3600" b="1" dirty="0"/>
              <a:t>- poděkování</a:t>
            </a: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 smtClean="0"/>
              <a:t>	</a:t>
            </a:r>
            <a:r>
              <a:rPr lang="cs-CZ" sz="3600" b="1" dirty="0" smtClean="0"/>
              <a:t>P.F</a:t>
            </a:r>
            <a:r>
              <a:rPr lang="cs-CZ" sz="3600" b="1" dirty="0"/>
              <a:t>. </a:t>
            </a:r>
            <a:r>
              <a:rPr lang="cs-CZ" sz="3600" b="1" dirty="0" err="1"/>
              <a:t>pour</a:t>
            </a:r>
            <a:r>
              <a:rPr lang="cs-CZ" sz="3600" b="1" dirty="0"/>
              <a:t> </a:t>
            </a:r>
            <a:r>
              <a:rPr lang="cs-CZ" sz="3600" b="1" dirty="0" err="1"/>
              <a:t>feliciter</a:t>
            </a:r>
            <a:r>
              <a:rPr lang="cs-CZ" sz="3600" b="1" dirty="0"/>
              <a:t> – blahopřání k novému </a:t>
            </a:r>
            <a:r>
              <a:rPr lang="cs-CZ" sz="3600" b="1" dirty="0" smtClean="0"/>
              <a:t>				     roku</a:t>
            </a:r>
            <a:r>
              <a:rPr lang="cs-CZ" sz="3600" dirty="0"/>
              <a:t/>
            </a:r>
            <a:br>
              <a:rPr lang="cs-CZ" sz="3600" dirty="0"/>
            </a:b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839380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412776"/>
            <a:ext cx="8229600" cy="5184576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dirty="0" smtClean="0">
                <a:latin typeface="Arial" pitchFamily="34" charset="0"/>
                <a:cs typeface="Arial" pitchFamily="34" charset="0"/>
              </a:rPr>
              <a:t>1. Jak oslovujeme neznámé osoby</a:t>
            </a:r>
            <a:br>
              <a:rPr lang="cs-CZ" sz="3200" dirty="0" smtClean="0"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dirty="0" smtClean="0"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latin typeface="Arial" pitchFamily="34" charset="0"/>
                <a:cs typeface="Arial" pitchFamily="34" charset="0"/>
              </a:rPr>
              <a:t>2. Jak představujeme osobu, </a:t>
            </a:r>
            <a:br>
              <a:rPr lang="cs-CZ" sz="3200" dirty="0" smtClean="0">
                <a:latin typeface="Arial" pitchFamily="34" charset="0"/>
                <a:cs typeface="Arial" pitchFamily="34" charset="0"/>
              </a:rPr>
            </a:br>
            <a:r>
              <a:rPr lang="cs-CZ" sz="3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 uveď příklad představení přímé a nepřímé</a:t>
            </a:r>
            <a:br>
              <a:rPr lang="cs-CZ" sz="3200" dirty="0" smtClean="0">
                <a:latin typeface="Arial" pitchFamily="34" charset="0"/>
                <a:cs typeface="Arial" pitchFamily="34" charset="0"/>
              </a:rPr>
            </a:br>
            <a:r>
              <a:rPr lang="cs-CZ" sz="3200" dirty="0">
                <a:latin typeface="Arial" pitchFamily="34" charset="0"/>
                <a:cs typeface="Arial" pitchFamily="34" charset="0"/>
              </a:rPr>
              <a:t/>
            </a:r>
            <a:br>
              <a:rPr lang="cs-CZ" sz="3200" dirty="0"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latin typeface="Arial" pitchFamily="34" charset="0"/>
                <a:cs typeface="Arial" pitchFamily="34" charset="0"/>
              </a:rPr>
              <a:t>3.  Koho oslovujeme titulem –uveď příklad</a:t>
            </a:r>
            <a:br>
              <a:rPr lang="cs-CZ" sz="3200" dirty="0" smtClean="0">
                <a:latin typeface="Arial" pitchFamily="34" charset="0"/>
                <a:cs typeface="Arial" pitchFamily="34" charset="0"/>
              </a:rPr>
            </a:br>
            <a:r>
              <a:rPr lang="cs-CZ" sz="3200" dirty="0">
                <a:latin typeface="Arial" pitchFamily="34" charset="0"/>
                <a:cs typeface="Arial" pitchFamily="34" charset="0"/>
              </a:rPr>
              <a:t/>
            </a:r>
            <a:br>
              <a:rPr lang="cs-CZ" sz="3200" dirty="0"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latin typeface="Arial" pitchFamily="34" charset="0"/>
                <a:cs typeface="Arial" pitchFamily="34" charset="0"/>
              </a:rPr>
              <a:t>4.  K čemu slouží vizitky</a:t>
            </a:r>
            <a:br>
              <a:rPr lang="cs-CZ" sz="3200" dirty="0" smtClean="0">
                <a:latin typeface="Arial" pitchFamily="34" charset="0"/>
                <a:cs typeface="Arial" pitchFamily="34" charset="0"/>
              </a:rPr>
            </a:br>
            <a:r>
              <a:rPr lang="cs-CZ" sz="3200" dirty="0">
                <a:latin typeface="Arial" pitchFamily="34" charset="0"/>
                <a:cs typeface="Arial" pitchFamily="34" charset="0"/>
              </a:rPr>
              <a:t/>
            </a:r>
            <a:br>
              <a:rPr lang="cs-CZ" sz="3200" dirty="0"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latin typeface="Arial" pitchFamily="34" charset="0"/>
                <a:cs typeface="Arial" pitchFamily="34" charset="0"/>
              </a:rPr>
              <a:t>5.  Jaké údaje obsahuje vizitka soukromá a   </a:t>
            </a:r>
            <a:br>
              <a:rPr lang="cs-CZ" sz="3200" dirty="0" smtClean="0">
                <a:latin typeface="Arial" pitchFamily="34" charset="0"/>
                <a:cs typeface="Arial" pitchFamily="34" charset="0"/>
              </a:rPr>
            </a:br>
            <a:r>
              <a:rPr lang="cs-CZ" sz="3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  služební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32656"/>
            <a:ext cx="2487613" cy="1944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804459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420888"/>
            <a:ext cx="8229600" cy="3735288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latin typeface="Arial" pitchFamily="34" charset="0"/>
                <a:cs typeface="Arial" pitchFamily="34" charset="0"/>
              </a:rPr>
              <a:t>Použitá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literatura:</a:t>
            </a:r>
            <a:br>
              <a:rPr lang="cs-CZ" sz="2000" dirty="0">
                <a:latin typeface="Arial" pitchFamily="34" charset="0"/>
                <a:cs typeface="Arial" pitchFamily="34" charset="0"/>
              </a:rPr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>
                <a:latin typeface="Arial" pitchFamily="34" charset="0"/>
                <a:cs typeface="Arial" pitchFamily="34" charset="0"/>
              </a:rPr>
              <a:t>SMEJKAL Vladimír, BACHRACHOVÁ Hana, Lexikon společenského chování, 3.vyd.</a:t>
            </a:r>
            <a:br>
              <a:rPr lang="cs-CZ" sz="2000" dirty="0"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latin typeface="Arial" pitchFamily="34" charset="0"/>
                <a:cs typeface="Arial" pitchFamily="34" charset="0"/>
              </a:rPr>
              <a:t>Praha: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Grada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2002. 264 s. ISBN 80-247-0209-6</a:t>
            </a:r>
            <a:br>
              <a:rPr lang="cs-CZ" sz="2000" dirty="0"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latin typeface="Arial" pitchFamily="34" charset="0"/>
                <a:cs typeface="Arial" pitchFamily="34" charset="0"/>
              </a:rPr>
              <a:t>Obrázky:</a:t>
            </a:r>
            <a:br>
              <a:rPr lang="cs-CZ" sz="2000" dirty="0">
                <a:latin typeface="Arial" pitchFamily="34" charset="0"/>
                <a:cs typeface="Arial" pitchFamily="34" charset="0"/>
              </a:rPr>
            </a:br>
            <a:r>
              <a:rPr lang="cs-CZ" sz="2000" dirty="0" smtClean="0">
                <a:latin typeface="Arial" pitchFamily="34" charset="0"/>
                <a:cs typeface="Arial" pitchFamily="34" charset="0"/>
              </a:rPr>
              <a:t>str. 2,11,13,17,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[cit.2012-10-15]. Dostupný pod licencí Microsoft Office 2010 na WWW: &lt;</a:t>
            </a:r>
            <a:r>
              <a:rPr lang="cs-CZ" sz="2000" u="sng" dirty="0">
                <a:latin typeface="Arial" pitchFamily="34" charset="0"/>
                <a:cs typeface="Arial" pitchFamily="34" charset="0"/>
                <a:hlinkClick r:id="rId2"/>
              </a:rPr>
              <a:t>http://office.microsoft.com/</a:t>
            </a:r>
            <a:r>
              <a:rPr lang="cs-CZ" sz="2000" u="sng" dirty="0" err="1">
                <a:latin typeface="Arial" pitchFamily="34" charset="0"/>
                <a:cs typeface="Arial" pitchFamily="34" charset="0"/>
                <a:hlinkClick r:id="rId2"/>
              </a:rPr>
              <a:t>cs-cz</a:t>
            </a:r>
            <a:r>
              <a:rPr lang="cs-CZ" sz="2000" u="sng" dirty="0">
                <a:latin typeface="Arial" pitchFamily="34" charset="0"/>
                <a:cs typeface="Arial" pitchFamily="34" charset="0"/>
                <a:hlinkClick r:id="rId2"/>
              </a:rPr>
              <a:t>/</a:t>
            </a:r>
            <a:r>
              <a:rPr lang="cs-CZ" sz="2000" u="sng" dirty="0" err="1">
                <a:latin typeface="Arial" pitchFamily="34" charset="0"/>
                <a:cs typeface="Arial" pitchFamily="34" charset="0"/>
                <a:hlinkClick r:id="rId2"/>
              </a:rPr>
              <a:t>images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&gt;</a:t>
            </a:r>
            <a:br>
              <a:rPr lang="cs-CZ" sz="2000" dirty="0">
                <a:latin typeface="Arial" pitchFamily="34" charset="0"/>
                <a:cs typeface="Arial" pitchFamily="34" charset="0"/>
              </a:rPr>
            </a:b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4150798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</TotalTime>
  <Words>228</Words>
  <Application>Microsoft Office PowerPoint</Application>
  <PresentationFormat>Předvádění na obrazovce (4:3)</PresentationFormat>
  <Paragraphs>74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systému Office</vt:lpstr>
      <vt:lpstr>Snímek 1</vt:lpstr>
      <vt:lpstr>PŘEDSTAVOVÁNÍ</vt:lpstr>
      <vt:lpstr>Osoby, které nám nebyly představeny,   oslovujeme   pane, paní, slečno... </vt:lpstr>
      <vt:lpstr>Spoj zkratky :  p.     paní  pí     pan</vt:lpstr>
      <vt:lpstr> Lidé často znají svá jména,  postavení a informace o druhém,   přesto se k sobě chovají jako  dva cizí lidé. </vt:lpstr>
      <vt:lpstr> Muže    ženě  podřízeného  nadřízenému  mladšího   staršímu</vt:lpstr>
      <vt:lpstr>  Při představování musí muži stát    (netýká se pouze velmi starých,              nemocných a invalidních).    Žena smí sedět, je-li jí  představován muž   nebo výrazně mladší žena.</vt:lpstr>
      <vt:lpstr>  Představování   </vt:lpstr>
      <vt:lpstr>1.    Sehrajte scénku , jak se  představíte svému novému  zaměstnavateli  2. Předveďte, jak  představíte  svého kamarád/ku při příchodu  na oslavu narozenin   </vt:lpstr>
      <vt:lpstr> Prof. Ing. Vladimír Malý  MUDr.  Jana Novotková  Mgr. Eva Šťastná  JUDr. Miloš  Pokorný </vt:lpstr>
      <vt:lpstr>V i z i t k y</vt:lpstr>
      <vt:lpstr>K představování patří   VIZITKY, NAVŠTÍVENKY </vt:lpstr>
      <vt:lpstr> Vizitky  dělíme na    osobní (jméno, příjmení, titul)   soukromé (jméno, příjmení, titul  + adresa)   obchodní, služební – název a  adresa zaměstnavatele + kontakt   kombinované</vt:lpstr>
      <vt:lpstr>Snímek 14</vt:lpstr>
      <vt:lpstr> Vizitky    nosíme v peněžence nebo  pouzdře na vizitky,   jsou nezbytností společenského  života. </vt:lpstr>
      <vt:lpstr> Po osobním představení si    vyměňujeme vizitky, abychom    mohli oslovovat osobu správně    a  vyhnuli se zkomolení jména. </vt:lpstr>
      <vt:lpstr>Snímek 17</vt:lpstr>
      <vt:lpstr> Vizitku  používáme také  k zaslání stručného vzkazu,   můžeme ji přiložit k dárku, ke  květině, k poděkování.   Např:  P.R. pour remercier- poděkování  P.F. pour feliciter – blahopřání k novému          roku </vt:lpstr>
      <vt:lpstr>1. Jak oslovujeme neznámé osoby  2. Jak představujeme osobu,      uveď příklad představení přímé a nepřímé  3.  Koho oslovujeme titulem –uveď příklad  4.  K čemu slouží vizitky  5.  Jaké údaje obsahuje vizitka soukromá a         služební</vt:lpstr>
      <vt:lpstr>Použitá literatura:  SMEJKAL Vladimír, BACHRACHOVÁ Hana, Lexikon společenského chování, 3.vyd. Praha: Grada, 2002. 264 s. ISBN 80-247-0209-6  Obrázky: str. 2,11,13,17, [cit.2012-10-15]. Dostupný pod licencí Microsoft Office 2010 na WWW: &lt;http://office.microsoft.com/cs-cz/images&gt;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Mlčochová  Svatava</dc:creator>
  <cp:keywords>pane ,paní, slečno,vizitka</cp:keywords>
  <cp:lastModifiedBy>Dum</cp:lastModifiedBy>
  <cp:revision>25</cp:revision>
  <dcterms:created xsi:type="dcterms:W3CDTF">2012-09-01T19:29:01Z</dcterms:created>
  <dcterms:modified xsi:type="dcterms:W3CDTF">2014-06-14T17:41:53Z</dcterms:modified>
</cp:coreProperties>
</file>