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0" r:id="rId3"/>
    <p:sldId id="257" r:id="rId4"/>
    <p:sldId id="258" r:id="rId5"/>
    <p:sldId id="260" r:id="rId6"/>
    <p:sldId id="261" r:id="rId7"/>
    <p:sldId id="262" r:id="rId8"/>
    <p:sldId id="269" r:id="rId9"/>
    <p:sldId id="263" r:id="rId10"/>
    <p:sldId id="264" r:id="rId11"/>
    <p:sldId id="268" r:id="rId12"/>
    <p:sldId id="265" r:id="rId13"/>
    <p:sldId id="266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914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009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435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39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382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332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349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06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488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762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76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F3562A-5D30-422B-B128-E8ED34EF20A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88374-D922-4DD7-A9B7-981D75D8A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8463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31746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SPV.1315.1K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významem co je slušné chování a  dodržováním společenských pravidel chování. 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V restauraci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89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společenská výchova -DUMYNová složka\PB1909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18" y="1231183"/>
            <a:ext cx="3088566" cy="231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společenská výchova -DUMYNová složka\PB1909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36711"/>
            <a:ext cx="4386611" cy="328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společenská výchova -DUMYNová složka\PB1909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04" y="3933056"/>
            <a:ext cx="3368594" cy="2526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:\společenská výchova -DUMYNová složka\PB19095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22364"/>
            <a:ext cx="2849486" cy="213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590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216024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   R E S T A U R A C I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388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65" y="188640"/>
            <a:ext cx="4638686" cy="4638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32856"/>
            <a:ext cx="4889346" cy="414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017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Návštěva </a:t>
            </a:r>
            <a:r>
              <a:rPr lang="cs-CZ" sz="3200" dirty="0"/>
              <a:t>restaurace je dnes celkem běžnou záležitostí. Tvoří součást života společenského, pracovního i soukromého. 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Máme </a:t>
            </a:r>
            <a:r>
              <a:rPr lang="cs-CZ" sz="3200" dirty="0"/>
              <a:t>možnost si </a:t>
            </a:r>
            <a:r>
              <a:rPr lang="cs-CZ" sz="3200" dirty="0" smtClean="0"/>
              <a:t>vybrat </a:t>
            </a:r>
            <a:r>
              <a:rPr lang="cs-CZ" sz="3200" dirty="0"/>
              <a:t>z široké škály typů pohostinských zařízení různých úrovní. Podle toho se oblékáme, chováme, objednáváme. 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7628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06489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/>
              <a:t>Kdo </a:t>
            </a:r>
            <a:r>
              <a:rPr lang="cs-CZ" sz="3200" b="1" u="sng" dirty="0"/>
              <a:t>vybírá restauraci</a:t>
            </a:r>
            <a:r>
              <a:rPr lang="cs-CZ" sz="3200" b="1" u="sng" dirty="0" smtClean="0"/>
              <a:t>?</a:t>
            </a:r>
          </a:p>
          <a:p>
            <a:endParaRPr lang="cs-CZ" sz="3200" dirty="0"/>
          </a:p>
          <a:p>
            <a:r>
              <a:rPr lang="cs-CZ" sz="3200" dirty="0" smtClean="0"/>
              <a:t>Pohostinské zařízení/restauraci </a:t>
            </a:r>
            <a:r>
              <a:rPr lang="cs-CZ" sz="3200" dirty="0"/>
              <a:t>vybírá ten, </a:t>
            </a:r>
            <a:r>
              <a:rPr lang="cs-CZ" sz="3200" b="1" dirty="0">
                <a:solidFill>
                  <a:srgbClr val="66FF33"/>
                </a:solidFill>
              </a:rPr>
              <a:t>kdo zve</a:t>
            </a:r>
            <a:r>
              <a:rPr lang="cs-CZ" sz="3200" dirty="0"/>
              <a:t>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Tato </a:t>
            </a:r>
            <a:r>
              <a:rPr lang="cs-CZ" sz="3200" dirty="0"/>
              <a:t>osoba se pak ocitá v </a:t>
            </a:r>
            <a:r>
              <a:rPr lang="cs-CZ" sz="3200" b="1" dirty="0">
                <a:solidFill>
                  <a:srgbClr val="66FF33"/>
                </a:solidFill>
              </a:rPr>
              <a:t>roli hostitele</a:t>
            </a:r>
            <a:r>
              <a:rPr lang="cs-CZ" sz="3200" dirty="0"/>
              <a:t>. Nejčastěji je to muž, a to jak ve vztahu muž/žena, tak i v početnější skupině.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Dnes </a:t>
            </a:r>
            <a:r>
              <a:rPr lang="cs-CZ" sz="3200" dirty="0"/>
              <a:t>se </a:t>
            </a:r>
            <a:r>
              <a:rPr lang="cs-CZ" sz="3200" dirty="0" smtClean="0"/>
              <a:t>může </a:t>
            </a:r>
            <a:r>
              <a:rPr lang="cs-CZ" sz="3200" dirty="0"/>
              <a:t>této role ujmout i </a:t>
            </a:r>
            <a:r>
              <a:rPr lang="cs-CZ" sz="3200" dirty="0" smtClean="0"/>
              <a:t>žena </a:t>
            </a:r>
            <a:r>
              <a:rPr lang="cs-CZ" sz="3200" dirty="0"/>
              <a:t>– </a:t>
            </a:r>
            <a:r>
              <a:rPr lang="cs-CZ" sz="3200" dirty="0" smtClean="0"/>
              <a:t>např. manažerka </a:t>
            </a:r>
            <a:r>
              <a:rPr lang="cs-CZ" sz="3200" dirty="0"/>
              <a:t>pozve na oběd obchodního partnera, zástupce jiné firmy.</a:t>
            </a:r>
          </a:p>
        </p:txBody>
      </p:sp>
    </p:spTree>
    <p:extLst>
      <p:ext uri="{BB962C8B-B14F-4D97-AF65-F5344CB8AC3E}">
        <p14:creationId xmlns:p14="http://schemas.microsoft.com/office/powerpoint/2010/main" val="333534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92696"/>
            <a:ext cx="8640960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2. </a:t>
            </a:r>
            <a:r>
              <a:rPr lang="cs-CZ" sz="3200" b="1" u="sng" dirty="0"/>
              <a:t>Kdo vchází jako první do restaurace, usedá ke stolu a vstává</a:t>
            </a:r>
            <a:r>
              <a:rPr lang="cs-CZ" sz="3200" b="1" u="sng" dirty="0" smtClean="0"/>
              <a:t>?</a:t>
            </a:r>
          </a:p>
          <a:p>
            <a:endParaRPr lang="cs-CZ" sz="3200" dirty="0"/>
          </a:p>
          <a:p>
            <a:r>
              <a:rPr lang="cs-CZ" sz="3200" dirty="0"/>
              <a:t>Nezávisle na tom, kdo je v roli hostitele, platí, že žena do restaurace jako první nevchází. </a:t>
            </a:r>
            <a:endParaRPr lang="cs-CZ" sz="3200" dirty="0" smtClean="0"/>
          </a:p>
          <a:p>
            <a:r>
              <a:rPr lang="cs-CZ" sz="3200" dirty="0" smtClean="0"/>
              <a:t>Řídíme se historicky </a:t>
            </a:r>
            <a:r>
              <a:rPr lang="cs-CZ" sz="3200" dirty="0"/>
              <a:t>zavedenou zásadou, že jde o neznámé a pro ženu i možná nebezpečné místo. </a:t>
            </a:r>
            <a:r>
              <a:rPr lang="cs-CZ" sz="3200" b="1" dirty="0">
                <a:solidFill>
                  <a:srgbClr val="66FF33"/>
                </a:solidFill>
              </a:rPr>
              <a:t>Proto vchází první muž</a:t>
            </a:r>
            <a:r>
              <a:rPr lang="cs-CZ" sz="3200" dirty="0"/>
              <a:t>. Ten se v prostředí rychle zorientuje a vybere nejvhodnější stůl a ženu usadí na společensky komfortnější místo (u zdi, s výhledem) nebo místo společensky významnější (po pravici). </a:t>
            </a: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370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56895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Nejprve </a:t>
            </a:r>
            <a:r>
              <a:rPr lang="cs-CZ" sz="3200" dirty="0"/>
              <a:t>usedá žena nebo osoba společensky nejvýznamnější.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Vstane-li </a:t>
            </a:r>
            <a:r>
              <a:rPr lang="cs-CZ" sz="3200" dirty="0"/>
              <a:t>během společenské události žena od stolu, vstává i muž nebo jen muž, po jehož pravici žena sedí.</a:t>
            </a:r>
          </a:p>
        </p:txBody>
      </p:sp>
    </p:spTree>
    <p:extLst>
      <p:ext uri="{BB962C8B-B14F-4D97-AF65-F5344CB8AC3E}">
        <p14:creationId xmlns:p14="http://schemas.microsoft.com/office/powerpoint/2010/main" val="55541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60648"/>
            <a:ext cx="806489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/>
          </a:p>
          <a:p>
            <a:r>
              <a:rPr lang="cs-CZ" sz="3200" b="1" dirty="0" smtClean="0">
                <a:solidFill>
                  <a:srgbClr val="66FF33"/>
                </a:solidFill>
              </a:rPr>
              <a:t>Muž</a:t>
            </a:r>
            <a:r>
              <a:rPr lang="cs-CZ" sz="3200" dirty="0" smtClean="0"/>
              <a:t> </a:t>
            </a:r>
            <a:r>
              <a:rPr lang="cs-CZ" sz="3200" dirty="0"/>
              <a:t>se v prostředí rychle zorientuje a </a:t>
            </a:r>
            <a:r>
              <a:rPr lang="cs-CZ" sz="3200" b="1" dirty="0">
                <a:solidFill>
                  <a:srgbClr val="66FF33"/>
                </a:solidFill>
              </a:rPr>
              <a:t>vybere nejvhodnější stůl a ženu usadí</a:t>
            </a:r>
            <a:r>
              <a:rPr lang="cs-CZ" sz="3200" dirty="0"/>
              <a:t> na </a:t>
            </a:r>
            <a:r>
              <a:rPr lang="cs-CZ" sz="3200"/>
              <a:t>společensky </a:t>
            </a:r>
            <a:r>
              <a:rPr lang="cs-CZ" sz="3200" smtClean="0"/>
              <a:t>nejlepší </a:t>
            </a:r>
            <a:r>
              <a:rPr lang="cs-CZ" sz="3200" dirty="0"/>
              <a:t>místo (u zdi, s výhledem) nebo místo společensky významnější (po pravici). </a:t>
            </a:r>
            <a:endParaRPr lang="cs-CZ" sz="3200" dirty="0" smtClean="0"/>
          </a:p>
          <a:p>
            <a:r>
              <a:rPr lang="cs-CZ" sz="3200" b="1" dirty="0" smtClean="0">
                <a:solidFill>
                  <a:srgbClr val="66FF33"/>
                </a:solidFill>
              </a:rPr>
              <a:t>Nejprve usedá žena </a:t>
            </a:r>
            <a:r>
              <a:rPr lang="cs-CZ" sz="3200" dirty="0" smtClean="0"/>
              <a:t>nebo osoba společensky nejvýznamnější. </a:t>
            </a:r>
          </a:p>
          <a:p>
            <a:endParaRPr lang="cs-CZ" sz="3200" dirty="0" smtClean="0"/>
          </a:p>
          <a:p>
            <a:r>
              <a:rPr lang="cs-CZ" sz="3200" dirty="0" smtClean="0"/>
              <a:t>Vstane-li </a:t>
            </a:r>
            <a:r>
              <a:rPr lang="cs-CZ" sz="3200" dirty="0"/>
              <a:t>během společenské události žena od stolu, vstává i muž nebo jen muž, po jehož pravici žena sedí.</a:t>
            </a:r>
          </a:p>
        </p:txBody>
      </p:sp>
    </p:spTree>
    <p:extLst>
      <p:ext uri="{BB962C8B-B14F-4D97-AF65-F5344CB8AC3E}">
        <p14:creationId xmlns:p14="http://schemas.microsoft.com/office/powerpoint/2010/main" val="183856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64096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/>
              <a:t>3. Kdo a jak objednává</a:t>
            </a:r>
            <a:r>
              <a:rPr lang="cs-CZ" sz="3200" b="1" u="sng" dirty="0" smtClean="0"/>
              <a:t>?</a:t>
            </a:r>
          </a:p>
          <a:p>
            <a:endParaRPr lang="cs-CZ" sz="3200" b="1" u="sng" dirty="0"/>
          </a:p>
          <a:p>
            <a:r>
              <a:rPr lang="cs-CZ" sz="3200" dirty="0"/>
              <a:t>Až se všichni usadí, přinese číšník jídelní lístky a podá je otevřené na první straně od společensky nejvýznamnější osoby všem u stolu.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Při </a:t>
            </a:r>
            <a:r>
              <a:rPr lang="cs-CZ" sz="3200" dirty="0"/>
              <a:t>volbě menu se nekomentují ceny a vybírá se tak, aby všichni u stolu měli stejný počet chodů.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Respektuje </a:t>
            </a:r>
            <a:r>
              <a:rPr lang="cs-CZ" sz="3200" dirty="0"/>
              <a:t>se volba osoby společensky nejvýznamnější (žena, host). Té se ostatní přizpůsobí. </a:t>
            </a:r>
          </a:p>
        </p:txBody>
      </p:sp>
    </p:spTree>
    <p:extLst>
      <p:ext uri="{BB962C8B-B14F-4D97-AF65-F5344CB8AC3E}">
        <p14:creationId xmlns:p14="http://schemas.microsoft.com/office/powerpoint/2010/main" val="137670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56895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Odmítne-li  žena </a:t>
            </a:r>
            <a:r>
              <a:rPr lang="cs-CZ" sz="3200" dirty="0"/>
              <a:t>nebo jiný host předkrm, neobjedná si ho nikdo jiný u stolu. 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Po </a:t>
            </a:r>
            <a:r>
              <a:rPr lang="cs-CZ" sz="3200" dirty="0"/>
              <a:t>příchodu obsluhy objednává každý sám za sebe. 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Jako </a:t>
            </a:r>
            <a:r>
              <a:rPr lang="cs-CZ" sz="3200" dirty="0"/>
              <a:t>první objednává žena nebo jiná společensky významná osoba, hostitel vždy jako poslední. </a:t>
            </a:r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Muž může objednávat  </a:t>
            </a:r>
            <a:r>
              <a:rPr lang="cs-CZ" sz="3200" dirty="0"/>
              <a:t>i za ženu. </a:t>
            </a:r>
          </a:p>
        </p:txBody>
      </p:sp>
    </p:spTree>
    <p:extLst>
      <p:ext uri="{BB962C8B-B14F-4D97-AF65-F5344CB8AC3E}">
        <p14:creationId xmlns:p14="http://schemas.microsoft.com/office/powerpoint/2010/main" val="1751292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9"/>
            <a:ext cx="835292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/>
              <a:t>4. Kdo platí</a:t>
            </a:r>
            <a:r>
              <a:rPr lang="cs-CZ" sz="3200" b="1" u="sng" dirty="0" smtClean="0"/>
              <a:t>?</a:t>
            </a:r>
          </a:p>
          <a:p>
            <a:endParaRPr lang="cs-CZ" sz="3200" b="1" u="sng" dirty="0"/>
          </a:p>
          <a:p>
            <a:r>
              <a:rPr lang="cs-CZ" sz="3200" dirty="0"/>
              <a:t>Konvenčně zavedené pravidlo říká, že platí muž. Zde se počítá s tím, že muž ženu zve a je v roli hostitele. 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Dnes  </a:t>
            </a:r>
            <a:r>
              <a:rPr lang="cs-CZ" sz="3200" dirty="0"/>
              <a:t>není výjimkou, že manažerka – žena pozve svého partnera na oběd, v takovém případě platí žena, protože je v roli hostitele ona.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Jde-li </a:t>
            </a:r>
            <a:r>
              <a:rPr lang="cs-CZ" sz="3200" dirty="0"/>
              <a:t>o početnější skupinu, platí vždy hostitel, tedy ten, kdo ostatní pozval a restauraci vybral.</a:t>
            </a:r>
          </a:p>
        </p:txBody>
      </p:sp>
    </p:spTree>
    <p:extLst>
      <p:ext uri="{BB962C8B-B14F-4D97-AF65-F5344CB8AC3E}">
        <p14:creationId xmlns:p14="http://schemas.microsoft.com/office/powerpoint/2010/main" val="3919141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568952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/>
              <a:t>5. Jak se platí</a:t>
            </a:r>
            <a:r>
              <a:rPr lang="cs-CZ" sz="3200" b="1" u="sng" dirty="0" smtClean="0"/>
              <a:t>?</a:t>
            </a:r>
          </a:p>
          <a:p>
            <a:endParaRPr lang="cs-CZ" sz="3200" b="1" u="sng" dirty="0"/>
          </a:p>
          <a:p>
            <a:r>
              <a:rPr lang="cs-CZ" sz="3200" dirty="0"/>
              <a:t>Způsobů placení je </a:t>
            </a:r>
            <a:r>
              <a:rPr lang="cs-CZ" sz="3200" dirty="0" smtClean="0"/>
              <a:t> několik</a:t>
            </a:r>
            <a:r>
              <a:rPr lang="cs-CZ" sz="3200" dirty="0"/>
              <a:t>. Nejčastěji u stolu. Obecně platí, že cena se </a:t>
            </a:r>
            <a:r>
              <a:rPr lang="cs-CZ" sz="3200" dirty="0" smtClean="0"/>
              <a:t>nekomentuje.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K placené částce se standardně přidá 10 % jako spropitné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Platíme-li </a:t>
            </a:r>
            <a:r>
              <a:rPr lang="cs-CZ" sz="3200" dirty="0"/>
              <a:t>kartou, dáme spropitné zvlášť. Při početnější skupině se hostitel dohodne s obsluhou a zaplatí přímo u ní bez přítomnosti ostatních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smtClean="0"/>
              <a:t>Je </a:t>
            </a:r>
            <a:r>
              <a:rPr lang="cs-CZ" sz="3200" dirty="0"/>
              <a:t>zdvořilé hosty vůbec nezasvěcovat do výše útraty.</a:t>
            </a:r>
          </a:p>
        </p:txBody>
      </p:sp>
    </p:spTree>
    <p:extLst>
      <p:ext uri="{BB962C8B-B14F-4D97-AF65-F5344CB8AC3E}">
        <p14:creationId xmlns:p14="http://schemas.microsoft.com/office/powerpoint/2010/main" val="4044130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66FF33"/>
                </a:solidFill>
              </a:rPr>
              <a:t>Úkol:</a:t>
            </a:r>
          </a:p>
          <a:p>
            <a:endParaRPr lang="cs-CZ" sz="3200" dirty="0"/>
          </a:p>
          <a:p>
            <a:pPr marL="514350" indent="-514350">
              <a:buAutoNum type="arabicPeriod"/>
            </a:pPr>
            <a:r>
              <a:rPr lang="cs-CZ" sz="3200" dirty="0" smtClean="0"/>
              <a:t>Kdo vchází první do restaurace?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Kdo usedá ke stolu jako první?</a:t>
            </a:r>
          </a:p>
          <a:p>
            <a:r>
              <a:rPr lang="cs-CZ" sz="3200" smtClean="0"/>
              <a:t>3.  Kdo </a:t>
            </a:r>
            <a:r>
              <a:rPr lang="cs-CZ" sz="3200" dirty="0" smtClean="0"/>
              <a:t>si objednává jako první ?</a:t>
            </a:r>
            <a:endParaRPr lang="cs-CZ" sz="3200" dirty="0"/>
          </a:p>
          <a:p>
            <a:pPr marL="514350" indent="-514350">
              <a:buAutoNum type="arabicPeriod" startAt="4"/>
            </a:pPr>
            <a:r>
              <a:rPr lang="cs-CZ" sz="3200" dirty="0" smtClean="0"/>
              <a:t>Jak se platí v restauraci?</a:t>
            </a:r>
          </a:p>
          <a:p>
            <a:pPr marL="514350" indent="-514350">
              <a:buAutoNum type="arabicPeriod" startAt="4"/>
            </a:pPr>
            <a:r>
              <a:rPr lang="cs-CZ" sz="3200" dirty="0" smtClean="0"/>
              <a:t>Co je to spropitné?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92533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59340"/>
            <a:ext cx="85689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Použitá literatura: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SMEJKAL Vladimír, BACHRACHOVÁ Hana, Lexikon společenského chování, 3.vyd.</a:t>
            </a:r>
            <a:br>
              <a:rPr lang="cs-CZ" dirty="0"/>
            </a:br>
            <a:r>
              <a:rPr lang="cs-CZ" dirty="0"/>
              <a:t>Praha: </a:t>
            </a:r>
            <a:r>
              <a:rPr lang="cs-CZ" dirty="0" err="1"/>
              <a:t>Grada</a:t>
            </a:r>
            <a:r>
              <a:rPr lang="cs-CZ" dirty="0"/>
              <a:t>, 2002. 264 s. ISBN 80-247-0209-6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str.4 </a:t>
            </a:r>
            <a:r>
              <a:rPr lang="cs-CZ" dirty="0"/>
              <a:t>[</a:t>
            </a:r>
            <a:r>
              <a:rPr lang="cs-CZ" dirty="0" smtClean="0"/>
              <a:t>cit.2013-02-15</a:t>
            </a:r>
            <a:r>
              <a:rPr lang="cs-CZ" dirty="0"/>
              <a:t>]. Dostupný pod licencí Microsoft Office 2010 na WWW: &lt;http://office.microsoft.com/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&gt;</a:t>
            </a:r>
            <a:br>
              <a:rPr lang="cs-CZ" dirty="0"/>
            </a:br>
            <a:r>
              <a:rPr lang="cs-CZ" dirty="0" smtClean="0"/>
              <a:t>str.2 : autor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1571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673</Words>
  <Application>Microsoft Office PowerPoint</Application>
  <PresentationFormat>Předvádění na obrazovce (4:3)</PresentationFormat>
  <Paragraphs>99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Prezentace aplikace PowerPoint</vt:lpstr>
      <vt:lpstr>V   R E S T A U R A C 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restaurace, host, jídelní a nápojový lístek</cp:keywords>
  <cp:lastModifiedBy>Zdeněk Laski</cp:lastModifiedBy>
  <cp:revision>26</cp:revision>
  <dcterms:created xsi:type="dcterms:W3CDTF">2012-09-01T22:26:38Z</dcterms:created>
  <dcterms:modified xsi:type="dcterms:W3CDTF">2014-06-04T17:45:09Z</dcterms:modified>
</cp:coreProperties>
</file>