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157.xml" ContentType="application/vnd.openxmlformats-officedocument.presentationml.slideLayout+xml"/>
  <Override PartName="/ppt/notesSlides/notesSlide2.xml" ContentType="application/vnd.openxmlformats-officedocument.presentationml.notesSlide+xml"/>
  <Override PartName="/ppt/slideLayouts/slideLayout46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124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60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02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Layouts/slideLayout158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65.xml" ContentType="application/vnd.openxmlformats-officedocument.presentationml.slideLayout+xml"/>
  <Override PartName="/ppt/presProps.xml" ContentType="application/vnd.openxmlformats-officedocument.presentationml.presProps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61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50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21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Masters/slideMaster9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Layouts/slideLayout10.xml" ContentType="application/vnd.openxmlformats-officedocument.presentationml.slideLayout+xml"/>
  <Override PartName="/ppt/theme/theme15.xml" ContentType="application/vnd.openxmlformats-officedocument.theme+xml"/>
  <Override PartName="/ppt/slideLayouts/slideLayout99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Layouts/slideLayout59.xml" ContentType="application/vnd.openxmlformats-officedocument.presentationml.slideLayout+xml"/>
  <Override PartName="/ppt/theme/theme7.xml" ContentType="application/vnd.openxmlformats-officedocument.theme+xml"/>
  <Override PartName="/ppt/slideLayouts/slideLayout88.xml" ContentType="application/vnd.openxmlformats-officedocument.presentationml.slideLayout+xml"/>
  <Override PartName="/ppt/theme/theme11.xml" ContentType="application/vnd.openxmlformats-officedocument.theme+xml"/>
  <Override PartName="/ppt/slideLayouts/slideLayout159.xml" ContentType="application/vnd.openxmlformats-officedocument.presentationml.slide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62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theme/theme16.xml" ContentType="application/vnd.openxmlformats-officedocument.theme+xml"/>
  <Override PartName="/ppt/slideMasters/slideMaster13.xml" ContentType="application/vnd.openxmlformats-officedocument.presentationml.slideMaster+xml"/>
  <Override PartName="/ppt/slideLayouts/slideLayout100.xml" ContentType="application/vnd.openxmlformats-officedocument.presentationml.slideLayout+xml"/>
  <Override PartName="/ppt/slideMasters/slideMaster6.xml" ContentType="application/vnd.openxmlformats-officedocument.presentationml.slideMaster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theme/theme12.xml" ContentType="application/vnd.openxmlformats-officedocument.them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56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3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Masters/slideMaster14.xml" ContentType="application/vnd.openxmlformats-officedocument.presentationml.slideMaster+xml"/>
  <Override PartName="/ppt/slideLayouts/slideLayout12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theme/theme9.xml" ContentType="application/vnd.openxmlformats-officedocument.theme+xml"/>
  <Override PartName="/ppt/theme/theme13.xml" ContentType="application/vnd.openxmlformats-officedocument.theme+xml"/>
  <Override PartName="/ppt/slides/slide8.xml" ContentType="application/vnd.openxmlformats-officedocument.presentationml.slide+xml"/>
  <Override PartName="/ppt/slideLayouts/slideLayout6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64.xml" ContentType="application/vnd.openxmlformats-officedocument.presentationml.slideLayout+xml"/>
  <Override PartName="/ppt/theme/theme1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Masters/slideMaster15.xml" ContentType="application/vnd.openxmlformats-officedocument.presentationml.slideMaster+xml"/>
  <Override PartName="/ppt/slides/slide10.xml" ContentType="application/vnd.openxmlformats-officedocument.presentationml.slide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20.xml" ContentType="application/vnd.openxmlformats-officedocument.presentationml.slideLayout+xml"/>
  <Override PartName="/ppt/theme/theme14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  <p:sldMasterId id="2147483768" r:id="rId10"/>
    <p:sldMasterId id="2147483780" r:id="rId11"/>
    <p:sldMasterId id="2147483792" r:id="rId12"/>
    <p:sldMasterId id="2147483804" r:id="rId13"/>
    <p:sldMasterId id="2147483816" r:id="rId14"/>
    <p:sldMasterId id="2147483828" r:id="rId15"/>
  </p:sldMasterIdLst>
  <p:notesMasterIdLst>
    <p:notesMasterId r:id="rId33"/>
  </p:notesMasterIdLst>
  <p:sldIdLst>
    <p:sldId id="294" r:id="rId16"/>
    <p:sldId id="285" r:id="rId17"/>
    <p:sldId id="286" r:id="rId18"/>
    <p:sldId id="287" r:id="rId19"/>
    <p:sldId id="288" r:id="rId20"/>
    <p:sldId id="289" r:id="rId21"/>
    <p:sldId id="290" r:id="rId22"/>
    <p:sldId id="291" r:id="rId23"/>
    <p:sldId id="274" r:id="rId24"/>
    <p:sldId id="292" r:id="rId25"/>
    <p:sldId id="278" r:id="rId26"/>
    <p:sldId id="280" r:id="rId27"/>
    <p:sldId id="281" r:id="rId28"/>
    <p:sldId id="293" r:id="rId29"/>
    <p:sldId id="282" r:id="rId30"/>
    <p:sldId id="283" r:id="rId31"/>
    <p:sldId id="295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82" autoAdjust="0"/>
    <p:restoredTop sz="94660"/>
  </p:normalViewPr>
  <p:slideViewPr>
    <p:cSldViewPr>
      <p:cViewPr>
        <p:scale>
          <a:sx n="90" d="100"/>
          <a:sy n="90" d="100"/>
        </p:scale>
        <p:origin x="-504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6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3E7C88-6B13-46F1-8345-310D0B6B493C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744386-F290-4A19-BC9B-1E6BB41E96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2040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744386-F290-4A19-BC9B-1E6BB41E9660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6026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5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1081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7833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2879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9734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5291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5996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0972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2118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707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81320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172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79119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72691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98242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57342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0392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12761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31464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13977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14.6.2014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41840667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41055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46685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9050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50059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14048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49603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15718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518426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77054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768860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14.6.2014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3054286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768303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870201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55487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499864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34336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435375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164601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04078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185729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315668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14.6.2014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15096658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525792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207083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70493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061135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12297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229527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241815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956732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764377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152532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14.6.2014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1504201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847836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147113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15571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632762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5541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830023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150137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910679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816390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509374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14.6.2014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2133951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702358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325333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88334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005778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19839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876800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000726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654810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454403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349505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14.6.2014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11163367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358671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083102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62998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297425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03661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1934784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563794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2076948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5738274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343352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14.6.2014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15053945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7918462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2134474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23881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567482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75957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6484243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674648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066652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343191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6058483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14.6.2014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28589990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1580126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71498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95593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243564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19157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7119189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3264231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759378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7898553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9728343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14.6.2014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32071967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9890499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4572401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03761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2494826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90325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565930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0287657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9684621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0320114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1636160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14.6.2014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22041623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0282925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7467114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05582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9189607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71346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6964832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0328442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1314923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1023052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1288626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14.6.2014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2926900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0223277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4032956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77991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9382467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5343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7139966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9463833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5767456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0939282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7228463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14.6.2014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22927228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2201940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5614424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57514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3866274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68943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1775109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5240632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6867656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1933281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3757055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14.6.2014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5763525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2130538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4630014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79108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0741280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8930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0916553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9529690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2133344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233986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408458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14.6.2014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5451619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9102849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1513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6.xml"/><Relationship Id="rId7" Type="http://schemas.openxmlformats.org/officeDocument/2006/relationships/slideLayout" Target="../slideLayouts/slideLayout150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5.xml"/><Relationship Id="rId1" Type="http://schemas.openxmlformats.org/officeDocument/2006/relationships/slideLayout" Target="../slideLayouts/slideLayout144.xml"/><Relationship Id="rId6" Type="http://schemas.openxmlformats.org/officeDocument/2006/relationships/slideLayout" Target="../slideLayouts/slideLayout149.xml"/><Relationship Id="rId11" Type="http://schemas.openxmlformats.org/officeDocument/2006/relationships/slideLayout" Target="../slideLayouts/slideLayout154.xml"/><Relationship Id="rId5" Type="http://schemas.openxmlformats.org/officeDocument/2006/relationships/slideLayout" Target="../slideLayouts/slideLayout148.xml"/><Relationship Id="rId10" Type="http://schemas.openxmlformats.org/officeDocument/2006/relationships/slideLayout" Target="../slideLayouts/slideLayout153.xml"/><Relationship Id="rId4" Type="http://schemas.openxmlformats.org/officeDocument/2006/relationships/slideLayout" Target="../slideLayouts/slideLayout147.xml"/><Relationship Id="rId9" Type="http://schemas.openxmlformats.org/officeDocument/2006/relationships/slideLayout" Target="../slideLayouts/slideLayout152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57.xml"/><Relationship Id="rId7" Type="http://schemas.openxmlformats.org/officeDocument/2006/relationships/slideLayout" Target="../slideLayouts/slideLayout161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56.xml"/><Relationship Id="rId1" Type="http://schemas.openxmlformats.org/officeDocument/2006/relationships/slideLayout" Target="../slideLayouts/slideLayout155.xml"/><Relationship Id="rId6" Type="http://schemas.openxmlformats.org/officeDocument/2006/relationships/slideLayout" Target="../slideLayouts/slideLayout160.xml"/><Relationship Id="rId11" Type="http://schemas.openxmlformats.org/officeDocument/2006/relationships/slideLayout" Target="../slideLayouts/slideLayout165.xml"/><Relationship Id="rId5" Type="http://schemas.openxmlformats.org/officeDocument/2006/relationships/slideLayout" Target="../slideLayouts/slideLayout159.xml"/><Relationship Id="rId10" Type="http://schemas.openxmlformats.org/officeDocument/2006/relationships/slideLayout" Target="../slideLayouts/slideLayout164.xml"/><Relationship Id="rId4" Type="http://schemas.openxmlformats.org/officeDocument/2006/relationships/slideLayout" Target="../slideLayouts/slideLayout158.xml"/><Relationship Id="rId9" Type="http://schemas.openxmlformats.org/officeDocument/2006/relationships/slideLayout" Target="../slideLayouts/slideLayout16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CC4C2-4AC7-4E10-8731-CDE5BA4702DA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2D4979-97D0-4570-9DC4-54C01E8B0B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7608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8541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6237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8511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516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8789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3292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4953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676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9374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5987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1384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0100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2631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14.6.2014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4784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0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93650578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GAZ.1401.1K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Odborná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významnost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TEST,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 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pravidly bezpečnosti práce,  zásadami osobní hygieny a pracovním oděvem pro kuchaře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BOZP,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osobní hygiena, pracovní oděv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3.9.2012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56415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prstClr val="black"/>
                </a:solidFill>
              </a:rPr>
              <a:t>Gastronomická zařízení – BOZP, osobní hygiena, pracovní oděv</a:t>
            </a:r>
            <a:endParaRPr lang="cs-CZ" sz="1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83213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484784"/>
            <a:ext cx="8686800" cy="1872208"/>
          </a:xfrm>
        </p:spPr>
        <p:txBody>
          <a:bodyPr>
            <a:normAutofit/>
          </a:bodyPr>
          <a:lstStyle/>
          <a:p>
            <a:r>
              <a:rPr lang="cs-CZ" dirty="0" smtClean="0"/>
              <a:t>  </a:t>
            </a:r>
            <a:r>
              <a:rPr lang="cs-CZ" sz="4400" dirty="0" smtClean="0"/>
              <a:t>GASTRONOMICKÁ ZAŘÍZENÍ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1560" y="3573016"/>
            <a:ext cx="7239000" cy="5258984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BOZP</a:t>
            </a:r>
            <a:r>
              <a:rPr lang="cs-CZ" smtClean="0"/>
              <a:t>, OSOBNÍ HYGIENA ,PRACOVNÍ </a:t>
            </a:r>
            <a:r>
              <a:rPr lang="cs-CZ" dirty="0" smtClean="0"/>
              <a:t>ODĚV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33630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668800"/>
          </a:xfrm>
        </p:spPr>
        <p:txBody>
          <a:bodyPr/>
          <a:lstStyle/>
          <a:p>
            <a:r>
              <a:rPr lang="cs-CZ" dirty="0" smtClean="0"/>
              <a:t>    POVINNOSTI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7239000" cy="3386776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Organizace je povinna zajistit pracovníkům: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3804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57200"/>
            <a:ext cx="7488832" cy="116486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Bezpečnost a ochrana zdraví při práci             </a:t>
            </a:r>
            <a:br>
              <a:rPr lang="cs-CZ" sz="3200" dirty="0" smtClean="0"/>
            </a:br>
            <a:r>
              <a:rPr lang="cs-CZ" sz="3200" dirty="0" smtClean="0"/>
              <a:t>(</a:t>
            </a:r>
            <a:r>
              <a:rPr lang="cs-CZ" sz="3200" dirty="0" err="1" smtClean="0"/>
              <a:t>bozp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2390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Povinnosti organizace: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6146" name="Picture 2" descr="C:\Users\tupa.tv\Documents\DUM\fotky kuchyně\100_674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620687"/>
            <a:ext cx="7776864" cy="5837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75656" y="1052736"/>
            <a:ext cx="653095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bezpečné a zdravé pracovní prostředí</a:t>
            </a:r>
          </a:p>
          <a:p>
            <a:endParaRPr lang="cs-CZ" sz="2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8974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tupa.tv\Documents\DUM\fotky kuchyně\100_676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5" y="476671"/>
            <a:ext cx="7704855" cy="598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1844824"/>
            <a:ext cx="52565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funkční a bezpečné stroje a zařízení</a:t>
            </a:r>
          </a:p>
          <a:p>
            <a:endParaRPr lang="cs-CZ" sz="2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8287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tupa.tv\Documents\DUM\fotky kuchyně\100_677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2737" y="404665"/>
            <a:ext cx="7711671" cy="6053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16016" y="1196752"/>
            <a:ext cx="216024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školení obsluhy strojů a zařízení, BOZP, PO</a:t>
            </a:r>
          </a:p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1172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POVINNOSTI PRACOVNÍKŮ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844824"/>
            <a:ext cx="7239000" cy="4610912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800" dirty="0" smtClean="0"/>
              <a:t>neohrožovat bezpečnost a zdraví své i svých spolupracovníků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účastnit se školení BOZP, PO a školení o obsluze strojů a zařízení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/>
              <a:t>p</a:t>
            </a:r>
            <a:r>
              <a:rPr lang="cs-CZ" sz="2800" dirty="0" smtClean="0"/>
              <a:t>ři práci používat ochranné pracovní oblečení a pomůcky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/>
              <a:t>o</a:t>
            </a:r>
            <a:r>
              <a:rPr lang="cs-CZ" sz="2800" dirty="0" smtClean="0"/>
              <a:t>znamovat nadřízeným zjištěné závady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28297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166992" cy="1143000"/>
          </a:xfrm>
        </p:spPr>
        <p:txBody>
          <a:bodyPr/>
          <a:lstStyle/>
          <a:p>
            <a:r>
              <a:rPr lang="cs-CZ" dirty="0" smtClean="0"/>
              <a:t>ZÁSADY </a:t>
            </a:r>
            <a:r>
              <a:rPr lang="cs-CZ" dirty="0" err="1" smtClean="0"/>
              <a:t>bozp</a:t>
            </a:r>
            <a:r>
              <a:rPr lang="cs-CZ" dirty="0" smtClean="0"/>
              <a:t> NA PRACOVIŠTI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/>
              <a:t>s</a:t>
            </a:r>
            <a:r>
              <a:rPr lang="cs-CZ" sz="2800" dirty="0" smtClean="0"/>
              <a:t>uchá a čistá podlaha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/>
              <a:t>p</a:t>
            </a:r>
            <a:r>
              <a:rPr lang="cs-CZ" sz="2800" dirty="0" smtClean="0"/>
              <a:t>oužívání předepsaného pracovního oblečení a pomůcek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/>
              <a:t>b</a:t>
            </a:r>
            <a:r>
              <a:rPr lang="cs-CZ" sz="2800" dirty="0" smtClean="0"/>
              <a:t>ezpečné zacházení s noži a ostrými předměty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/>
              <a:t>d</a:t>
            </a:r>
            <a:r>
              <a:rPr lang="cs-CZ" sz="2800" dirty="0" smtClean="0"/>
              <a:t>održování dostatečného prostoru k pohybu po výrobním středisku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/>
              <a:t>k</a:t>
            </a:r>
            <a:r>
              <a:rPr lang="cs-CZ" sz="2800" dirty="0" smtClean="0"/>
              <a:t>aždý úraz nahlásit nadřízenému a nechat ošetřit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/>
              <a:t>b</a:t>
            </a:r>
            <a:r>
              <a:rPr lang="cs-CZ" sz="2800" dirty="0" smtClean="0"/>
              <a:t>ezpečné zacházení s elektrickými zařízeními</a:t>
            </a:r>
            <a:endParaRPr lang="cs-CZ" sz="2800" dirty="0"/>
          </a:p>
        </p:txBody>
      </p:sp>
      <p:pic>
        <p:nvPicPr>
          <p:cNvPr id="3074" name="Picture 2" descr="C:\Users\tupa.tv\Documents\DUM\fotky kuchyně\100_666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438328"/>
            <a:ext cx="180020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99265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Zásady osobní hygieny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800" dirty="0"/>
              <a:t>d</a:t>
            </a:r>
            <a:r>
              <a:rPr lang="cs-CZ" sz="2800" dirty="0" smtClean="0"/>
              <a:t>održování hygieny rukou i nehtů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/>
              <a:t>p</a:t>
            </a:r>
            <a:r>
              <a:rPr lang="cs-CZ" sz="2800" dirty="0" smtClean="0"/>
              <a:t>oužívání pokrývky hlavy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/>
              <a:t>d</a:t>
            </a:r>
            <a:r>
              <a:rPr lang="cs-CZ" sz="2800" dirty="0" smtClean="0"/>
              <a:t>louhé vlasy musí být sepnuté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/>
              <a:t>p</a:t>
            </a:r>
            <a:r>
              <a:rPr lang="cs-CZ" sz="2800" dirty="0" smtClean="0"/>
              <a:t>racovní oblečení musí být čisté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/>
              <a:t>p</a:t>
            </a:r>
            <a:r>
              <a:rPr lang="cs-CZ" sz="2800" dirty="0" smtClean="0"/>
              <a:t>oužívání pracovní obuvi s protiskluznou podrážkou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/>
              <a:t>n</a:t>
            </a:r>
            <a:r>
              <a:rPr lang="cs-CZ" sz="2800" dirty="0" smtClean="0"/>
              <a:t>eopouštět v pracovním oblečení výrobní prostory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58714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     PRACOVNÍ ODĚV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Součástí kuchařského pracovního oděvu je: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</p:txBody>
      </p:sp>
      <p:pic>
        <p:nvPicPr>
          <p:cNvPr id="4098" name="Picture 2" descr="C:\Users\tupa.tv\Documents\DUM\fotky kuchyně\100_66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51437"/>
            <a:ext cx="7031696" cy="447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2276872"/>
            <a:ext cx="1783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pokrývka hlavy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563888" y="305370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rondon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508104" y="4437112"/>
            <a:ext cx="11541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zástěra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508104" y="5301208"/>
            <a:ext cx="1090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kalhoty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508104" y="6021288"/>
            <a:ext cx="1798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pracovní boty</a:t>
            </a:r>
          </a:p>
        </p:txBody>
      </p:sp>
    </p:spTree>
    <p:extLst>
      <p:ext uri="{BB962C8B-B14F-4D97-AF65-F5344CB8AC3E}">
        <p14:creationId xmlns:p14="http://schemas.microsoft.com/office/powerpoint/2010/main" xmlns="" val="6917975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tupa.tv\Documents\DUM\fotky kuchyně\100_663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540" y="332655"/>
            <a:ext cx="7704856" cy="612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7" y="148478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lodička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051720" y="764704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čepice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851920" y="11340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šátek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948264" y="2204864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rondon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2708920"/>
            <a:ext cx="777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košile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995936" y="4293096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plášť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10804" y="4889810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zástěra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419873" y="544522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kalhoty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050907" y="6185589"/>
            <a:ext cx="1593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pracovní boty</a:t>
            </a:r>
          </a:p>
        </p:txBody>
      </p:sp>
    </p:spTree>
    <p:extLst>
      <p:ext uri="{BB962C8B-B14F-4D97-AF65-F5344CB8AC3E}">
        <p14:creationId xmlns:p14="http://schemas.microsoft.com/office/powerpoint/2010/main" xmlns="" val="918815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Prověření vědomostí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Doplň správné výrazy: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Organizace </a:t>
            </a:r>
            <a:r>
              <a:rPr lang="cs-CZ" dirty="0"/>
              <a:t>je povinna zajistit pracovníkům: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FF0000"/>
                </a:solidFill>
              </a:rPr>
              <a:t>bezpečné a zdravé</a:t>
            </a:r>
            <a:r>
              <a:rPr lang="cs-CZ" sz="2400" b="1" dirty="0" smtClean="0">
                <a:solidFill>
                  <a:srgbClr val="FF0000"/>
                </a:solidFill>
              </a:rPr>
              <a:t>……………prostředí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FF0000"/>
                </a:solidFill>
              </a:rPr>
              <a:t>funkční a……………………….stroje </a:t>
            </a:r>
            <a:r>
              <a:rPr lang="cs-CZ" sz="2400" dirty="0">
                <a:solidFill>
                  <a:srgbClr val="FF0000"/>
                </a:solidFill>
              </a:rPr>
              <a:t>a zařízení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FF0000"/>
                </a:solidFill>
              </a:rPr>
              <a:t>školení </a:t>
            </a:r>
            <a:r>
              <a:rPr lang="cs-CZ" sz="2400" dirty="0">
                <a:solidFill>
                  <a:srgbClr val="FF0000"/>
                </a:solidFill>
              </a:rPr>
              <a:t>obsluhy </a:t>
            </a:r>
            <a:r>
              <a:rPr lang="cs-CZ" sz="2400" dirty="0" smtClean="0">
                <a:solidFill>
                  <a:srgbClr val="FF0000"/>
                </a:solidFill>
              </a:rPr>
              <a:t>strojů  a zařízení,………………………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81052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568863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   </a:t>
            </a:r>
          </a:p>
          <a:p>
            <a:r>
              <a:rPr lang="cs-CZ" sz="2800" dirty="0">
                <a:solidFill>
                  <a:prstClr val="black"/>
                </a:solidFill>
              </a:rPr>
              <a:t>     Povinnosti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pracovníků</a:t>
            </a:r>
            <a:r>
              <a:rPr lang="cs-CZ" dirty="0">
                <a:solidFill>
                  <a:prstClr val="black"/>
                </a:solidFill>
              </a:rPr>
              <a:t>:</a:t>
            </a:r>
          </a:p>
        </p:txBody>
      </p:sp>
      <p:sp>
        <p:nvSpPr>
          <p:cNvPr id="3" name="Obdélník 2"/>
          <p:cNvSpPr/>
          <p:nvPr/>
        </p:nvSpPr>
        <p:spPr>
          <a:xfrm>
            <a:off x="755576" y="620688"/>
            <a:ext cx="610242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neohrožovat </a:t>
            </a:r>
            <a:r>
              <a:rPr lang="cs-CZ" sz="2400" dirty="0" smtClean="0">
                <a:solidFill>
                  <a:srgbClr val="FF0000"/>
                </a:solidFill>
              </a:rPr>
              <a:t>………….</a:t>
            </a:r>
            <a:r>
              <a:rPr lang="cs-CZ" sz="2400" dirty="0">
                <a:solidFill>
                  <a:srgbClr val="FF0000"/>
                </a:solidFill>
              </a:rPr>
              <a:t>své i svých spolupracovníků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účastnit se školení…………………………………</a:t>
            </a:r>
          </a:p>
          <a:p>
            <a:pPr>
              <a:buFont typeface="Wingdings" pitchFamily="2" charset="2"/>
              <a:buChar char="v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při práci používat </a:t>
            </a:r>
            <a:r>
              <a:rPr lang="cs-CZ" sz="2400" dirty="0" smtClean="0">
                <a:solidFill>
                  <a:srgbClr val="FF0000"/>
                </a:solidFill>
              </a:rPr>
              <a:t>pracovní….…….</a:t>
            </a:r>
            <a:r>
              <a:rPr lang="cs-CZ" sz="2400" dirty="0">
                <a:solidFill>
                  <a:srgbClr val="FF0000"/>
                </a:solidFill>
              </a:rPr>
              <a:t>a pomůcky</a:t>
            </a:r>
          </a:p>
          <a:p>
            <a:pPr>
              <a:buFont typeface="Wingdings" pitchFamily="2" charset="2"/>
              <a:buChar char="v"/>
            </a:pPr>
            <a:endParaRPr lang="cs-CZ" sz="2400" dirty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oznamovat nadřízeným…………………………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xmlns="" val="1400026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202"/>
            <a:ext cx="624201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…………….. a čistá podlaha</a:t>
            </a:r>
          </a:p>
          <a:p>
            <a:pPr>
              <a:buFont typeface="Wingdings" pitchFamily="2" charset="2"/>
              <a:buChar char="v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používání předepsaného </a:t>
            </a:r>
            <a:r>
              <a:rPr lang="cs-CZ" sz="2400" dirty="0" smtClean="0">
                <a:solidFill>
                  <a:srgbClr val="FF0000"/>
                </a:solidFill>
              </a:rPr>
              <a:t>pracovního……………</a:t>
            </a:r>
            <a:r>
              <a:rPr lang="cs-CZ" sz="2400" dirty="0">
                <a:solidFill>
                  <a:srgbClr val="FF0000"/>
                </a:solidFill>
              </a:rPr>
              <a:t>a pomůcek</a:t>
            </a:r>
          </a:p>
          <a:p>
            <a:pPr>
              <a:buFont typeface="Wingdings" pitchFamily="2" charset="2"/>
              <a:buChar char="v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bezpečné zacházení s </a:t>
            </a:r>
            <a:r>
              <a:rPr lang="cs-CZ" sz="2400" dirty="0" smtClean="0">
                <a:solidFill>
                  <a:srgbClr val="FF0000"/>
                </a:solidFill>
              </a:rPr>
              <a:t>…………………a ostrými předměty</a:t>
            </a: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dodržování </a:t>
            </a:r>
            <a:r>
              <a:rPr lang="cs-CZ" sz="2400" dirty="0" smtClean="0">
                <a:solidFill>
                  <a:srgbClr val="FF0000"/>
                </a:solidFill>
              </a:rPr>
              <a:t>dostatečného………………..</a:t>
            </a:r>
            <a:r>
              <a:rPr lang="cs-CZ" sz="2400" dirty="0">
                <a:solidFill>
                  <a:srgbClr val="FF0000"/>
                </a:solidFill>
              </a:rPr>
              <a:t>k pohybu po výrobním středisku</a:t>
            </a:r>
          </a:p>
          <a:p>
            <a:pPr>
              <a:buFont typeface="Wingdings" pitchFamily="2" charset="2"/>
              <a:buChar char="v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každý úraz nahlásit</a:t>
            </a:r>
            <a:r>
              <a:rPr lang="cs-CZ" sz="2400" dirty="0" smtClean="0">
                <a:solidFill>
                  <a:srgbClr val="FF0000"/>
                </a:solidFill>
              </a:rPr>
              <a:t>……………</a:t>
            </a: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……………………… zacházení s elektrickými zařízeními</a:t>
            </a:r>
          </a:p>
        </p:txBody>
      </p:sp>
      <p:sp>
        <p:nvSpPr>
          <p:cNvPr id="3" name="Obdélník 2"/>
          <p:cNvSpPr/>
          <p:nvPr/>
        </p:nvSpPr>
        <p:spPr>
          <a:xfrm>
            <a:off x="882594" y="116632"/>
            <a:ext cx="52735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Zásady BOZP na pracovišti:</a:t>
            </a:r>
          </a:p>
        </p:txBody>
      </p:sp>
    </p:spTree>
    <p:extLst>
      <p:ext uri="{BB962C8B-B14F-4D97-AF65-F5344CB8AC3E}">
        <p14:creationId xmlns:p14="http://schemas.microsoft.com/office/powerpoint/2010/main" xmlns="" val="2775835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260648"/>
            <a:ext cx="487334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 </a:t>
            </a:r>
          </a:p>
          <a:p>
            <a:r>
              <a:rPr lang="cs-CZ" sz="2400" dirty="0">
                <a:solidFill>
                  <a:prstClr val="black"/>
                </a:solidFill>
              </a:rPr>
              <a:t>Zásady osobní hygieny: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59" y="1052736"/>
            <a:ext cx="7128793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dodržování hygieny</a:t>
            </a:r>
            <a:r>
              <a:rPr lang="cs-CZ" sz="2400" dirty="0" smtClean="0">
                <a:solidFill>
                  <a:srgbClr val="FF0000"/>
                </a:solidFill>
              </a:rPr>
              <a:t>……………a nehtů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používání pokrývky </a:t>
            </a:r>
            <a:r>
              <a:rPr lang="cs-CZ" sz="2400" dirty="0" smtClean="0">
                <a:solidFill>
                  <a:srgbClr val="FF0000"/>
                </a:solidFill>
              </a:rPr>
              <a:t>…………………….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dlouhé vlasy musí být </a:t>
            </a:r>
            <a:r>
              <a:rPr lang="cs-CZ" sz="2400" dirty="0" smtClean="0">
                <a:solidFill>
                  <a:srgbClr val="FF0000"/>
                </a:solidFill>
              </a:rPr>
              <a:t>……………………</a:t>
            </a:r>
          </a:p>
          <a:p>
            <a:pPr>
              <a:buFont typeface="Wingdings" pitchFamily="2" charset="2"/>
              <a:buChar char="v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pracovní oblečení musí být …………………………..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používání pracovní obuvi s …………………………….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rgbClr val="FF0000"/>
                </a:solidFill>
              </a:rPr>
              <a:t>neopouštět v ……………………….výrobní prostory</a:t>
            </a:r>
          </a:p>
        </p:txBody>
      </p:sp>
    </p:spTree>
    <p:extLst>
      <p:ext uri="{BB962C8B-B14F-4D97-AF65-F5344CB8AC3E}">
        <p14:creationId xmlns:p14="http://schemas.microsoft.com/office/powerpoint/2010/main" xmlns="" val="20471271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387424"/>
            <a:ext cx="6699448" cy="216024"/>
          </a:xfrm>
        </p:spPr>
        <p:txBody>
          <a:bodyPr>
            <a:normAutofit fontScale="90000"/>
          </a:bodyPr>
          <a:lstStyle/>
          <a:p>
            <a:endParaRPr lang="cs-CZ" dirty="0">
              <a:latin typeface="Blue Highway D Type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7239000" cy="583504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Pracovní oděv kuchaře: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Vypiš druhy pokrývek hlavy……………………………….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Popiš jednotlivé části pracovního oblečení……………………………………………………………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Popiš, </a:t>
            </a:r>
            <a:r>
              <a:rPr lang="cs-CZ" dirty="0" smtClean="0">
                <a:solidFill>
                  <a:srgbClr val="FF0000"/>
                </a:solidFill>
              </a:rPr>
              <a:t>čím musí být opatřena pracovní obuv………………………………………………………………….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14210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Použitá literatura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Šebelová,Marie,:Zařízení závodu,Nakladatelství Parta,2005,ISBN 80-7320-076-7</a:t>
            </a:r>
          </a:p>
          <a:p>
            <a:r>
              <a:rPr lang="cs-CZ" sz="1400" dirty="0" smtClean="0"/>
              <a:t>foto Mgr. Věra Tupá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34835098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7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8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9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10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1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2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13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15.xml><?xml version="1.0" encoding="utf-8"?>
<a:theme xmlns:a="http://schemas.openxmlformats.org/drawingml/2006/main" name="1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1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458</Words>
  <Application>Microsoft Office PowerPoint</Application>
  <PresentationFormat>Předvádění na obrazovce (4:3)</PresentationFormat>
  <Paragraphs>145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15</vt:i4>
      </vt:variant>
      <vt:variant>
        <vt:lpstr>Nadpisy snímků</vt:lpstr>
      </vt:variant>
      <vt:variant>
        <vt:i4>17</vt:i4>
      </vt:variant>
    </vt:vector>
  </HeadingPairs>
  <TitlesOfParts>
    <vt:vector size="32" baseType="lpstr">
      <vt:lpstr>Motiv systému Office</vt:lpstr>
      <vt:lpstr>Bohatý</vt:lpstr>
      <vt:lpstr>2_Bohatý</vt:lpstr>
      <vt:lpstr>3_Bohatý</vt:lpstr>
      <vt:lpstr>4_Bohatý</vt:lpstr>
      <vt:lpstr>5_Bohatý</vt:lpstr>
      <vt:lpstr>6_Bohatý</vt:lpstr>
      <vt:lpstr>7_Bohatý</vt:lpstr>
      <vt:lpstr>8_Bohatý</vt:lpstr>
      <vt:lpstr>9_Bohatý</vt:lpstr>
      <vt:lpstr>10_Bohatý</vt:lpstr>
      <vt:lpstr>11_Bohatý</vt:lpstr>
      <vt:lpstr>12_Bohatý</vt:lpstr>
      <vt:lpstr>13_Bohatý</vt:lpstr>
      <vt:lpstr>1_Bohatý</vt:lpstr>
      <vt:lpstr>Snímek 1</vt:lpstr>
      <vt:lpstr>  GASTRONOMICKÁ ZAŘÍZENÍ </vt:lpstr>
      <vt:lpstr>    POVINNOSTI ORGANIZACE</vt:lpstr>
      <vt:lpstr>Bezpečnost a ochrana zdraví při práci              (bozp)</vt:lpstr>
      <vt:lpstr>Snímek 5</vt:lpstr>
      <vt:lpstr>Snímek 6</vt:lpstr>
      <vt:lpstr>    POVINNOSTI PRACOVNÍKŮ</vt:lpstr>
      <vt:lpstr>ZÁSADY bozp NA PRACOVIŠTI</vt:lpstr>
      <vt:lpstr>    Zásady osobní hygieny</vt:lpstr>
      <vt:lpstr>         PRACOVNÍ ODĚV</vt:lpstr>
      <vt:lpstr>Snímek 11</vt:lpstr>
      <vt:lpstr>Prověření vědomostí</vt:lpstr>
      <vt:lpstr>Snímek 13</vt:lpstr>
      <vt:lpstr>Snímek 14</vt:lpstr>
      <vt:lpstr>Snímek 15</vt:lpstr>
      <vt:lpstr>Snímek 16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Tupá</dc:creator>
  <cp:lastModifiedBy>Dum</cp:lastModifiedBy>
  <cp:revision>22</cp:revision>
  <dcterms:created xsi:type="dcterms:W3CDTF">2012-09-03T17:21:40Z</dcterms:created>
  <dcterms:modified xsi:type="dcterms:W3CDTF">2014-06-14T17:05:14Z</dcterms:modified>
</cp:coreProperties>
</file>