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13"/>
  </p:notesMasterIdLst>
  <p:sldIdLst>
    <p:sldId id="314" r:id="rId4"/>
    <p:sldId id="311" r:id="rId5"/>
    <p:sldId id="306" r:id="rId6"/>
    <p:sldId id="300" r:id="rId7"/>
    <p:sldId id="315" r:id="rId8"/>
    <p:sldId id="316" r:id="rId9"/>
    <p:sldId id="308" r:id="rId10"/>
    <p:sldId id="309" r:id="rId11"/>
    <p:sldId id="31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DC5F6-109F-4B45-A9A7-777177B1A5E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3CD91C-C6B1-4BFF-A7F8-357379C94B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090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848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31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607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9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477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254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0788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3926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4772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712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6663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12369-2EB5-49BF-8097-717BD8D2F433}" type="datetimeFigureOut">
              <a:rPr lang="cs-CZ"/>
              <a:pPr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D62AC59-62AC-4CEC-9E0C-1058220F8E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151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1014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3148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8322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3713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0739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9985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77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F4E7ED"/>
                </a:solidFill>
              </a:rPr>
              <a:pPr/>
              <a:t>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71211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9504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222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7512369-2EB5-49BF-8097-717BD8D2F43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D62AC59-62AC-4CEC-9E0C-1058220F8E3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344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7512369-2EB5-49BF-8097-717BD8D2F433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62AC59-62AC-4CEC-9E0C-1058220F8E3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6857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72597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GAZ.1402.1K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test znalostí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zásadami hygieny na pracovišti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Hygienická pravidla, HACCP, Kritické body, úklid pracoviště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3.9.2012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1" y="1510316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 </a:t>
            </a:r>
            <a:r>
              <a:rPr lang="cs-CZ" b="1" dirty="0" smtClean="0">
                <a:solidFill>
                  <a:prstClr val="black"/>
                </a:solidFill>
              </a:rPr>
              <a:t>- Hygienické zásady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19" y="32562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67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632848" cy="2448272"/>
          </a:xfrm>
        </p:spPr>
        <p:txBody>
          <a:bodyPr>
            <a:normAutofit/>
          </a:bodyPr>
          <a:lstStyle/>
          <a:p>
            <a:r>
              <a:rPr lang="cs-CZ" dirty="0" smtClean="0"/>
              <a:t>HYGIENICKÉ     ZÁSADY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5"/>
            <a:ext cx="8344286" cy="144015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400" b="1" dirty="0" smtClean="0"/>
              <a:t>                    </a:t>
            </a:r>
          </a:p>
          <a:p>
            <a:pPr marL="0" indent="0">
              <a:buNone/>
            </a:pPr>
            <a:r>
              <a:rPr lang="cs-CZ" sz="3400" b="1" dirty="0"/>
              <a:t> </a:t>
            </a:r>
            <a:r>
              <a:rPr lang="cs-CZ" sz="3400" b="1" dirty="0" smtClean="0"/>
              <a:t>                      </a:t>
            </a:r>
            <a:r>
              <a:rPr lang="cs-CZ" sz="4400" b="1" dirty="0" smtClean="0"/>
              <a:t>HYGIENICKÉ  ZÁSADY NA </a:t>
            </a:r>
            <a:r>
              <a:rPr lang="cs-CZ" sz="4400" b="1" dirty="0"/>
              <a:t>PRACOVIŠTI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02965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20908">
        <p:cut/>
      </p:transition>
    </mc:Choice>
    <mc:Fallback xmlns="">
      <p:transition advTm="20908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7128792" cy="1224134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Základem hygieny je</a:t>
            </a:r>
            <a:b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čistota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ZÁKLADEM HYGIENY JE ČISTOTA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vera.tupa\Documents\DUM\fotky kuchyně\100_67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1"/>
            <a:ext cx="8208913" cy="468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4246558"/>
      </p:ext>
    </p:extLst>
  </p:cSld>
  <p:clrMapOvr>
    <a:masterClrMapping/>
  </p:clrMapOvr>
  <p:transition spd="slow" advTm="21303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992888" cy="46673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 smtClean="0"/>
              <a:t> dodržování </a:t>
            </a:r>
            <a:r>
              <a:rPr lang="cs-CZ" sz="3800" dirty="0"/>
              <a:t>čistoty zařízení a pracoviště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/>
              <a:t>správné osvětlení pracoviště</a:t>
            </a:r>
          </a:p>
          <a:p>
            <a:pPr>
              <a:buFont typeface="Wingdings" pitchFamily="2" charset="2"/>
              <a:buChar char="v"/>
            </a:pPr>
            <a:r>
              <a:rPr lang="cs-CZ" sz="3800" dirty="0"/>
              <a:t>zajištění dobrého větrání na pracovišti</a:t>
            </a:r>
          </a:p>
          <a:p>
            <a:pPr>
              <a:buFont typeface="Wingdings" pitchFamily="2" charset="2"/>
              <a:buChar char="v"/>
            </a:pPr>
            <a:r>
              <a:rPr lang="cs-CZ" sz="3900" dirty="0"/>
              <a:t>používání nezávadné vody</a:t>
            </a:r>
          </a:p>
          <a:p>
            <a:endParaRPr lang="cs-CZ" sz="4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404665"/>
            <a:ext cx="6378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HYGIENICKÁ PRAVIDLA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203589"/>
      </p:ext>
    </p:extLst>
  </p:cSld>
  <p:clrMapOvr>
    <a:masterClrMapping/>
  </p:clrMapOvr>
  <p:transition spd="slow" advTm="60842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864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600" dirty="0"/>
              <a:t>instalace umyvadel, bezdotykových baterií, osušovače rukou na pracovišti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pravidelné lékařské prohlídky zaměstnanců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platné zdravotní průkazy zaměstnanců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4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66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900" dirty="0"/>
              <a:t>odklízení odpadků do určených nádob</a:t>
            </a:r>
          </a:p>
          <a:p>
            <a:pPr>
              <a:buFont typeface="Wingdings" pitchFamily="2" charset="2"/>
              <a:buChar char="v"/>
            </a:pPr>
            <a:r>
              <a:rPr lang="cs-CZ" sz="3900" dirty="0"/>
              <a:t>správné skladování potravin a surovin</a:t>
            </a:r>
          </a:p>
          <a:p>
            <a:pPr>
              <a:buFont typeface="Wingdings" pitchFamily="2" charset="2"/>
              <a:buChar char="v"/>
            </a:pPr>
            <a:r>
              <a:rPr lang="cs-CZ" sz="3900" dirty="0"/>
              <a:t>vymezení pracovních prostor pro jednotlivé pracovní činnosti</a:t>
            </a:r>
          </a:p>
          <a:p>
            <a:pPr>
              <a:buFont typeface="Wingdings" pitchFamily="2" charset="2"/>
              <a:buChar char="v"/>
            </a:pPr>
            <a:r>
              <a:rPr lang="cs-CZ" sz="3900" dirty="0"/>
              <a:t>dodržování čistých a špinavých pracovních cest</a:t>
            </a:r>
          </a:p>
          <a:p>
            <a:pPr>
              <a:buFont typeface="Wingdings" pitchFamily="2" charset="2"/>
              <a:buChar char="v"/>
            </a:pPr>
            <a:r>
              <a:rPr lang="cs-CZ" sz="3900" dirty="0"/>
              <a:t>kritické body HACCP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61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6633"/>
            <a:ext cx="6246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SAMOSTATNÁ PRÁCE:</a:t>
            </a:r>
          </a:p>
          <a:p>
            <a:r>
              <a:rPr lang="cs-CZ" sz="2400" dirty="0" smtClean="0"/>
              <a:t>Hygienické zásady na pracovišti: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316962"/>
            <a:ext cx="813690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endParaRPr lang="cs-CZ" sz="2000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dodržování …………… </a:t>
            </a:r>
            <a:r>
              <a:rPr lang="cs-CZ" sz="2000" dirty="0">
                <a:solidFill>
                  <a:srgbClr val="FF0000"/>
                </a:solidFill>
              </a:rPr>
              <a:t>zařízení a pracoviště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používání ……………….. </a:t>
            </a:r>
            <a:r>
              <a:rPr lang="cs-CZ" sz="2000" dirty="0">
                <a:solidFill>
                  <a:srgbClr val="FF0000"/>
                </a:solidFill>
              </a:rPr>
              <a:t>vody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instalace ……………, </a:t>
            </a:r>
            <a:r>
              <a:rPr lang="cs-CZ" sz="2000" dirty="0">
                <a:solidFill>
                  <a:srgbClr val="FF0000"/>
                </a:solidFill>
              </a:rPr>
              <a:t>bezdotykových </a:t>
            </a:r>
            <a:r>
              <a:rPr lang="cs-CZ" sz="2000" dirty="0" smtClean="0">
                <a:solidFill>
                  <a:srgbClr val="FF0000"/>
                </a:solidFill>
              </a:rPr>
              <a:t>………….., …………………. </a:t>
            </a:r>
            <a:r>
              <a:rPr lang="cs-CZ" sz="2000" dirty="0">
                <a:solidFill>
                  <a:srgbClr val="FF0000"/>
                </a:solidFill>
              </a:rPr>
              <a:t>rukou na pracovišti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pravidelné ………….. </a:t>
            </a:r>
            <a:r>
              <a:rPr lang="cs-CZ" sz="2000" dirty="0">
                <a:solidFill>
                  <a:srgbClr val="FF0000"/>
                </a:solidFill>
              </a:rPr>
              <a:t>prohlídky zaměstnanců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platné ……………. </a:t>
            </a:r>
            <a:r>
              <a:rPr lang="cs-CZ" sz="2000" dirty="0">
                <a:solidFill>
                  <a:srgbClr val="FF0000"/>
                </a:solidFill>
              </a:rPr>
              <a:t>průkazy zaměstnanců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odklízení…………….. </a:t>
            </a:r>
            <a:r>
              <a:rPr lang="cs-CZ" sz="2000" dirty="0">
                <a:solidFill>
                  <a:srgbClr val="FF0000"/>
                </a:solidFill>
              </a:rPr>
              <a:t>do určených nádob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správné skladování ……………………………</a:t>
            </a:r>
            <a:endParaRPr lang="cs-CZ" sz="20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vymezení </a:t>
            </a:r>
            <a:r>
              <a:rPr lang="cs-CZ" sz="2000" dirty="0">
                <a:solidFill>
                  <a:srgbClr val="FF0000"/>
                </a:solidFill>
              </a:rPr>
              <a:t>pracovních </a:t>
            </a:r>
            <a:r>
              <a:rPr lang="cs-CZ" sz="2000" dirty="0" smtClean="0">
                <a:solidFill>
                  <a:srgbClr val="FF0000"/>
                </a:solidFill>
              </a:rPr>
              <a:t>………… </a:t>
            </a:r>
            <a:r>
              <a:rPr lang="cs-CZ" sz="2000" dirty="0">
                <a:solidFill>
                  <a:srgbClr val="FF0000"/>
                </a:solidFill>
              </a:rPr>
              <a:t>pro jednotlivé pracovní činnosti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dodržování </a:t>
            </a:r>
            <a:r>
              <a:rPr lang="cs-CZ" sz="2000" dirty="0">
                <a:solidFill>
                  <a:srgbClr val="FF0000"/>
                </a:solidFill>
              </a:rPr>
              <a:t>čistých a </a:t>
            </a:r>
            <a:r>
              <a:rPr lang="cs-CZ" sz="2000" dirty="0" smtClean="0">
                <a:solidFill>
                  <a:srgbClr val="FF0000"/>
                </a:solidFill>
              </a:rPr>
              <a:t>…………….. </a:t>
            </a:r>
            <a:r>
              <a:rPr lang="cs-CZ" sz="2000" dirty="0">
                <a:solidFill>
                  <a:srgbClr val="FF0000"/>
                </a:solidFill>
              </a:rPr>
              <a:t>pracovních cest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0000"/>
                </a:solidFill>
              </a:rPr>
              <a:t> kritické </a:t>
            </a:r>
            <a:r>
              <a:rPr lang="cs-CZ" sz="2000" dirty="0">
                <a:solidFill>
                  <a:srgbClr val="FF0000"/>
                </a:solidFill>
              </a:rPr>
              <a:t>body </a:t>
            </a:r>
            <a:r>
              <a:rPr lang="cs-CZ" sz="2000" dirty="0" smtClean="0">
                <a:solidFill>
                  <a:srgbClr val="FF0000"/>
                </a:solidFill>
              </a:rPr>
              <a:t>označujeme………………..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15186631"/>
      </p:ext>
    </p:extLst>
  </p:cSld>
  <p:clrMapOvr>
    <a:masterClrMapping/>
  </p:clrMapOvr>
  <p:transition spd="slow" advTm="61739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7632848" cy="1196752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Správné odpovědi: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 </a:t>
            </a:r>
            <a:r>
              <a:rPr lang="cs-CZ" dirty="0"/>
              <a:t>dodržování čistoty zařízení a pracoviště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používání </a:t>
            </a:r>
            <a:r>
              <a:rPr lang="cs-CZ" dirty="0"/>
              <a:t>nezávadné vody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instalace umyvadel, bezdotykových baterií, osušovače rukou na pracovišti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pravidelné lékařské prohlídky zaměstnanců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platné zdravotní průkazy zaměstnanců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odklízení odpadků do určených nádob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správné skladování potravin a surovin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vymezení pracovních prostor pro jednotlivé pracovní činnosti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dodržování čistých a špinavých pracovních cest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kritické body HACCP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44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Šebelová,Marie,:Zařízení závodu,Nakladatelství Parta,2005,ISBN 80-7320-076-7</a:t>
            </a:r>
          </a:p>
          <a:p>
            <a:r>
              <a:rPr lang="cs-CZ" sz="1400" dirty="0" smtClean="0"/>
              <a:t>foto Mgr. </a:t>
            </a:r>
            <a:r>
              <a:rPr lang="cs-CZ" sz="1400" smtClean="0"/>
              <a:t>Věra Tupá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6921056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6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559</TotalTime>
  <Words>319</Words>
  <Application>Microsoft Office PowerPoint</Application>
  <PresentationFormat>Předvádění na obrazovce (4:3)</PresentationFormat>
  <Paragraphs>84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Arial</vt:lpstr>
      <vt:lpstr>Arial CE</vt:lpstr>
      <vt:lpstr>Calibri</vt:lpstr>
      <vt:lpstr>Century Gothic</vt:lpstr>
      <vt:lpstr>Courier New</vt:lpstr>
      <vt:lpstr>Palatino Linotype</vt:lpstr>
      <vt:lpstr>Times New Roman</vt:lpstr>
      <vt:lpstr>Trebuchet MS</vt:lpstr>
      <vt:lpstr>Wingdings</vt:lpstr>
      <vt:lpstr>Wingdings 2</vt:lpstr>
      <vt:lpstr>Exekutivní</vt:lpstr>
      <vt:lpstr>Motiv systému Office</vt:lpstr>
      <vt:lpstr>6_Bohatý</vt:lpstr>
      <vt:lpstr>Prezentace aplikace PowerPoint</vt:lpstr>
      <vt:lpstr>HYGIENICKÉ     ZÁSADY </vt:lpstr>
      <vt:lpstr>Základem hygieny je čistota</vt:lpstr>
      <vt:lpstr>Prezentace aplikace PowerPoint</vt:lpstr>
      <vt:lpstr> </vt:lpstr>
      <vt:lpstr>Prezentace aplikace PowerPoint</vt:lpstr>
      <vt:lpstr>Prezentace aplikace PowerPoint</vt:lpstr>
      <vt:lpstr>Správné odpovědi: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Alfa</dc:creator>
  <cp:lastModifiedBy>Zdeněk Laski</cp:lastModifiedBy>
  <cp:revision>61</cp:revision>
  <dcterms:created xsi:type="dcterms:W3CDTF">2012-05-15T16:42:29Z</dcterms:created>
  <dcterms:modified xsi:type="dcterms:W3CDTF">2014-06-04T18:16:45Z</dcterms:modified>
</cp:coreProperties>
</file>