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70" r:id="rId2"/>
    <p:sldId id="271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73" r:id="rId15"/>
    <p:sldId id="272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1E680C-2833-4909-B18F-2B8D98BFDAD4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3820F4-AE44-4EF3-855E-8527A52CAF3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180729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4E32B4-EB3D-4BC3-8315-8E163DBF1367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9021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292D206A-91D9-431D-BF8D-D6A7C9E28534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6446C06-00FC-4210-B5F8-C650D735C2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92D206A-91D9-431D-BF8D-D6A7C9E28534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6446C06-00FC-4210-B5F8-C650D735C2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292D206A-91D9-431D-BF8D-D6A7C9E28534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6446C06-00FC-4210-B5F8-C650D735C2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D206A-91D9-431D-BF8D-D6A7C9E28534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46C06-00FC-4210-B5F8-C650D735C2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D206A-91D9-431D-BF8D-D6A7C9E28534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46C06-00FC-4210-B5F8-C650D735C2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92D206A-91D9-431D-BF8D-D6A7C9E28534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6446C06-00FC-4210-B5F8-C650D735C2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D206A-91D9-431D-BF8D-D6A7C9E28534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46C06-00FC-4210-B5F8-C650D735C2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292D206A-91D9-431D-BF8D-D6A7C9E28534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6446C06-00FC-4210-B5F8-C650D735C2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292D206A-91D9-431D-BF8D-D6A7C9E28534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6446C06-00FC-4210-B5F8-C650D735C26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D206A-91D9-431D-BF8D-D6A7C9E28534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46C06-00FC-4210-B5F8-C650D735C2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D206A-91D9-431D-BF8D-D6A7C9E28534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446C06-00FC-4210-B5F8-C650D735C26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292D206A-91D9-431D-BF8D-D6A7C9E28534}" type="datetimeFigureOut">
              <a:rPr lang="cs-CZ" smtClean="0"/>
              <a:pPr/>
              <a:t>14.6.2014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6446C06-00FC-4210-B5F8-C650D735C26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551" y="6186765"/>
            <a:ext cx="7776865" cy="720080"/>
          </a:xfrm>
          <a:prstGeom prst="rect">
            <a:avLst/>
          </a:prstGeom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61148624"/>
              </p:ext>
            </p:extLst>
          </p:nvPr>
        </p:nvGraphicFramePr>
        <p:xfrm>
          <a:off x="474492" y="1927027"/>
          <a:ext cx="8195016" cy="360307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28132"/>
                <a:gridCol w="6366884"/>
              </a:tblGrid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SŠHS Kroměříž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CZ.1.07/1.5.00/34.0911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7436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Autor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125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Mgr.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Věra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 Tupá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šablony</a:t>
                      </a: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VY_32_INOVACE GAZ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Název </a:t>
                      </a:r>
                      <a:r>
                        <a:rPr lang="cs-CZ" sz="900" dirty="0" err="1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DUMu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GAZ.1404.1K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Stupeň a typ vzdělávání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Střední vzdělání s výučním listem, odborné učiliště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oblast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Chování pracovníků ve službách, stravovací služby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obor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rgbClr val="FF0000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Gastronomická zařízení</a:t>
                      </a:r>
                      <a:endParaRPr lang="cs-CZ" sz="900" dirty="0">
                        <a:solidFill>
                          <a:srgbClr val="FF0000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Vzdělávací okruh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rgbClr val="FF0000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Odborná</a:t>
                      </a:r>
                      <a:r>
                        <a:rPr lang="cs-CZ" sz="900" baseline="0" dirty="0" smtClean="0">
                          <a:solidFill>
                            <a:srgbClr val="FF0000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významnost</a:t>
                      </a:r>
                      <a:endParaRPr lang="cs-CZ" sz="900" dirty="0">
                        <a:solidFill>
                          <a:srgbClr val="FF0000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Druh učebního materiálu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Prezentace, samostatná práce,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 test znalostí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Cílová skupina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Žák, 15  - 19 let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51051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Anotace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Prezentace seznamuje žáky se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  zásadami a prostředky určenými pro čistění a 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sanitaci 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strojů a zařízení</a:t>
                      </a:r>
                      <a:endParaRPr lang="cs-CZ" sz="900" dirty="0" smtClean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Speciální vzdělávací potřeby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- </a:t>
                      </a: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ano </a:t>
                      </a: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-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49560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</a:rPr>
                        <a:t>Klíčová slova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Čistící</a:t>
                      </a:r>
                      <a:r>
                        <a:rPr lang="cs-CZ" sz="900" baseline="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Calibri"/>
                          <a:cs typeface="Times New Roman"/>
                        </a:rPr>
                        <a:t> prostředky, sanitace. 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  <a:tr h="18965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Datum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900" dirty="0" smtClean="0">
                          <a:solidFill>
                            <a:schemeClr val="tx1"/>
                          </a:solidFill>
                          <a:effectLst/>
                          <a:latin typeface="Arial CE" pitchFamily="34" charset="-18"/>
                          <a:ea typeface="+mn-ea"/>
                          <a:cs typeface="+mn-cs"/>
                        </a:rPr>
                        <a:t>21.10.2012</a:t>
                      </a:r>
                      <a:endParaRPr lang="cs-CZ" sz="900" dirty="0">
                        <a:solidFill>
                          <a:schemeClr val="tx1"/>
                        </a:solidFill>
                        <a:effectLst/>
                        <a:latin typeface="Arial CE" pitchFamily="34" charset="-18"/>
                        <a:ea typeface="Calibri"/>
                        <a:cs typeface="Times New Roman"/>
                      </a:endParaRPr>
                    </a:p>
                  </a:txBody>
                  <a:tcPr marL="35026" marR="35026" marT="21016" marB="21016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539551" y="1514620"/>
            <a:ext cx="79928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solidFill>
                  <a:prstClr val="black"/>
                </a:solidFill>
              </a:rPr>
              <a:t>Gastronomická zařízení – </a:t>
            </a:r>
            <a:r>
              <a:rPr lang="cs-CZ" b="1" dirty="0" smtClean="0">
                <a:solidFill>
                  <a:prstClr val="black"/>
                </a:solidFill>
              </a:rPr>
              <a:t>prostředky pro úklid a sanitaci</a:t>
            </a:r>
            <a:endParaRPr lang="cs-CZ" b="1" dirty="0">
              <a:solidFill>
                <a:prstClr val="black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38515" y="310660"/>
            <a:ext cx="5394960" cy="120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4091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Prostředky pro úklid a sanitaci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Údržba a čistění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447566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Základní pravidla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3600" dirty="0" smtClean="0"/>
              <a:t>Při čistění strojů a zařízení je nutné dodržovat:</a:t>
            </a:r>
          </a:p>
          <a:p>
            <a:r>
              <a:rPr lang="cs-CZ" sz="3600" dirty="0" smtClean="0"/>
              <a:t>Pozornost při demontáži a montáži jednotlivých částí strojů (špatné sestavení může být příčinou úrazu</a:t>
            </a:r>
            <a:r>
              <a:rPr lang="cs-CZ" dirty="0" smtClean="0"/>
              <a:t>)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80830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C:\Users\vera.tupa\Documents\DUM\fotky kuchyně\100_676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2737" y="399553"/>
            <a:ext cx="8078525" cy="6058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905428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Při čistění chráníme ruce před nežádoucími účinky čistících prostředků i před poraněním o ostré hrany stroje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3247829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 descr="C:\Users\vera.tupa\Documents\DUM\fotky kuchyně\100_676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2737" y="399553"/>
            <a:ext cx="8078525" cy="6058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7729010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 Odpojení od elektrické sítě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3600" dirty="0" smtClean="0"/>
              <a:t>Před čistěním je nutné odpojit stroje od elektrické sítě:</a:t>
            </a:r>
          </a:p>
          <a:p>
            <a:r>
              <a:rPr lang="cs-CZ" sz="3600" dirty="0" smtClean="0"/>
              <a:t>Vytažením napájecího kabelu s vidlicí ze zásuvky</a:t>
            </a:r>
          </a:p>
          <a:p>
            <a:r>
              <a:rPr lang="cs-CZ" sz="3600" dirty="0" smtClean="0"/>
              <a:t>Uvedením hlavního vypínače do polohy vypnuto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8424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 descr="C:\Users\vera.tupa\Documents\DUM\fotky kuchyně\100_670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2737" y="399553"/>
            <a:ext cx="8078525" cy="6058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5769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122" name="Picture 2" descr="C:\Users\vera.tupa\Documents\DUM\fotky kuchyně\100_666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2737" y="399553"/>
            <a:ext cx="8078525" cy="60588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2172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>
        <p14:prism isContent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Chemické přípravky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Autofit/>
          </a:bodyPr>
          <a:lstStyle/>
          <a:p>
            <a:r>
              <a:rPr lang="cs-CZ" sz="3200" dirty="0" smtClean="0"/>
              <a:t>Skladujeme v originálních obalech ve zvláštních skladech nebo vyhrazených prostorách</a:t>
            </a:r>
          </a:p>
          <a:p>
            <a:r>
              <a:rPr lang="cs-CZ" sz="3200" dirty="0" smtClean="0"/>
              <a:t>Chemické prostředky chráníme před slunečním světlem</a:t>
            </a:r>
          </a:p>
          <a:p>
            <a:r>
              <a:rPr lang="cs-CZ" sz="3200" dirty="0" smtClean="0"/>
              <a:t>Prázdné obaly ihned odstraňujeme</a:t>
            </a:r>
          </a:p>
          <a:p>
            <a:r>
              <a:rPr lang="cs-CZ" sz="3200" dirty="0" smtClean="0"/>
              <a:t>Návody pro práci s chemickými prostředky musí být v češtině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400526195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Sanitační prostředky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a</a:t>
            </a:r>
            <a:r>
              <a:rPr lang="cs-CZ" sz="3200" dirty="0" smtClean="0"/>
              <a:t>) Prostředky pro ruční práci:</a:t>
            </a:r>
          </a:p>
          <a:p>
            <a:r>
              <a:rPr lang="cs-CZ" sz="3200" dirty="0" smtClean="0"/>
              <a:t>- pro mytí nádobí</a:t>
            </a:r>
          </a:p>
          <a:p>
            <a:r>
              <a:rPr lang="cs-CZ" sz="3200" dirty="0" smtClean="0"/>
              <a:t>- </a:t>
            </a:r>
            <a:r>
              <a:rPr lang="cs-CZ" sz="3200" dirty="0"/>
              <a:t>u</a:t>
            </a:r>
            <a:r>
              <a:rPr lang="cs-CZ" sz="3200" dirty="0" smtClean="0"/>
              <a:t>niverzální čistící prostředek</a:t>
            </a:r>
          </a:p>
          <a:p>
            <a:r>
              <a:rPr lang="cs-CZ" sz="3200" dirty="0" smtClean="0"/>
              <a:t>- odmašťovací prostředek</a:t>
            </a:r>
          </a:p>
          <a:p>
            <a:r>
              <a:rPr lang="cs-CZ" sz="3200" dirty="0" smtClean="0"/>
              <a:t>- desinfekční prostředek</a:t>
            </a:r>
          </a:p>
          <a:p>
            <a:r>
              <a:rPr lang="cs-CZ" sz="3200" dirty="0" smtClean="0"/>
              <a:t>- prostředek pro odstranění vápenatých usazenin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991951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- </a:t>
            </a:r>
            <a:r>
              <a:rPr lang="cs-CZ" sz="3200" dirty="0" smtClean="0"/>
              <a:t>čistící prostředek na sklo</a:t>
            </a:r>
          </a:p>
          <a:p>
            <a:r>
              <a:rPr lang="cs-CZ" sz="3200" dirty="0" smtClean="0"/>
              <a:t>- prostředek na čistění nerezových povrchů</a:t>
            </a:r>
          </a:p>
          <a:p>
            <a:r>
              <a:rPr lang="cs-CZ" sz="3200" dirty="0" smtClean="0"/>
              <a:t>- prostředek na čistění grilů, </a:t>
            </a:r>
            <a:r>
              <a:rPr lang="cs-CZ" sz="3200" dirty="0" smtClean="0"/>
              <a:t>trub</a:t>
            </a:r>
            <a:r>
              <a:rPr lang="cs-CZ" sz="3200" dirty="0" smtClean="0"/>
              <a:t>, </a:t>
            </a:r>
            <a:r>
              <a:rPr lang="cs-CZ" sz="3200" dirty="0" err="1" smtClean="0"/>
              <a:t>konvektomatů</a:t>
            </a:r>
            <a:endParaRPr lang="cs-CZ" sz="3200" dirty="0" smtClean="0"/>
          </a:p>
          <a:p>
            <a:pPr marL="0" indent="0">
              <a:buNone/>
            </a:pPr>
            <a:r>
              <a:rPr lang="cs-CZ" sz="3200" dirty="0"/>
              <a:t> </a:t>
            </a:r>
            <a:r>
              <a:rPr lang="cs-CZ" sz="3200" dirty="0" smtClean="0"/>
              <a:t>b) prostředky pro mytí nádobí</a:t>
            </a:r>
          </a:p>
          <a:p>
            <a:pPr marL="0" indent="0">
              <a:buNone/>
            </a:pPr>
            <a:r>
              <a:rPr lang="cs-CZ" sz="3200" dirty="0" smtClean="0"/>
              <a:t> c) prostředky pro osobní hygienu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xmlns="" val="3871151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Příklady čistících prostředků</a:t>
            </a:r>
            <a:endParaRPr lang="cs-CZ" sz="3200" dirty="0"/>
          </a:p>
        </p:txBody>
      </p:sp>
      <p:pic>
        <p:nvPicPr>
          <p:cNvPr id="6146" name="Picture 2" descr="C:\Users\vera.tupa\AppData\Local\Microsoft\Windows\Temporary Internet Files\Content.IE5\B6VISCPI\MC90028096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24816" y="3068600"/>
            <a:ext cx="2094368" cy="2534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vera.tupa\AppData\Local\Microsoft\Windows\Temporary Internet Files\Content.IE5\YBGBDFJ6\MC90030516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248" y="1614465"/>
            <a:ext cx="1516990" cy="181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C:\Users\vera.tupa\AppData\Local\Microsoft\Windows\Temporary Internet Files\Content.IE5\YGK960DH\MC90029960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933056"/>
            <a:ext cx="1632204" cy="181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C:\Users\vera.tupa\AppData\Local\Microsoft\Windows\Temporary Internet Files\Content.IE5\B6VISCPI\MC900278588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59632" y="2374570"/>
            <a:ext cx="1819656" cy="13880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53" name="Picture 9" descr="C:\Users\vera.tupa\AppData\Local\Microsoft\Windows\Temporary Internet Files\Content.IE5\YBGBDFJ6\MC90021543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44563" y="4071938"/>
            <a:ext cx="1739900" cy="21097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4241411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Vypracuj úkol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z="3200" dirty="0" smtClean="0"/>
              <a:t>1. Vypiš do sešitu prostředky pro úklid, které používáš při úklidu školní kuchyňky.</a:t>
            </a:r>
          </a:p>
          <a:p>
            <a:r>
              <a:rPr lang="cs-CZ" sz="3200" dirty="0" smtClean="0"/>
              <a:t>2. </a:t>
            </a:r>
            <a:r>
              <a:rPr lang="cs-CZ" sz="3200" dirty="0" smtClean="0"/>
              <a:t>Napiš, </a:t>
            </a:r>
            <a:r>
              <a:rPr lang="cs-CZ" sz="3200" dirty="0" smtClean="0"/>
              <a:t>kam ukládáme chemické čistící prostředky. </a:t>
            </a:r>
          </a:p>
          <a:p>
            <a:r>
              <a:rPr lang="cs-CZ" sz="3200" dirty="0" smtClean="0"/>
              <a:t>3. Vyjmenuj zásady, které je nutné dodržovat při čistění strojů a zařízení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250625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2000" dirty="0" err="1" smtClean="0"/>
              <a:t>Kolouch,Martin;Volfová,Anna;Stroje</a:t>
            </a:r>
            <a:r>
              <a:rPr lang="cs-CZ" sz="2000" dirty="0" smtClean="0"/>
              <a:t> a zařízení v </a:t>
            </a:r>
            <a:r>
              <a:rPr lang="cs-CZ" sz="2000" dirty="0" err="1" smtClean="0"/>
              <a:t>gastronomiinakladatelství</a:t>
            </a:r>
            <a:r>
              <a:rPr lang="cs-CZ" sz="2000" dirty="0" smtClean="0"/>
              <a:t> Fortuna,2000;ISBN 80-7168-719-7</a:t>
            </a:r>
          </a:p>
          <a:p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Obrázky:</a:t>
            </a:r>
            <a:b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[cit. 2012-21-10]. Dostupný pod licencí Microsoft Office 2010 na </a:t>
            </a:r>
            <a:b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WWW: </a:t>
            </a: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  <a:hlinkClick r:id="rId2"/>
              </a:rPr>
              <a:t>http://office.microsoft.com/cs-cz/images</a:t>
            </a:r>
            <a:endParaRPr lang="cs-CZ" sz="20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20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Foto;Mgr.Věra</a:t>
            </a:r>
            <a: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Tupá</a:t>
            </a:r>
            <a:br>
              <a:rPr lang="cs-CZ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34123834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85</TotalTime>
  <Words>337</Words>
  <Application>Microsoft Office PowerPoint</Application>
  <PresentationFormat>Předvádění na obrazovce (4:3)</PresentationFormat>
  <Paragraphs>68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Arkýř</vt:lpstr>
      <vt:lpstr>Snímek 1</vt:lpstr>
      <vt:lpstr>Prostředky pro úklid a sanitaci</vt:lpstr>
      <vt:lpstr>Základní pravidla</vt:lpstr>
      <vt:lpstr>Snímek 4</vt:lpstr>
      <vt:lpstr>Snímek 5</vt:lpstr>
      <vt:lpstr>Snímek 6</vt:lpstr>
      <vt:lpstr> Odpojení od elektrické sítě</vt:lpstr>
      <vt:lpstr>Snímek 8</vt:lpstr>
      <vt:lpstr>Snímek 9</vt:lpstr>
      <vt:lpstr>Chemické přípravky</vt:lpstr>
      <vt:lpstr>Sanitační prostředky</vt:lpstr>
      <vt:lpstr>Snímek 12</vt:lpstr>
      <vt:lpstr>Snímek 13</vt:lpstr>
      <vt:lpstr>Vypracuj úkol</vt:lpstr>
      <vt:lpstr>Použitá literatura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Prostředky pro úklid a sanataci</dc:title>
  <dc:creator>Věra Tupá</dc:creator>
  <cp:lastModifiedBy>Dum</cp:lastModifiedBy>
  <cp:revision>12</cp:revision>
  <dcterms:created xsi:type="dcterms:W3CDTF">2012-10-21T14:26:49Z</dcterms:created>
  <dcterms:modified xsi:type="dcterms:W3CDTF">2014-06-14T17:01:01Z</dcterms:modified>
</cp:coreProperties>
</file>