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20"/>
  </p:notesMasterIdLst>
  <p:sldIdLst>
    <p:sldId id="273" r:id="rId4"/>
    <p:sldId id="272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6" r:id="rId16"/>
    <p:sldId id="268" r:id="rId17"/>
    <p:sldId id="269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1" autoAdjust="0"/>
    <p:restoredTop sz="94660"/>
  </p:normalViewPr>
  <p:slideViewPr>
    <p:cSldViewPr>
      <p:cViewPr varScale="1">
        <p:scale>
          <a:sx n="99" d="100"/>
          <a:sy n="99" d="100"/>
        </p:scale>
        <p:origin x="-25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F29782-7FF8-4615-B671-7E6B7E910A03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3B8D97-637E-4CE9-A906-4919198BE98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8512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17326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609870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87750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36622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8444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84457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91233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31308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820274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70216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76657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2466FCD1-E910-4191-9D76-DD4582185873}" type="slidenum">
              <a:rPr lang="cs-CZ" smtClean="0">
                <a:solidFill>
                  <a:srgbClr val="93A299">
                    <a:lumMod val="50000"/>
                  </a:srgbClr>
                </a:solidFill>
              </a:rPr>
              <a:pPr/>
              <a:t>‹#›</a:t>
            </a:fld>
            <a:endParaRPr lang="cs-CZ">
              <a:solidFill>
                <a:srgbClr val="93A299">
                  <a:lumMod val="50000"/>
                </a:srgb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664995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90692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4894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666370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0019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917686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3364690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473559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6884946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184957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2506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B1BC8F7-1936-42A7-BAFE-1252296D8512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466FCD1-E910-4191-9D76-DD458218587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ACC4C2-4AC7-4E10-8731-CDE5BA4702DA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14.6.2014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2D4979-97D0-4570-9DC4-54C01E8B0B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3638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B1BC8F7-1936-42A7-BAFE-1252296D8512}" type="datetimeFigureOut">
              <a:rPr lang="cs-CZ" smtClean="0">
                <a:solidFill>
                  <a:srgbClr val="564B3C"/>
                </a:solidFill>
              </a:rPr>
              <a:pPr/>
              <a:t>14.6.2014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64B3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2466FCD1-E910-4191-9D76-DD4582185873}" type="slidenum">
              <a:rPr lang="cs-CZ" smtClean="0">
                <a:solidFill>
                  <a:srgbClr val="564B3C"/>
                </a:solidFill>
              </a:rPr>
              <a:pPr/>
              <a:t>‹#›</a:t>
            </a:fld>
            <a:endParaRPr lang="cs-CZ">
              <a:solidFill>
                <a:srgbClr val="564B3C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965514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43845888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13O1.1K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Brambory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zelenina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prověření vědomostí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složením, druhy , použitím a skladování brambor.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Složení brambor, druhy brambor,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výrobky z brambor, použití v kuchyni, skladování brambor.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6.11.2012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Potraviny a výživa - Brambory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4520" y="29437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96328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7072"/>
    </mc:Choice>
    <mc:Fallback>
      <p:transition spd="slow" advTm="1707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Složení, význam, tržní druhy brambor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Brambory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4722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Brambory jsou nerozšířenější plodinou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vera.tupa\AppData\Local\Microsoft\Windows\Temporary Internet Files\Content.IE5\NOOEJ5O9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80648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644150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Složení brambor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Sacharidy (škrob)</a:t>
            </a:r>
          </a:p>
          <a:p>
            <a:r>
              <a:rPr lang="cs-CZ" sz="3600" dirty="0" smtClean="0"/>
              <a:t>Minerální látky – draslík, fosfor, hořčík, vápník, železo</a:t>
            </a:r>
          </a:p>
          <a:p>
            <a:r>
              <a:rPr lang="cs-CZ" sz="3600" dirty="0" smtClean="0"/>
              <a:t>Vitamíny – karoten(</a:t>
            </a:r>
            <a:r>
              <a:rPr lang="cs-CZ" sz="3600" dirty="0" err="1" smtClean="0"/>
              <a:t>provitamínA</a:t>
            </a:r>
            <a:r>
              <a:rPr lang="cs-CZ" sz="3600" dirty="0" smtClean="0"/>
              <a:t>), B, PP,C</a:t>
            </a:r>
            <a:endParaRPr lang="cs-CZ" sz="3600" dirty="0"/>
          </a:p>
        </p:txBody>
      </p:sp>
      <p:pic>
        <p:nvPicPr>
          <p:cNvPr id="8194" name="Picture 2" descr="C:\Users\vera.tupa\AppData\Local\Microsoft\Windows\Temporary Internet Files\Content.IE5\B6VISCPI\MC9001495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05064"/>
            <a:ext cx="1866900" cy="235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78933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Konzumní brambory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Rané</a:t>
            </a:r>
            <a:r>
              <a:rPr lang="cs-CZ" sz="3600" dirty="0" smtClean="0"/>
              <a:t> </a:t>
            </a:r>
            <a:r>
              <a:rPr lang="cs-CZ" sz="3600" dirty="0" smtClean="0"/>
              <a:t>– sklízí se v červnu, červenci – jsou určeny k rychlé spotřebě, nedají se skladovat</a:t>
            </a:r>
          </a:p>
          <a:p>
            <a:r>
              <a:rPr lang="cs-CZ" sz="3600" b="1" dirty="0" smtClean="0"/>
              <a:t>Polorané</a:t>
            </a:r>
            <a:r>
              <a:rPr lang="cs-CZ" sz="3600" dirty="0" smtClean="0"/>
              <a:t> – sklízí se v červnu, nedají se skladovat</a:t>
            </a:r>
          </a:p>
          <a:p>
            <a:r>
              <a:rPr lang="cs-CZ" sz="3600" b="1" dirty="0" smtClean="0"/>
              <a:t>Pozdní </a:t>
            </a:r>
            <a:r>
              <a:rPr lang="cs-CZ" sz="3600" dirty="0" smtClean="0"/>
              <a:t>– sklízí se na podzim, při správném skladování vydrží do další úrody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513705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podle použití brambory dělíme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Na salátové </a:t>
            </a:r>
            <a:r>
              <a:rPr lang="cs-CZ" sz="3600" dirty="0" smtClean="0"/>
              <a:t>– obsahují méně škrobu, nerozvařují se</a:t>
            </a:r>
          </a:p>
          <a:p>
            <a:r>
              <a:rPr lang="cs-CZ" sz="3600" b="1" dirty="0" smtClean="0"/>
              <a:t>Na přílohové </a:t>
            </a:r>
            <a:r>
              <a:rPr lang="cs-CZ" sz="3600" dirty="0" smtClean="0"/>
              <a:t>– určené k vaření</a:t>
            </a:r>
          </a:p>
          <a:p>
            <a:r>
              <a:rPr lang="cs-CZ" sz="3600" b="1" dirty="0" smtClean="0"/>
              <a:t>Průmyslové</a:t>
            </a:r>
            <a:r>
              <a:rPr lang="cs-CZ" sz="3600" dirty="0" smtClean="0"/>
              <a:t> – se zvýšeným obsahem škrobu určené jako krmné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470105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Použití brambor v kuchyni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Přílohy </a:t>
            </a:r>
            <a:r>
              <a:rPr lang="cs-CZ" sz="3600" dirty="0" smtClean="0"/>
              <a:t>– bramborová kaše, bramborové knedlíky, hranolky, bramborový salát, </a:t>
            </a:r>
          </a:p>
          <a:p>
            <a:r>
              <a:rPr lang="cs-CZ" sz="3600" b="1" dirty="0" smtClean="0"/>
              <a:t>Samostatný pokrm </a:t>
            </a:r>
            <a:r>
              <a:rPr lang="cs-CZ" sz="3600" dirty="0" smtClean="0"/>
              <a:t>– bramborový guláš, bramborová polévka, bramborák, bramborové šišky, </a:t>
            </a:r>
          </a:p>
          <a:p>
            <a:pPr marL="11430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05753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vera.tupa\AppData\Local\Microsoft\Windows\Temporary Internet Files\Content.IE5\YBGBDFJ6\MP9004329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352928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2925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vera.tupa\AppData\Local\Microsoft\Windows\Temporary Internet Files\Content.IE5\YGK960DH\MC9004134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4320480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era.tupa\AppData\Local\Microsoft\Windows\Temporary Internet Files\Content.IE5\NOOEJ5O9\MC9004321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17032"/>
            <a:ext cx="18002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era.tupa\AppData\Local\Microsoft\Windows\Temporary Internet Files\Content.IE5\YBGBDFJ6\MP9004243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8496169" cy="6048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3440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vera.tupa\AppData\Local\Microsoft\Windows\Temporary Internet Files\Content.IE5\B6VISCPI\MP9004341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8295856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56525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Výrobky z brambor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Bramborový škrob </a:t>
            </a:r>
            <a:r>
              <a:rPr lang="cs-CZ" sz="3200" dirty="0" smtClean="0"/>
              <a:t>– </a:t>
            </a:r>
            <a:r>
              <a:rPr lang="cs-CZ" sz="3200" dirty="0" err="1" smtClean="0"/>
              <a:t>solamyl</a:t>
            </a:r>
            <a:r>
              <a:rPr lang="cs-CZ" sz="3200" dirty="0" smtClean="0"/>
              <a:t>, </a:t>
            </a:r>
            <a:r>
              <a:rPr lang="cs-CZ" sz="3200" dirty="0" err="1" smtClean="0"/>
              <a:t>naturamyl</a:t>
            </a:r>
            <a:endParaRPr lang="cs-CZ" sz="3200" dirty="0" smtClean="0"/>
          </a:p>
          <a:p>
            <a:r>
              <a:rPr lang="cs-CZ" sz="3200" b="1" dirty="0" smtClean="0"/>
              <a:t>Polotovary z brambor </a:t>
            </a:r>
            <a:r>
              <a:rPr lang="cs-CZ" sz="3200" dirty="0" smtClean="0"/>
              <a:t>– bramborové vločky určené k průmyslovému zpracování</a:t>
            </a:r>
          </a:p>
          <a:p>
            <a:r>
              <a:rPr lang="cs-CZ" sz="3200" b="1" dirty="0" smtClean="0"/>
              <a:t>Hotové výrobky z brambor</a:t>
            </a:r>
            <a:r>
              <a:rPr lang="cs-CZ" sz="3200" dirty="0" smtClean="0"/>
              <a:t> – smažené lupínky,</a:t>
            </a:r>
          </a:p>
          <a:p>
            <a:r>
              <a:rPr lang="cs-CZ" sz="3200" b="1" dirty="0" smtClean="0"/>
              <a:t>Zmrazené výrobky </a:t>
            </a:r>
            <a:r>
              <a:rPr lang="cs-CZ" sz="3200" dirty="0" smtClean="0"/>
              <a:t>– předsmažené hranolky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14957444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vera.tupa\AppData\Local\Microsoft\Windows\Temporary Internet Files\Content.IE5\NOOEJ5O9\MC9000536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7992888" cy="583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449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Skladování brambor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 chladných skladech +2 až +5°c</a:t>
            </a:r>
          </a:p>
          <a:p>
            <a:r>
              <a:rPr lang="cs-CZ" sz="3200" dirty="0" smtClean="0"/>
              <a:t>V dřevěných bednách, na paletách</a:t>
            </a:r>
          </a:p>
          <a:p>
            <a:r>
              <a:rPr lang="cs-CZ" sz="3200" dirty="0" smtClean="0"/>
              <a:t>V temnu</a:t>
            </a:r>
          </a:p>
          <a:p>
            <a:r>
              <a:rPr lang="cs-CZ" sz="3200" dirty="0" smtClean="0"/>
              <a:t>Pokud brambory </a:t>
            </a:r>
            <a:r>
              <a:rPr lang="cs-CZ" sz="3200" dirty="0" smtClean="0"/>
              <a:t>přemrznou, </a:t>
            </a:r>
            <a:r>
              <a:rPr lang="cs-CZ" sz="3200" dirty="0" smtClean="0"/>
              <a:t>mají nasládlou chuť – škrob se štěpí na </a:t>
            </a:r>
            <a:r>
              <a:rPr lang="cs-CZ" sz="3200" dirty="0" smtClean="0"/>
              <a:t>jednodušší </a:t>
            </a:r>
            <a:r>
              <a:rPr lang="cs-CZ" sz="3200" dirty="0" smtClean="0"/>
              <a:t>sacharidy(cukry)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2546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Samostatný 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1. Napiš do sešitu, které pokrmy z brambor znáš?</a:t>
            </a:r>
          </a:p>
          <a:p>
            <a:pPr marL="11430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4773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Prověření učiva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3600" dirty="0" smtClean="0"/>
              <a:t>Odpověz na otázky:</a:t>
            </a:r>
          </a:p>
          <a:p>
            <a:pPr marL="114300" indent="0">
              <a:buNone/>
            </a:pPr>
            <a:endParaRPr lang="cs-CZ" sz="3600" dirty="0" smtClean="0"/>
          </a:p>
          <a:p>
            <a:r>
              <a:rPr lang="cs-CZ" sz="3600" dirty="0" smtClean="0"/>
              <a:t>1. Jaké je složení brambor?</a:t>
            </a:r>
          </a:p>
          <a:p>
            <a:r>
              <a:rPr lang="cs-CZ" sz="3600" dirty="0" smtClean="0"/>
              <a:t>2. Jaké jsou konzumní druhy brambor?</a:t>
            </a:r>
          </a:p>
          <a:p>
            <a:r>
              <a:rPr lang="cs-CZ" sz="3600" dirty="0" smtClean="0"/>
              <a:t>3. Které výrobky z brambor znáš?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527422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Použitá literatura:</a:t>
            </a:r>
            <a:br>
              <a:rPr lang="cs-CZ" sz="2000" dirty="0" smtClean="0"/>
            </a:br>
            <a:r>
              <a:rPr lang="cs-CZ" sz="2000" dirty="0" err="1" smtClean="0"/>
              <a:t>Šebelová,Marie</a:t>
            </a:r>
            <a:r>
              <a:rPr lang="cs-CZ" sz="2000" dirty="0" smtClean="0"/>
              <a:t>,: Potraviny a výživa,Parta,2000,ISBN 80-7320-010-4</a:t>
            </a:r>
            <a:br>
              <a:rPr lang="cs-CZ" sz="2000" dirty="0" smtClean="0"/>
            </a:br>
            <a:r>
              <a:rPr lang="cs-CZ" sz="2000" dirty="0"/>
              <a:t>Obrázky</a:t>
            </a:r>
            <a:r>
              <a:rPr lang="cs-CZ" sz="2000" dirty="0" smtClean="0"/>
              <a:t>: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[cit. </a:t>
            </a:r>
            <a:r>
              <a:rPr lang="cs-CZ" sz="2000" dirty="0" smtClean="0"/>
              <a:t>2012-17-10]. </a:t>
            </a:r>
            <a:r>
              <a:rPr lang="cs-CZ" sz="2000" dirty="0"/>
              <a:t>Dostupný pod licencí Microsoft Office 2010 na </a:t>
            </a:r>
            <a:br>
              <a:rPr lang="cs-CZ" sz="2000" dirty="0"/>
            </a:br>
            <a:r>
              <a:rPr lang="cs-CZ" sz="2000" dirty="0"/>
              <a:t>WWW: &lt;</a:t>
            </a:r>
            <a:r>
              <a:rPr lang="cs-CZ" sz="2000" u="sng" dirty="0">
                <a:hlinkClick r:id="rId2"/>
              </a:rPr>
              <a:t>http://office.microsoft.com/</a:t>
            </a:r>
            <a:r>
              <a:rPr lang="cs-CZ" sz="2000" u="sng" dirty="0" err="1">
                <a:hlinkClick r:id="rId2"/>
              </a:rPr>
              <a:t>cs-cz</a:t>
            </a:r>
            <a:r>
              <a:rPr lang="cs-CZ" sz="2000" u="sng" dirty="0">
                <a:hlinkClick r:id="rId2"/>
              </a:rPr>
              <a:t>/</a:t>
            </a:r>
            <a:r>
              <a:rPr lang="cs-CZ" sz="2000" u="sng" dirty="0" err="1">
                <a:hlinkClick r:id="rId2"/>
              </a:rPr>
              <a:t>images</a:t>
            </a:r>
            <a:r>
              <a:rPr lang="cs-CZ" sz="2000" dirty="0"/>
              <a:t>&gt;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457200" y="6126162"/>
            <a:ext cx="8229600" cy="45719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9880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117</TotalTime>
  <Words>372</Words>
  <Application>Microsoft Office PowerPoint</Application>
  <PresentationFormat>Předvádění na obrazovce (4:3)</PresentationFormat>
  <Paragraphs>70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Lékárna</vt:lpstr>
      <vt:lpstr>Motiv systému Office</vt:lpstr>
      <vt:lpstr>1_Lékárna</vt:lpstr>
      <vt:lpstr>Snímek 1</vt:lpstr>
      <vt:lpstr>Brambory</vt:lpstr>
      <vt:lpstr>Brambory jsou nerozšířenější plodinou</vt:lpstr>
      <vt:lpstr>Složení brambor</vt:lpstr>
      <vt:lpstr>Konzumní brambory</vt:lpstr>
      <vt:lpstr>podle použití brambory dělíme</vt:lpstr>
      <vt:lpstr>Použití brambor v kuchyni</vt:lpstr>
      <vt:lpstr>Snímek 8</vt:lpstr>
      <vt:lpstr>Snímek 9</vt:lpstr>
      <vt:lpstr>Snímek 10</vt:lpstr>
      <vt:lpstr>Výrobky z brambor</vt:lpstr>
      <vt:lpstr>Snímek 12</vt:lpstr>
      <vt:lpstr>Skladování brambor</vt:lpstr>
      <vt:lpstr>Samostatný úkol</vt:lpstr>
      <vt:lpstr>Prověření učiva</vt:lpstr>
      <vt:lpstr>Použitá literatura: Šebelová,Marie,: Potraviny a výživa,Parta,2000,ISBN 80-7320-010-4 Obrázky: [cit. 2012-17-10]. Dostupný pod licencí Microsoft Office 2010 na  WWW: &lt;http://office.microsoft.com/cs-cz/images&gt;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Brambory</dc:title>
  <dc:creator>Věra Tupá</dc:creator>
  <cp:lastModifiedBy>Dum</cp:lastModifiedBy>
  <cp:revision>17</cp:revision>
  <dcterms:created xsi:type="dcterms:W3CDTF">2012-10-17T17:57:52Z</dcterms:created>
  <dcterms:modified xsi:type="dcterms:W3CDTF">2014-06-14T16:35:04Z</dcterms:modified>
</cp:coreProperties>
</file>