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B74A86-067A-4719-9FBA-5BD436DF4B8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7601AD-A971-4C5A-BF51-2496244411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6550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F6B5-385A-41E0-963D-28D4448AE42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F81AA3D-DD76-46C4-B841-20972220C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F6B5-385A-41E0-963D-28D4448AE42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1AA3D-DD76-46C4-B841-20972220C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F6B5-385A-41E0-963D-28D4448AE42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F81AA3D-DD76-46C4-B841-20972220C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F6B5-385A-41E0-963D-28D4448AE42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1AA3D-DD76-46C4-B841-20972220C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F6B5-385A-41E0-963D-28D4448AE42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1AA3D-DD76-46C4-B841-20972220C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F6B5-385A-41E0-963D-28D4448AE42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1AA3D-DD76-46C4-B841-20972220C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F6B5-385A-41E0-963D-28D4448AE42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1AA3D-DD76-46C4-B841-20972220C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F6B5-385A-41E0-963D-28D4448AE42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1AA3D-DD76-46C4-B841-20972220C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F6B5-385A-41E0-963D-28D4448AE42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F81AA3D-DD76-46C4-B841-20972220C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F6B5-385A-41E0-963D-28D4448AE42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1AA3D-DD76-46C4-B841-20972220C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F6B5-385A-41E0-963D-28D4448AE42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1AA3D-DD76-46C4-B841-20972220C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E9CF6B5-385A-41E0-963D-28D4448AE42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F81AA3D-DD76-46C4-B841-20972220C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wmf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7" Type="http://schemas.openxmlformats.org/officeDocument/2006/relationships/image" Target="../media/image30.wm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10118518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_32_INOVACE POV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13O3.1K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0081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Potraviny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výživa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Ovoce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prověření vědomostí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složením, druhy , použitím a skladování ovoce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.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Složení ovoce, druhy ovoce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použití v kuchyni, skladování ovoce.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11.11.2012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Potraviny a výživa - </a:t>
            </a:r>
            <a:r>
              <a:rPr lang="cs-CZ" b="1" dirty="0" smtClean="0">
                <a:solidFill>
                  <a:prstClr val="black"/>
                </a:solidFill>
              </a:rPr>
              <a:t>Ovoce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76328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Tm="16882">
        <p:fade/>
      </p:transition>
    </mc:Choice>
    <mc:Fallback>
      <p:transition spd="med" advTm="16882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Složení, význam</a:t>
            </a:r>
            <a:r>
              <a:rPr lang="cs-CZ" sz="4400" dirty="0" smtClean="0"/>
              <a:t>, druhy</a:t>
            </a:r>
            <a:endParaRPr lang="cs-CZ" sz="4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Ovoce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xmlns="" val="2845032627"/>
      </p:ext>
    </p:extLst>
  </p:cSld>
  <p:clrMapOvr>
    <a:masterClrMapping/>
  </p:clrMapOvr>
  <p:transition spd="slow" advTm="2025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Význam ovoce ve výživě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Je významnou součástí jídelníčku</a:t>
            </a:r>
          </a:p>
          <a:p>
            <a:r>
              <a:rPr lang="cs-CZ" sz="3600" dirty="0" smtClean="0"/>
              <a:t>Je nejstarším druhem potravin</a:t>
            </a:r>
          </a:p>
          <a:p>
            <a:r>
              <a:rPr lang="cs-CZ" sz="3600" dirty="0" smtClean="0"/>
              <a:t>Je zdrojem důležitých živin</a:t>
            </a:r>
          </a:p>
          <a:p>
            <a:r>
              <a:rPr lang="cs-CZ" sz="3600" dirty="0" smtClean="0"/>
              <a:t>Má vysokou biologickou hodnotu</a:t>
            </a:r>
          </a:p>
          <a:p>
            <a:r>
              <a:rPr lang="cs-CZ" sz="3600" dirty="0" smtClean="0"/>
              <a:t>Má nižší energetickou hodnotu</a:t>
            </a:r>
          </a:p>
          <a:p>
            <a:r>
              <a:rPr lang="cs-CZ" sz="3600" dirty="0" smtClean="0"/>
              <a:t>Nejvýznamnější je konzumace čerstvého ovoce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980471254"/>
      </p:ext>
    </p:extLst>
  </p:cSld>
  <p:clrMapOvr>
    <a:masterClrMapping/>
  </p:clrMapOvr>
  <p:transition spd="slow" advTm="1974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Složení ovoce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Obsahuje vitamíny – C, provitamín A, B, PP, </a:t>
            </a:r>
          </a:p>
          <a:p>
            <a:r>
              <a:rPr lang="cs-CZ" sz="3600" dirty="0" smtClean="0"/>
              <a:t>Minerální látky – vápník, fosfor, železo, draslík, </a:t>
            </a:r>
          </a:p>
          <a:p>
            <a:r>
              <a:rPr lang="cs-CZ" sz="3600" dirty="0" smtClean="0"/>
              <a:t>Vlákninu</a:t>
            </a:r>
          </a:p>
          <a:p>
            <a:r>
              <a:rPr lang="cs-CZ" sz="3600" dirty="0" smtClean="0"/>
              <a:t>Sacharidy</a:t>
            </a:r>
          </a:p>
          <a:p>
            <a:r>
              <a:rPr lang="cs-CZ" sz="3600" dirty="0" smtClean="0"/>
              <a:t>Vodu</a:t>
            </a:r>
          </a:p>
          <a:p>
            <a:r>
              <a:rPr lang="cs-CZ" sz="3600" dirty="0" smtClean="0"/>
              <a:t>Menší množství bílkovin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069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 advTm="1011">
        <p:split orient="vert"/>
      </p:transition>
    </mc:Choice>
    <mc:Fallback>
      <p:transition spd="slow" advTm="1011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Druhy ovoce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4000" dirty="0" smtClean="0"/>
              <a:t>Jádrové – jablka, hrušky, kdoule, mišpule</a:t>
            </a:r>
          </a:p>
          <a:p>
            <a:endParaRPr lang="cs-CZ" dirty="0"/>
          </a:p>
        </p:txBody>
      </p:sp>
      <p:pic>
        <p:nvPicPr>
          <p:cNvPr id="1026" name="Picture 2" descr="C:\Users\vera.tupa\AppData\Local\Microsoft\Windows\Temporary Internet Files\Content.IE5\B6VISCPI\MP9004031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910" y="2714620"/>
            <a:ext cx="2739191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era.tupa\AppData\Local\Microsoft\Windows\Temporary Internet Files\Content.IE5\NOOEJ5O9\MP9003878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665" y="4486275"/>
            <a:ext cx="3315255" cy="211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ra.tupa\AppData\Local\Microsoft\Windows\Temporary Internet Files\Content.IE5\B6VISCPI\MC9000884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222252"/>
            <a:ext cx="2628924" cy="2304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era.tupa\AppData\Local\Microsoft\Windows\Temporary Internet Files\Content.IE5\NOOEJ5O9\MC9004324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07150" y="4486275"/>
            <a:ext cx="1841500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07150" y="2708920"/>
            <a:ext cx="13067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kdoule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5805264"/>
            <a:ext cx="19661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mišpule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374213371"/>
      </p:ext>
    </p:extLst>
  </p:cSld>
  <p:clrMapOvr>
    <a:masterClrMapping/>
  </p:clrMapOvr>
  <p:transition spd="slow" advTm="1137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5062"/>
          </a:xfrm>
        </p:spPr>
        <p:txBody>
          <a:bodyPr>
            <a:normAutofit/>
          </a:bodyPr>
          <a:lstStyle/>
          <a:p>
            <a:r>
              <a:rPr lang="cs-CZ" b="1" dirty="0" smtClean="0"/>
              <a:t>Peckové ovoce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00472" y="1600200"/>
            <a:ext cx="8229600" cy="4525963"/>
          </a:xfrm>
        </p:spPr>
        <p:txBody>
          <a:bodyPr/>
          <a:lstStyle/>
          <a:p>
            <a:r>
              <a:rPr lang="cs-CZ" dirty="0" smtClean="0"/>
              <a:t>- </a:t>
            </a:r>
            <a:r>
              <a:rPr lang="cs-CZ" sz="4000" dirty="0" smtClean="0"/>
              <a:t>třešně, višně, švestky, ryngle, meruňky, broskve</a:t>
            </a:r>
            <a:endParaRPr lang="cs-CZ" sz="4000" dirty="0"/>
          </a:p>
        </p:txBody>
      </p:sp>
      <p:pic>
        <p:nvPicPr>
          <p:cNvPr id="2050" name="Picture 2" descr="C:\Users\vera.tupa\AppData\Local\Microsoft\Windows\Temporary Internet Files\Content.IE5\YBGBDFJ6\MC90044171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08920"/>
            <a:ext cx="194421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era.tupa\AppData\Local\Microsoft\Windows\Temporary Internet Files\Content.IE5\B6VISCPI\MC900112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348708"/>
            <a:ext cx="2376264" cy="2159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a.tupa\AppData\Local\Microsoft\Windows\Temporary Internet Files\Content.IE5\NOOEJ5O9\MC9003830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348880"/>
            <a:ext cx="2433588" cy="1839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vera.tupa\AppData\Local\Microsoft\Windows\Temporary Internet Files\Content.IE5\YBGBDFJ6\MP90040210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676128"/>
            <a:ext cx="2392426" cy="3345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27556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1311">
        <p14:reveal/>
      </p:transition>
    </mc:Choice>
    <mc:Fallback>
      <p:transition spd="slow" advTm="1311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Bobulové ovoce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39589" y="1722685"/>
            <a:ext cx="8229600" cy="45259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- rybíz, angrešt, jahody, maliny, ostružiny, brusinky, borůvky, šípky, moruše, hroznové víno</a:t>
            </a:r>
            <a:endParaRPr lang="cs-CZ" sz="3200" dirty="0"/>
          </a:p>
        </p:txBody>
      </p:sp>
      <p:pic>
        <p:nvPicPr>
          <p:cNvPr id="3074" name="Picture 2" descr="C:\Users\vera.tupa\AppData\Local\Microsoft\Windows\Temporary Internet Files\Content.IE5\NOOEJ5O9\MC9004238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85431"/>
            <a:ext cx="1466850" cy="1511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vera.tupa\AppData\Local\Microsoft\Windows\Temporary Internet Files\Content.IE5\NOOEJ5O9\MC9003312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946078"/>
            <a:ext cx="1812925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vera.tupa\AppData\Local\Microsoft\Windows\Temporary Internet Files\Content.IE5\YBGBDFJ6\MP9003878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003252"/>
            <a:ext cx="2609850" cy="3011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vera.tupa\AppData\Local\Microsoft\Windows\Temporary Internet Files\Content.IE5\YBGBDFJ6\MP9004018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08263" y="2852936"/>
            <a:ext cx="2505075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820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666">
        <p:checker/>
      </p:transition>
    </mc:Choice>
    <mc:Fallback>
      <p:transition spd="slow" advTm="666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Skořápkové ovoce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- vlašské ořechy, lískové, mandle, jedlé kaštany</a:t>
            </a:r>
            <a:endParaRPr lang="cs-CZ" sz="4000" dirty="0"/>
          </a:p>
        </p:txBody>
      </p:sp>
      <p:pic>
        <p:nvPicPr>
          <p:cNvPr id="4100" name="Picture 4" descr="C:\Users\vera.tupa\AppData\Local\Microsoft\Windows\Temporary Internet Files\Content.IE5\YGK960DH\MP9004031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04864"/>
            <a:ext cx="266429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vera.tupa\AppData\Local\Microsoft\Windows\Temporary Internet Files\Content.IE5\NOOEJ5O9\MP9004485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149081"/>
            <a:ext cx="2232248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vera.tupa\AppData\Local\Microsoft\Windows\Temporary Internet Files\Content.IE5\NOOEJ5O9\MC9001228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76588" y="2420888"/>
            <a:ext cx="1971476" cy="1728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vera.tupa\AppData\Local\Microsoft\Windows\Temporary Internet Files\Content.IE5\YGK960DH\MC9001127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598739"/>
            <a:ext cx="2880320" cy="1766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vera.tupa\AppData\Local\Microsoft\Windows\Temporary Internet Files\Content.IE5\B6VISCPI\MC9003535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437112"/>
            <a:ext cx="2252804" cy="2026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60800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Tm="1831">
        <p:blinds dir="vert"/>
      </p:transition>
    </mc:Choice>
    <mc:Fallback>
      <p:transition spd="slow" advTm="1831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Citrusové ovoce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9780" y="1600199"/>
            <a:ext cx="8229600" cy="4525963"/>
          </a:xfrm>
        </p:spPr>
        <p:txBody>
          <a:bodyPr>
            <a:normAutofit/>
          </a:bodyPr>
          <a:lstStyle/>
          <a:p>
            <a:r>
              <a:rPr lang="cs-CZ" sz="4000" dirty="0" smtClean="0"/>
              <a:t>- citrony, pomeranče, grepy, mandarinky</a:t>
            </a:r>
            <a:endParaRPr lang="cs-CZ" sz="4000" dirty="0"/>
          </a:p>
        </p:txBody>
      </p:sp>
      <p:pic>
        <p:nvPicPr>
          <p:cNvPr id="5122" name="Picture 2" descr="C:\Users\vera.tupa\AppData\Local\Microsoft\Windows\Temporary Internet Files\Content.IE5\YBGBDFJ6\MP9004020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368" y="2490787"/>
            <a:ext cx="2081212" cy="2450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vera.tupa\AppData\Local\Microsoft\Windows\Temporary Internet Files\Content.IE5\B6VISCPI\MP9001444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490787"/>
            <a:ext cx="2298700" cy="3657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vera.tupa\AppData\Local\Microsoft\Windows\Temporary Internet Files\Content.IE5\YGK960DH\MC90043691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2450" y="229148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vera.tupa\AppData\Local\Microsoft\Windows\Temporary Internet Files\Content.IE5\B6VISCPI\MC9002461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319586"/>
            <a:ext cx="3240360" cy="1989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66181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63">
        <p14:prism isContent="1"/>
      </p:transition>
    </mc:Choice>
    <mc:Fallback>
      <p:transition spd="slow" advTm="1863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Dovážené druhy ovoce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r>
              <a:rPr lang="cs-CZ" sz="3600" dirty="0" smtClean="0"/>
              <a:t>- datle, fíky, banány, kokosové ořechy, para ořechy, pistácie, kivi, liči, mango</a:t>
            </a:r>
            <a:endParaRPr lang="cs-CZ" sz="3600" dirty="0"/>
          </a:p>
        </p:txBody>
      </p:sp>
      <p:pic>
        <p:nvPicPr>
          <p:cNvPr id="6146" name="Picture 2" descr="C:\Users\vera.tupa\AppData\Local\Microsoft\Windows\Temporary Internet Files\Content.IE5\NOOEJ5O9\MP9001442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08920"/>
            <a:ext cx="2389188" cy="2912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vera.tupa\AppData\Local\Microsoft\Windows\Temporary Internet Files\Content.IE5\YBGBDFJ6\MC9003081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708920"/>
            <a:ext cx="1831975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vera.tupa\AppData\Local\Microsoft\Windows\Temporary Internet Files\Content.IE5\YGK960DH\MC9000583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293097"/>
            <a:ext cx="1759967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vera.tupa\AppData\Local\Microsoft\Windows\Temporary Internet Files\Content.IE5\YGK960DH\MC9001126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0050" y="2808263"/>
            <a:ext cx="1728193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vera.tupa\AppData\Local\Microsoft\Windows\Temporary Internet Files\Content.IE5\B6VISCPI\MC9003312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3" y="4546725"/>
            <a:ext cx="1512169" cy="1474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vera.tupa\AppData\Local\Microsoft\Windows\Temporary Internet Files\Content.IE5\B6VISCPI\MC9002461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636912"/>
            <a:ext cx="1857834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5733256"/>
            <a:ext cx="10659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datle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6165305"/>
            <a:ext cx="5822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lič</a:t>
            </a:r>
            <a:r>
              <a:rPr lang="cs-CZ" sz="2800" dirty="0"/>
              <a:t>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740352" y="4546725"/>
            <a:ext cx="14753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mango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051291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Tm="3389">
        <p14:conveyor dir="l"/>
      </p:transition>
    </mc:Choice>
    <mc:Fallback>
      <p:transition spd="slow" advTm="3389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Použití ovoce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Jádrové – kompoty, koláče, saláty</a:t>
            </a:r>
          </a:p>
          <a:p>
            <a:r>
              <a:rPr lang="cs-CZ" sz="3200" dirty="0" smtClean="0"/>
              <a:t>Peckové – marmelády, džemy, kompoty, šťávy, likéry, koláče, sladké kynuté knedlíky</a:t>
            </a:r>
          </a:p>
          <a:p>
            <a:r>
              <a:rPr lang="cs-CZ" sz="3200" dirty="0" smtClean="0"/>
              <a:t>Bobulové – džemy, želé, kompoty, sirupy, koláče, sladké kynuté knedlíky</a:t>
            </a:r>
          </a:p>
          <a:p>
            <a:r>
              <a:rPr lang="cs-CZ" sz="3200" dirty="0" smtClean="0"/>
              <a:t>Skořápkové – v cukrářské výrobě, likéry, nugáty</a:t>
            </a:r>
          </a:p>
          <a:p>
            <a:r>
              <a:rPr lang="cs-CZ" sz="3200" dirty="0" smtClean="0"/>
              <a:t>Citrusové – saláty, ovocné šťávy, v cukrářské výrobě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155272007"/>
      </p:ext>
    </p:extLst>
  </p:cSld>
  <p:clrMapOvr>
    <a:masterClrMapping/>
  </p:clrMapOvr>
  <p:transition spd="slow" advTm="3792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Skladování ovoce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Správné skladování je závislé na odrůdě a druhu ovoce</a:t>
            </a:r>
          </a:p>
          <a:p>
            <a:r>
              <a:rPr lang="cs-CZ" sz="4000" dirty="0" smtClean="0"/>
              <a:t>Používají se speciální ovocné sklady – musí být větrané a chlazené</a:t>
            </a:r>
          </a:p>
          <a:p>
            <a:r>
              <a:rPr lang="cs-CZ" sz="4000" dirty="0" smtClean="0"/>
              <a:t>Ovoce ukládáme do dřevěných bedýnek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855181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 advTm="3266">
        <p:circle/>
      </p:transition>
    </mc:Choice>
    <mc:Fallback>
      <p:transition spd="slow" advTm="3266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Samostatný úkol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1. Jaký význam má ovoce pro výživu člověka?</a:t>
            </a:r>
          </a:p>
          <a:p>
            <a:r>
              <a:rPr lang="cs-CZ" sz="4000" dirty="0" smtClean="0"/>
              <a:t>2. Vyjmenuj druhy ovoce a uveď příklady.</a:t>
            </a:r>
          </a:p>
          <a:p>
            <a:r>
              <a:rPr lang="cs-CZ" sz="4000" dirty="0" smtClean="0"/>
              <a:t>3. Jak skladujeme ovoce?</a:t>
            </a:r>
          </a:p>
          <a:p>
            <a:r>
              <a:rPr lang="cs-CZ" sz="4000" dirty="0" smtClean="0"/>
              <a:t>4. Jaké je použití ovoce?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46942954"/>
      </p:ext>
    </p:extLst>
  </p:cSld>
  <p:clrMapOvr>
    <a:masterClrMapping/>
  </p:clrMapOvr>
  <p:transition spd="slow" advTm="8471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Použitá literatura: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err="1" smtClean="0"/>
              <a:t>Šebelová,Marie</a:t>
            </a:r>
            <a:r>
              <a:rPr lang="cs-CZ" sz="2000" dirty="0" smtClean="0"/>
              <a:t>,: Potraviny a výživa,Parta,2000,ISBN 80-7320-010-4</a:t>
            </a:r>
            <a:br>
              <a:rPr lang="cs-CZ" sz="2000" dirty="0" smtClean="0"/>
            </a:br>
            <a:r>
              <a:rPr lang="cs-CZ" sz="2000" dirty="0" smtClean="0"/>
              <a:t>Obrázky:</a:t>
            </a:r>
            <a:br>
              <a:rPr lang="cs-CZ" sz="2000" dirty="0" smtClean="0"/>
            </a:br>
            <a:r>
              <a:rPr lang="cs-CZ" sz="2000" dirty="0" smtClean="0"/>
              <a:t>[cit. 2012-17-10]. Dostupný pod licencí Microsoft Office 2010 na </a:t>
            </a:r>
            <a:br>
              <a:rPr lang="cs-CZ" sz="2000" dirty="0" smtClean="0"/>
            </a:br>
            <a:r>
              <a:rPr lang="cs-CZ" sz="2000" dirty="0" smtClean="0"/>
              <a:t>WWW: &lt;</a:t>
            </a:r>
            <a:r>
              <a:rPr lang="cs-CZ" sz="2000" u="sng" dirty="0" smtClean="0">
                <a:hlinkClick r:id="rId2"/>
              </a:rPr>
              <a:t>http://office.microsoft.com/</a:t>
            </a:r>
            <a:r>
              <a:rPr lang="cs-CZ" sz="2000" u="sng" dirty="0" err="1" smtClean="0">
                <a:hlinkClick r:id="rId2"/>
              </a:rPr>
              <a:t>cs-cz</a:t>
            </a:r>
            <a:r>
              <a:rPr lang="cs-CZ" sz="2000" u="sng" dirty="0" smtClean="0">
                <a:hlinkClick r:id="rId2"/>
              </a:rPr>
              <a:t>/</a:t>
            </a:r>
            <a:r>
              <a:rPr lang="cs-CZ" sz="2000" u="sng" dirty="0" err="1" smtClean="0">
                <a:hlinkClick r:id="rId2"/>
              </a:rPr>
              <a:t>images</a:t>
            </a:r>
            <a:r>
              <a:rPr lang="cs-CZ" sz="2000" dirty="0" smtClean="0"/>
              <a:t>&gt;</a:t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744664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1240">
        <p14:reveal/>
      </p:transition>
    </mc:Choice>
    <mc:Fallback>
      <p:transition spd="slow" advTm="124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112</TotalTime>
  <Words>408</Words>
  <Application>Microsoft Office PowerPoint</Application>
  <PresentationFormat>Předvádění na obrazovce (4:3)</PresentationFormat>
  <Paragraphs>83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Jmění</vt:lpstr>
      <vt:lpstr>Snímek 1</vt:lpstr>
      <vt:lpstr>Ovoce</vt:lpstr>
      <vt:lpstr>Význam ovoce ve výživě</vt:lpstr>
      <vt:lpstr>Složení ovoce</vt:lpstr>
      <vt:lpstr>Druhy ovoce</vt:lpstr>
      <vt:lpstr>Peckové ovoce</vt:lpstr>
      <vt:lpstr>Bobulové ovoce</vt:lpstr>
      <vt:lpstr>Skořápkové ovoce</vt:lpstr>
      <vt:lpstr>Citrusové ovoce</vt:lpstr>
      <vt:lpstr>Dovážené druhy ovoce</vt:lpstr>
      <vt:lpstr>Použití ovoce</vt:lpstr>
      <vt:lpstr>Skladování ovoce</vt:lpstr>
      <vt:lpstr>Samostatný úkol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Tupá</dc:creator>
  <cp:lastModifiedBy>Dum</cp:lastModifiedBy>
  <cp:revision>17</cp:revision>
  <dcterms:created xsi:type="dcterms:W3CDTF">2012-11-19T19:27:29Z</dcterms:created>
  <dcterms:modified xsi:type="dcterms:W3CDTF">2014-06-14T10:39:10Z</dcterms:modified>
</cp:coreProperties>
</file>