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Layouts/slideLayout29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9"/>
  </p:notesMasterIdLst>
  <p:sldIdLst>
    <p:sldId id="270" r:id="rId4"/>
    <p:sldId id="271" r:id="rId5"/>
    <p:sldId id="257" r:id="rId6"/>
    <p:sldId id="264" r:id="rId7"/>
    <p:sldId id="258" r:id="rId8"/>
    <p:sldId id="265" r:id="rId9"/>
    <p:sldId id="259" r:id="rId10"/>
    <p:sldId id="260" r:id="rId11"/>
    <p:sldId id="266" r:id="rId12"/>
    <p:sldId id="261" r:id="rId13"/>
    <p:sldId id="262" r:id="rId14"/>
    <p:sldId id="263" r:id="rId15"/>
    <p:sldId id="267" r:id="rId16"/>
    <p:sldId id="268" r:id="rId17"/>
    <p:sldId id="26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90" autoAdjust="0"/>
    <p:restoredTop sz="94660"/>
  </p:normalViewPr>
  <p:slideViewPr>
    <p:cSldViewPr>
      <p:cViewPr varScale="1">
        <p:scale>
          <a:sx n="99" d="100"/>
          <a:sy n="99" d="100"/>
        </p:scale>
        <p:origin x="-2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370E37-050B-40DE-B0DA-C10E2A86E868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93C5D1-BD76-4CB2-A72D-5FAF74A5EA3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357122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AE37E-0D98-4A4B-82F0-A7762F21904D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F3F85-65D2-4F98-AC31-5C036F206D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AE37E-0D98-4A4B-82F0-A7762F21904D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F3F85-65D2-4F98-AC31-5C036F206D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AE37E-0D98-4A4B-82F0-A7762F21904D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F3F85-65D2-4F98-AC31-5C036F206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AE37E-0D98-4A4B-82F0-A7762F21904D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F3F85-65D2-4F98-AC31-5C036F206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AE37E-0D98-4A4B-82F0-A7762F21904D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F3F85-65D2-4F98-AC31-5C036F206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AE37E-0D98-4A4B-82F0-A7762F21904D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F3F85-65D2-4F98-AC31-5C036F206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AE37E-0D98-4A4B-82F0-A7762F21904D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F3F85-65D2-4F98-AC31-5C036F206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AE37E-0D98-4A4B-82F0-A7762F21904D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F3F85-65D2-4F98-AC31-5C036F206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AE37E-0D98-4A4B-82F0-A7762F21904D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F3F85-65D2-4F98-AC31-5C036F206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AE37E-0D98-4A4B-82F0-A7762F21904D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F3F85-65D2-4F98-AC31-5C036F206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AE37E-0D98-4A4B-82F0-A7762F21904D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F3F85-65D2-4F98-AC31-5C036F206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676424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089490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008215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934296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571278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022345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7327649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9666989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2852447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126636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802419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AE37E-0D98-4A4B-82F0-A7762F21904D}" type="datetimeFigureOut">
              <a:rPr lang="cs-CZ" smtClean="0">
                <a:solidFill>
                  <a:srgbClr val="FFFFFF"/>
                </a:solidFill>
              </a:rPr>
              <a:pPr/>
              <a:t>14.6.2014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F3F85-65D2-4F98-AC31-5C036F206DEC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09464080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AE37E-0D98-4A4B-82F0-A7762F21904D}" type="datetimeFigureOut">
              <a:rPr lang="cs-CZ" smtClean="0">
                <a:solidFill>
                  <a:srgbClr val="FFFFFF"/>
                </a:solidFill>
              </a:rPr>
              <a:pPr/>
              <a:t>14.6.2014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F3F85-65D2-4F98-AC31-5C036F206DEC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0874172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AE37E-0D98-4A4B-82F0-A7762F21904D}" type="datetimeFigureOut">
              <a:rPr lang="cs-CZ" smtClean="0">
                <a:solidFill>
                  <a:srgbClr val="FFFFFF"/>
                </a:solidFill>
              </a:rPr>
              <a:pPr/>
              <a:t>14.6.2014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F3F85-65D2-4F98-AC31-5C036F206DEC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7154011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AE37E-0D98-4A4B-82F0-A7762F21904D}" type="datetimeFigureOut">
              <a:rPr lang="cs-CZ" smtClean="0">
                <a:solidFill>
                  <a:srgbClr val="FFFFFF"/>
                </a:solidFill>
              </a:rPr>
              <a:pPr/>
              <a:t>14.6.2014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F3F85-65D2-4F98-AC31-5C036F206DEC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289965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AE37E-0D98-4A4B-82F0-A7762F21904D}" type="datetimeFigureOut">
              <a:rPr lang="cs-CZ" smtClean="0">
                <a:solidFill>
                  <a:srgbClr val="FFFFFF"/>
                </a:solidFill>
              </a:rPr>
              <a:pPr/>
              <a:t>14.6.2014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F3F85-65D2-4F98-AC31-5C036F206DEC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0187763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AE37E-0D98-4A4B-82F0-A7762F21904D}" type="datetimeFigureOut">
              <a:rPr lang="cs-CZ" smtClean="0">
                <a:solidFill>
                  <a:srgbClr val="FFFFFF"/>
                </a:solidFill>
              </a:rPr>
              <a:pPr/>
              <a:t>14.6.2014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F3F85-65D2-4F98-AC31-5C036F206DEC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5238540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AE37E-0D98-4A4B-82F0-A7762F21904D}" type="datetimeFigureOut">
              <a:rPr lang="cs-CZ" smtClean="0">
                <a:solidFill>
                  <a:srgbClr val="FFFFFF"/>
                </a:solidFill>
              </a:rPr>
              <a:pPr/>
              <a:t>14.6.2014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F3F85-65D2-4F98-AC31-5C036F206DEC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0822740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AE37E-0D98-4A4B-82F0-A7762F21904D}" type="datetimeFigureOut">
              <a:rPr lang="cs-CZ" smtClean="0">
                <a:solidFill>
                  <a:srgbClr val="FFFFFF"/>
                </a:solidFill>
              </a:rPr>
              <a:pPr/>
              <a:t>14.6.2014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F3F85-65D2-4F98-AC31-5C036F206DEC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6083605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AE37E-0D98-4A4B-82F0-A7762F21904D}" type="datetimeFigureOut">
              <a:rPr lang="cs-CZ" smtClean="0">
                <a:solidFill>
                  <a:srgbClr val="FFFFFF"/>
                </a:solidFill>
              </a:rPr>
              <a:pPr/>
              <a:t>14.6.2014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F3F85-65D2-4F98-AC31-5C036F206DEC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3471231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AE37E-0D98-4A4B-82F0-A7762F21904D}" type="datetimeFigureOut">
              <a:rPr lang="cs-CZ" smtClean="0">
                <a:solidFill>
                  <a:srgbClr val="FFFFFF"/>
                </a:solidFill>
              </a:rPr>
              <a:pPr/>
              <a:t>14.6.2014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F3F85-65D2-4F98-AC31-5C036F206DEC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3298581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AE37E-0D98-4A4B-82F0-A7762F21904D}" type="datetimeFigureOut">
              <a:rPr lang="cs-CZ" smtClean="0">
                <a:solidFill>
                  <a:srgbClr val="FFFFFF"/>
                </a:solidFill>
              </a:rPr>
              <a:pPr/>
              <a:t>14.6.2014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5F3F85-65D2-4F98-AC31-5C036F206DEC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747195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C05AE37E-0D98-4A4B-82F0-A7762F21904D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C15F3F85-65D2-4F98-AC31-5C036F206D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24093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C05AE37E-0D98-4A4B-82F0-A7762F21904D}" type="datetimeFigureOut">
              <a:rPr lang="cs-CZ" smtClean="0">
                <a:solidFill>
                  <a:srgbClr val="FFFFFF"/>
                </a:solidFill>
              </a:rPr>
              <a:pPr/>
              <a:t>14.6.2014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C15F3F85-65D2-4F98-AC31-5C036F206DEC}" type="slidenum">
              <a:rPr lang="cs-CZ" smtClean="0">
                <a:solidFill>
                  <a:srgbClr val="FFFFFF"/>
                </a:solidFill>
              </a:rPr>
              <a:pPr/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3922557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88613146"/>
              </p:ext>
            </p:extLst>
          </p:nvPr>
        </p:nvGraphicFramePr>
        <p:xfrm>
          <a:off x="474492" y="1927027"/>
          <a:ext cx="8195016" cy="365791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a služeb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Kroměříž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Mgr.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Věra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Tupá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5460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_32_INOVACE POV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POV.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13O7.1K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Chování pracovníků ve službách, stravovací služby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Potraviny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a výživa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Mléko,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mléčné výrobky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Prezentace, samostatná práce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15 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seznamuje žáky s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významem, složením, druhy  mléka, skladováním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význam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mléka ve výživě, druhy, složení, úpravy, skladování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19.2.2013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314802" y="1484784"/>
            <a:ext cx="4514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Potraviny a výživa - </a:t>
            </a:r>
            <a:r>
              <a:rPr lang="cs-CZ" b="1" dirty="0" smtClean="0">
                <a:solidFill>
                  <a:prstClr val="black"/>
                </a:solidFill>
              </a:rPr>
              <a:t>Mléko</a:t>
            </a:r>
            <a:endParaRPr lang="cs-CZ" b="1" dirty="0">
              <a:solidFill>
                <a:prstClr val="black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51720" y="188640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606317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Význam, složení, druhy</a:t>
            </a:r>
            <a:endParaRPr lang="cs-CZ" sz="44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Mléko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xmlns="" val="37077013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 mléka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z="4000" dirty="0" smtClean="0"/>
              <a:t>Mléko je:</a:t>
            </a:r>
          </a:p>
          <a:p>
            <a:r>
              <a:rPr lang="cs-CZ" sz="4000" dirty="0" smtClean="0"/>
              <a:t> - </a:t>
            </a:r>
            <a:r>
              <a:rPr lang="cs-CZ" sz="4000" dirty="0"/>
              <a:t>z</a:t>
            </a:r>
            <a:r>
              <a:rPr lang="cs-CZ" sz="4000" dirty="0" smtClean="0"/>
              <a:t>ákladní a důležitá potravina</a:t>
            </a:r>
          </a:p>
          <a:p>
            <a:r>
              <a:rPr lang="cs-CZ" sz="4000" dirty="0" smtClean="0"/>
              <a:t> - výměšek mléčných žláz savců </a:t>
            </a:r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Používá se mléko kravské, kozí, ovčí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31357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vera.tupa\AppData\Local\Microsoft\Windows\Temporary Internet Files\Content.IE5\5XONNA6H\MC9003570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9" y="764704"/>
            <a:ext cx="6912768" cy="5019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77215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Složení mléka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Bílkoviny – Kasein (dává mléku bílé zabarvení)</a:t>
            </a:r>
          </a:p>
          <a:p>
            <a:r>
              <a:rPr lang="cs-CZ" sz="2800" dirty="0" smtClean="0"/>
              <a:t>Tuk</a:t>
            </a:r>
          </a:p>
          <a:p>
            <a:r>
              <a:rPr lang="cs-CZ" sz="2800" dirty="0" smtClean="0"/>
              <a:t>Mléčný cukr – laktóza</a:t>
            </a:r>
          </a:p>
          <a:p>
            <a:r>
              <a:rPr lang="cs-CZ" sz="2800" dirty="0" smtClean="0"/>
              <a:t>Minerální látky – vápník, hořčík, draslík, zinek, měď, selen, železo</a:t>
            </a:r>
          </a:p>
          <a:p>
            <a:r>
              <a:rPr lang="cs-CZ" sz="2800" dirty="0" smtClean="0"/>
              <a:t>Vitamíny rozpustné ve vodě – B, C</a:t>
            </a:r>
          </a:p>
          <a:p>
            <a:r>
              <a:rPr lang="cs-CZ" sz="2800" dirty="0" smtClean="0"/>
              <a:t>Vitamíny rozpustné v tucích – A, D, E, 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34934817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vera.tupa\AppData\Local\Microsoft\Windows\Temporary Internet Files\Content.IE5\BYCQZXI5\MP90032117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04664"/>
            <a:ext cx="5832648" cy="5976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546408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 mléka ve výživě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Je hlavním dodavatelem vápníku,</a:t>
            </a:r>
          </a:p>
          <a:p>
            <a:r>
              <a:rPr lang="cs-CZ" sz="4000" dirty="0" smtClean="0"/>
              <a:t>Minerálních látek</a:t>
            </a:r>
          </a:p>
          <a:p>
            <a:r>
              <a:rPr lang="cs-CZ" sz="4000" dirty="0" smtClean="0"/>
              <a:t>Podporuje obranyschopnost organismu</a:t>
            </a:r>
          </a:p>
          <a:p>
            <a:r>
              <a:rPr lang="cs-CZ" sz="4000" dirty="0" smtClean="0"/>
              <a:t>Snižuje hladinu </a:t>
            </a:r>
            <a:r>
              <a:rPr lang="cs-CZ" sz="4000" dirty="0" smtClean="0"/>
              <a:t>cholesterolu </a:t>
            </a:r>
            <a:endParaRPr lang="cs-CZ" sz="4000" dirty="0" smtClean="0"/>
          </a:p>
          <a:p>
            <a:r>
              <a:rPr lang="cs-CZ" sz="4000" dirty="0" smtClean="0"/>
              <a:t>Zakysané výrobky působí příznivě na střeva</a:t>
            </a:r>
          </a:p>
          <a:p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262705965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mléka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Podle trvanlivosti:</a:t>
            </a:r>
          </a:p>
          <a:p>
            <a:r>
              <a:rPr lang="cs-CZ" sz="4000" dirty="0" smtClean="0"/>
              <a:t>Čerstvé – spotřeba do 5 dnů</a:t>
            </a:r>
          </a:p>
          <a:p>
            <a:r>
              <a:rPr lang="cs-CZ" sz="4000" dirty="0" smtClean="0"/>
              <a:t>S prodlouženou trvanlivostí – 7 – 10 dnů</a:t>
            </a:r>
          </a:p>
          <a:p>
            <a:r>
              <a:rPr lang="cs-CZ" sz="4000" dirty="0" smtClean="0"/>
              <a:t>Trvanlivé – 2 – 3 měsíce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23719661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vera.tupa\AppData\Local\Microsoft\Windows\Temporary Internet Files\Content.IE5\5XONNA6H\MP90038764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476672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vera.tupa\AppData\Local\Microsoft\Windows\Temporary Internet Files\Content.IE5\5DVUUQW5\MC90044175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52736" y="378904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vera.tupa\AppData\Local\Microsoft\Windows\Temporary Internet Files\Content.IE5\18PEY0VS\MP90040057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052736"/>
            <a:ext cx="3672408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4973556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konzumního mléka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Odstředěné – tučnost 0,5 %</a:t>
            </a:r>
          </a:p>
          <a:p>
            <a:r>
              <a:rPr lang="cs-CZ" sz="4000" dirty="0" smtClean="0"/>
              <a:t>Nízkotučné – obsah tuku 1,5 %</a:t>
            </a:r>
          </a:p>
          <a:p>
            <a:r>
              <a:rPr lang="cs-CZ" sz="4000" dirty="0" smtClean="0"/>
              <a:t>Polotučné – tučnost 2 %</a:t>
            </a:r>
          </a:p>
          <a:p>
            <a:r>
              <a:rPr lang="cs-CZ" sz="4000" dirty="0" smtClean="0"/>
              <a:t>Plnotučné – tučnost 3,5 %</a:t>
            </a:r>
          </a:p>
          <a:p>
            <a:r>
              <a:rPr lang="cs-CZ" sz="4000" dirty="0" smtClean="0"/>
              <a:t>Selské mléko – 3,5 – 4 %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177625915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Ošetření mléka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 nadojení se mléko – větrá, cedí, chladí, čistí, upravuje se obsah tuku a pasteruje</a:t>
            </a:r>
          </a:p>
          <a:p>
            <a:r>
              <a:rPr lang="cs-CZ" sz="3600" dirty="0" smtClean="0"/>
              <a:t>Pasterace – je zahřívání na 82°C, aby se zničily bakterie mléčného kysání</a:t>
            </a:r>
          </a:p>
          <a:p>
            <a:r>
              <a:rPr lang="cs-CZ" sz="3600" dirty="0" smtClean="0"/>
              <a:t>Egalizace je úprava tuku v mléce</a:t>
            </a:r>
          </a:p>
          <a:p>
            <a:r>
              <a:rPr lang="cs-CZ" sz="3600" dirty="0" smtClean="0"/>
              <a:t>Homogenizace – rozptýlení tuku v mléce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584558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Vady mléka, skladování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Zakysnutí</a:t>
            </a:r>
          </a:p>
          <a:p>
            <a:r>
              <a:rPr lang="cs-CZ" sz="4000" dirty="0" smtClean="0"/>
              <a:t>Kovová příchuť</a:t>
            </a:r>
          </a:p>
          <a:p>
            <a:pPr marL="0" indent="0">
              <a:buNone/>
            </a:pPr>
            <a:r>
              <a:rPr lang="cs-CZ" sz="4000" dirty="0" smtClean="0"/>
              <a:t>Skladování v chladných, tmavých skladech </a:t>
            </a:r>
          </a:p>
          <a:p>
            <a:pPr marL="0" indent="0">
              <a:buNone/>
            </a:pP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519708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Samostatný 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/>
          </a:bodyPr>
          <a:lstStyle/>
          <a:p>
            <a:r>
              <a:rPr lang="cs-CZ" sz="3600" dirty="0" smtClean="0"/>
              <a:t>1. </a:t>
            </a:r>
            <a:r>
              <a:rPr lang="cs-CZ" sz="3600" dirty="0"/>
              <a:t>K</a:t>
            </a:r>
            <a:r>
              <a:rPr lang="cs-CZ" sz="3600" dirty="0" smtClean="0"/>
              <a:t>teré mléko se nejvíc používá ve výživě?</a:t>
            </a:r>
          </a:p>
          <a:p>
            <a:r>
              <a:rPr lang="cs-CZ" sz="3600" dirty="0" smtClean="0"/>
              <a:t>2. Co je Kasein a co mléku dodává?</a:t>
            </a:r>
          </a:p>
          <a:p>
            <a:r>
              <a:rPr lang="cs-CZ" sz="3600" dirty="0" smtClean="0"/>
              <a:t>3. Jaké je složení mléka?</a:t>
            </a:r>
          </a:p>
          <a:p>
            <a:r>
              <a:rPr lang="cs-CZ" sz="3600" dirty="0" smtClean="0"/>
              <a:t>4. Vyjmenuj druhy konzumního mléka?</a:t>
            </a:r>
          </a:p>
          <a:p>
            <a:r>
              <a:rPr lang="cs-CZ" sz="3600" dirty="0" smtClean="0"/>
              <a:t>5. Co je pasterace, egalizace a homogenizace mléka?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9685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</a:t>
            </a:r>
            <a:r>
              <a:rPr lang="cs-CZ" dirty="0" err="1" smtClean="0"/>
              <a:t>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400" dirty="0" smtClean="0"/>
              <a:t>1. Mléko kravské</a:t>
            </a:r>
          </a:p>
          <a:p>
            <a:r>
              <a:rPr lang="cs-CZ" sz="2400" dirty="0" smtClean="0"/>
              <a:t>2. Kasein je bílkovina  a dodává mléku bílou barvu</a:t>
            </a:r>
          </a:p>
          <a:p>
            <a:r>
              <a:rPr lang="cs-CZ" sz="2400" dirty="0" smtClean="0"/>
              <a:t>3. Mléko obsahuje-  Bílkoviny, tuk, mléčný cukr, minerální látky, vitamíny</a:t>
            </a:r>
          </a:p>
          <a:p>
            <a:r>
              <a:rPr lang="cs-CZ" sz="2400" dirty="0" smtClean="0"/>
              <a:t>4.</a:t>
            </a:r>
            <a:r>
              <a:rPr lang="cs-CZ" sz="2400" dirty="0"/>
              <a:t> </a:t>
            </a:r>
            <a:r>
              <a:rPr lang="cs-CZ" sz="2400" dirty="0" smtClean="0"/>
              <a:t>Druhy konzumního mléka - Odstředěné </a:t>
            </a:r>
            <a:r>
              <a:rPr lang="cs-CZ" sz="2400" dirty="0"/>
              <a:t>– tučnost 0,5 </a:t>
            </a:r>
            <a:r>
              <a:rPr lang="cs-CZ" sz="2400" dirty="0" smtClean="0"/>
              <a:t>%, Nízkotučné </a:t>
            </a:r>
            <a:r>
              <a:rPr lang="cs-CZ" sz="2400" dirty="0"/>
              <a:t>– obsah tuku 1,5 </a:t>
            </a:r>
            <a:r>
              <a:rPr lang="cs-CZ" sz="2400" dirty="0" smtClean="0"/>
              <a:t>%, Polotučné </a:t>
            </a:r>
            <a:r>
              <a:rPr lang="cs-CZ" sz="2400" dirty="0"/>
              <a:t>– tučnost 2 </a:t>
            </a:r>
            <a:r>
              <a:rPr lang="cs-CZ" sz="2400" dirty="0" smtClean="0"/>
              <a:t>%, Plnotučné </a:t>
            </a:r>
            <a:r>
              <a:rPr lang="cs-CZ" sz="2400" dirty="0"/>
              <a:t>– tučnost 3,5 </a:t>
            </a:r>
            <a:r>
              <a:rPr lang="cs-CZ" sz="2400" dirty="0" smtClean="0"/>
              <a:t>%, Selské </a:t>
            </a:r>
            <a:r>
              <a:rPr lang="cs-CZ" sz="2400" dirty="0"/>
              <a:t>mléko – 3,5 – 4 </a:t>
            </a:r>
            <a:r>
              <a:rPr lang="cs-CZ" sz="2400" dirty="0" smtClean="0"/>
              <a:t>%</a:t>
            </a:r>
          </a:p>
          <a:p>
            <a:r>
              <a:rPr lang="cs-CZ" sz="2400" dirty="0" smtClean="0"/>
              <a:t>5. </a:t>
            </a:r>
            <a:r>
              <a:rPr lang="cs-CZ" sz="2400" dirty="0"/>
              <a:t>Pasterace – je zahřívání na 82°C, aby se zničily bakterie mléčného kysání</a:t>
            </a:r>
          </a:p>
          <a:p>
            <a:r>
              <a:rPr lang="cs-CZ" sz="2400" dirty="0"/>
              <a:t>Egalizace je úprava tuku v mléce</a:t>
            </a:r>
          </a:p>
          <a:p>
            <a:r>
              <a:rPr lang="cs-CZ" sz="2400" dirty="0"/>
              <a:t>Homogenizace – rozptýlení tuku v mléce</a:t>
            </a:r>
          </a:p>
          <a:p>
            <a:endParaRPr lang="cs-CZ" sz="1800" dirty="0"/>
          </a:p>
          <a:p>
            <a:endParaRPr lang="cs-CZ" sz="1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952339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z="1800" dirty="0" err="1"/>
              <a:t>Šebelová,Marie</a:t>
            </a:r>
            <a:r>
              <a:rPr lang="cs-CZ" sz="1800" dirty="0"/>
              <a:t>,: Potraviny a výživa,Parta,2000,ISBN 80-7320-010-4</a:t>
            </a:r>
            <a:br>
              <a:rPr lang="cs-CZ" sz="1800" dirty="0"/>
            </a:br>
            <a:r>
              <a:rPr lang="cs-CZ" sz="1800" dirty="0"/>
              <a:t>Obrázky:</a:t>
            </a:r>
            <a:br>
              <a:rPr lang="cs-CZ" sz="1800" dirty="0"/>
            </a:br>
            <a:r>
              <a:rPr lang="cs-CZ" sz="1800" dirty="0"/>
              <a:t>[cit. 2012-17-10]. Dostupný pod licencí Microsoft Office 2010 na </a:t>
            </a:r>
            <a:br>
              <a:rPr lang="cs-CZ" sz="1800" dirty="0"/>
            </a:br>
            <a:r>
              <a:rPr lang="cs-CZ" sz="1800" dirty="0"/>
              <a:t>WWW: &lt;</a:t>
            </a:r>
            <a:r>
              <a:rPr lang="cs-CZ" sz="1800" u="sng" dirty="0">
                <a:hlinkClick r:id="rId2"/>
              </a:rPr>
              <a:t>http://office.microsoft.com/</a:t>
            </a:r>
            <a:r>
              <a:rPr lang="cs-CZ" sz="1800" u="sng" dirty="0" err="1">
                <a:hlinkClick r:id="rId2"/>
              </a:rPr>
              <a:t>cs-cz</a:t>
            </a:r>
            <a:r>
              <a:rPr lang="cs-CZ" sz="1800" u="sng" dirty="0">
                <a:hlinkClick r:id="rId2"/>
              </a:rPr>
              <a:t>/</a:t>
            </a:r>
            <a:r>
              <a:rPr lang="cs-CZ" sz="1800" u="sng" dirty="0" err="1">
                <a:hlinkClick r:id="rId2"/>
              </a:rPr>
              <a:t>images</a:t>
            </a:r>
            <a:r>
              <a:rPr lang="cs-CZ" sz="1800" dirty="0"/>
              <a:t>&gt;</a:t>
            </a:r>
            <a:br>
              <a:rPr lang="cs-CZ" sz="1800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4831172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64</TotalTime>
  <Words>481</Words>
  <Application>Microsoft Office PowerPoint</Application>
  <PresentationFormat>Předvádění na obrazovce (4:3)</PresentationFormat>
  <Paragraphs>90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15</vt:i4>
      </vt:variant>
    </vt:vector>
  </HeadingPairs>
  <TitlesOfParts>
    <vt:vector size="18" baseType="lpstr">
      <vt:lpstr>Horizont</vt:lpstr>
      <vt:lpstr>Motiv systému Office</vt:lpstr>
      <vt:lpstr>1_Horizont</vt:lpstr>
      <vt:lpstr>Snímek 1</vt:lpstr>
      <vt:lpstr>Mléko</vt:lpstr>
      <vt:lpstr>Význam mléka</vt:lpstr>
      <vt:lpstr>Snímek 4</vt:lpstr>
      <vt:lpstr>Složení mléka</vt:lpstr>
      <vt:lpstr>Snímek 6</vt:lpstr>
      <vt:lpstr>Význam mléka ve výživě</vt:lpstr>
      <vt:lpstr>Druhy mléka</vt:lpstr>
      <vt:lpstr>Snímek 9</vt:lpstr>
      <vt:lpstr>Druhy konzumního mléka</vt:lpstr>
      <vt:lpstr>Ošetření mléka</vt:lpstr>
      <vt:lpstr>Vady mléka, skladování</vt:lpstr>
      <vt:lpstr>Samostatný úkol</vt:lpstr>
      <vt:lpstr>Správná odpovĚď</vt:lpstr>
      <vt:lpstr>Použitá literatura: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Mléko</dc:title>
  <dc:creator>Věra Tupá</dc:creator>
  <cp:lastModifiedBy>Dum</cp:lastModifiedBy>
  <cp:revision>11</cp:revision>
  <dcterms:created xsi:type="dcterms:W3CDTF">2013-02-19T12:32:37Z</dcterms:created>
  <dcterms:modified xsi:type="dcterms:W3CDTF">2014-06-14T16:24:57Z</dcterms:modified>
</cp:coreProperties>
</file>