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67" r:id="rId2"/>
    <p:sldId id="268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70" r:id="rId14"/>
    <p:sldId id="271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F94743-86C9-47E7-900A-0A5BF3770149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2C24A-7F22-46B9-AE91-C88FE34416A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67412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58EDD646-43E4-49C0-8C87-BAAB0CECD134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F37B7D24-E0B7-4CD5-9693-55585E1AB22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7280139"/>
              </p:ext>
            </p:extLst>
          </p:nvPr>
        </p:nvGraphicFramePr>
        <p:xfrm>
          <a:off x="474492" y="1927027"/>
          <a:ext cx="8195016" cy="3603079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28132"/>
                <a:gridCol w="6366884"/>
              </a:tblGrid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7436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Mgr.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Věra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Tupá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_32_INOVACE POV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9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POV.</a:t>
                      </a:r>
                      <a:r>
                        <a:rPr lang="cs-CZ" sz="9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1310.1K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 vzdělání s výučním listem, odborné učiliště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Chování pracovníků ve službách, stravovací služby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Potraviny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a výživa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Mléčné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výrobky - sýry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Prezentace, samostatná práce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15  - 19 let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51051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 seznamuje žáky s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 mléčnými výrobky – sýry – výroba, složení, druhy, použití, skladování, vady</a:t>
                      </a:r>
                      <a:endParaRPr lang="cs-CZ" sz="9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 </a:t>
                      </a: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56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Sýry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výroba, druhy sýrů – měkké, tvrdé, s plísní, ovčí, kozí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8965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10.</a:t>
                      </a:r>
                      <a:r>
                        <a:rPr lang="cs-CZ" sz="9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3</a:t>
                      </a:r>
                      <a:r>
                        <a:rPr lang="cs-CZ" sz="9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 2013</a:t>
                      </a:r>
                      <a:endParaRPr lang="cs-CZ" sz="9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314802" y="1484784"/>
            <a:ext cx="45143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prstClr val="black"/>
                </a:solidFill>
              </a:rPr>
              <a:t>Potraviny a výživa – </a:t>
            </a:r>
            <a:r>
              <a:rPr lang="cs-CZ" b="1" dirty="0" smtClean="0">
                <a:solidFill>
                  <a:prstClr val="black"/>
                </a:solidFill>
              </a:rPr>
              <a:t>Sýry</a:t>
            </a:r>
            <a:endParaRPr lang="cs-CZ" b="1" dirty="0">
              <a:solidFill>
                <a:prstClr val="black"/>
              </a:solidFill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04773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15697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Sýry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/>
              <a:t>Druhy, použití, skladování, vady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7728986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Výroba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Vyrábí se z mléka kravského, ovčího, kozího</a:t>
            </a:r>
          </a:p>
          <a:p>
            <a:r>
              <a:rPr lang="cs-CZ" dirty="0" smtClean="0"/>
              <a:t>Mléko se vysráží kysáním – zrající sýry</a:t>
            </a:r>
          </a:p>
          <a:p>
            <a:r>
              <a:rPr lang="cs-CZ" dirty="0" smtClean="0"/>
              <a:t>Mléko se vysráží  pomocí syřidla</a:t>
            </a:r>
          </a:p>
          <a:p>
            <a:r>
              <a:rPr lang="cs-CZ" dirty="0" smtClean="0"/>
              <a:t>Sýry mají různou dobu zrání</a:t>
            </a:r>
            <a:endParaRPr lang="cs-CZ" dirty="0"/>
          </a:p>
        </p:txBody>
      </p:sp>
      <p:pic>
        <p:nvPicPr>
          <p:cNvPr id="1026" name="Picture 2" descr="C:\Users\vera.tupa\AppData\Local\Microsoft\Windows\Temporary Internet Files\Content.IE5\5XONNA6H\MC9002391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3140968"/>
            <a:ext cx="1430122" cy="18269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vera.tupa\AppData\Local\Microsoft\Windows\Temporary Internet Files\Content.IE5\18PEY0VS\MC90024169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84625" y="4509120"/>
            <a:ext cx="1450975" cy="1601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95023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Složení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Sýry obsahují </a:t>
            </a:r>
          </a:p>
          <a:p>
            <a:r>
              <a:rPr lang="cs-CZ" dirty="0" smtClean="0"/>
              <a:t>Minerální látky – vápník, fosfor</a:t>
            </a:r>
          </a:p>
          <a:p>
            <a:r>
              <a:rPr lang="cs-CZ" dirty="0" smtClean="0"/>
              <a:t>Vitamíny – skupiny B, A, D</a:t>
            </a:r>
            <a:endParaRPr lang="cs-CZ" dirty="0"/>
          </a:p>
        </p:txBody>
      </p:sp>
      <p:pic>
        <p:nvPicPr>
          <p:cNvPr id="2050" name="Picture 2" descr="C:\Users\vera.tupa\AppData\Local\Microsoft\Windows\Temporary Internet Files\Content.IE5\BYCQZXI5\MC90014990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21313" y="3792538"/>
            <a:ext cx="2514600" cy="197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077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476672"/>
            <a:ext cx="7024744" cy="1224136"/>
          </a:xfrm>
        </p:spPr>
        <p:txBody>
          <a:bodyPr/>
          <a:lstStyle/>
          <a:p>
            <a:r>
              <a:rPr lang="cs-CZ" dirty="0" smtClean="0"/>
              <a:t>Druhy sýrů - měkké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988840"/>
            <a:ext cx="7020189" cy="4308033"/>
          </a:xfrm>
        </p:spPr>
        <p:txBody>
          <a:bodyPr>
            <a:normAutofit/>
          </a:bodyPr>
          <a:lstStyle/>
          <a:p>
            <a:r>
              <a:rPr lang="cs-CZ" dirty="0" smtClean="0"/>
              <a:t>Čerstvé sýry – žervé, imperiál, </a:t>
            </a:r>
            <a:r>
              <a:rPr lang="cs-CZ" dirty="0" err="1" smtClean="0"/>
              <a:t>cottage</a:t>
            </a:r>
            <a:endParaRPr lang="cs-CZ" dirty="0"/>
          </a:p>
          <a:p>
            <a:r>
              <a:rPr lang="cs-CZ" dirty="0" smtClean="0"/>
              <a:t>Zrající sýry – Romadúr, dezertní sýr, pivní sýr, olomoucké tvarůžky</a:t>
            </a:r>
          </a:p>
          <a:p>
            <a:r>
              <a:rPr lang="cs-CZ" dirty="0" smtClean="0"/>
              <a:t>Tavené sýry – smetanový, </a:t>
            </a:r>
            <a:r>
              <a:rPr lang="cs-CZ" dirty="0" err="1" smtClean="0"/>
              <a:t>Apetito</a:t>
            </a:r>
            <a:r>
              <a:rPr lang="cs-CZ" dirty="0" smtClean="0"/>
              <a:t>, Tomík</a:t>
            </a:r>
          </a:p>
          <a:p>
            <a:r>
              <a:rPr lang="cs-CZ" dirty="0" smtClean="0"/>
              <a:t>Pařené sýry - </a:t>
            </a:r>
            <a:r>
              <a:rPr lang="cs-CZ" dirty="0" err="1" smtClean="0"/>
              <a:t>Mozarella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3076" name="Picture 4" descr="C:\Users\vera.tupa\AppData\Local\Microsoft\Windows\Temporary Internet Files\Content.IE5\18PEY0VS\MP90040532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2165" y="3933056"/>
            <a:ext cx="1546971" cy="19980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874120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Tvrdé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Eidamského a Ementálského typu – eidamská cihla, Ementál, Gouda</a:t>
            </a:r>
          </a:p>
          <a:p>
            <a:r>
              <a:rPr lang="cs-CZ" dirty="0" smtClean="0"/>
              <a:t>Sýry uzené</a:t>
            </a:r>
          </a:p>
          <a:p>
            <a:endParaRPr lang="cs-CZ" dirty="0"/>
          </a:p>
        </p:txBody>
      </p:sp>
      <p:pic>
        <p:nvPicPr>
          <p:cNvPr id="4100" name="Picture 4" descr="C:\Users\vera.tupa\AppData\Local\Microsoft\Windows\Temporary Internet Files\Content.IE5\5DVUUQW5\MC900441776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8075" y="3159125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659886"/>
      </p:ext>
    </p:extLst>
  </p:cSld>
  <p:clrMapOvr>
    <a:masterClrMapping/>
  </p:clrMapOvr>
  <p:transition spd="slow">
    <p:pull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Plísňové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 plísní na povrchu – Hermelín, Camembert</a:t>
            </a:r>
          </a:p>
          <a:p>
            <a:r>
              <a:rPr lang="cs-CZ" dirty="0" smtClean="0"/>
              <a:t>S plísní uvnitř – Niva, Rokfór</a:t>
            </a:r>
            <a:endParaRPr lang="cs-CZ" dirty="0"/>
          </a:p>
        </p:txBody>
      </p:sp>
      <p:pic>
        <p:nvPicPr>
          <p:cNvPr id="5122" name="Picture 2" descr="C:\Users\vera.tupa\AppData\Local\Microsoft\Windows\Temporary Internet Files\Content.IE5\5XONNA6H\MP90042666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960241"/>
            <a:ext cx="201622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vera.tupa\AppData\Local\Microsoft\Windows\Temporary Internet Files\Content.IE5\BYCQZXI5\MC900234005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1" y="4221088"/>
            <a:ext cx="1988596" cy="1616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49157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Ovčí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Brynza</a:t>
            </a:r>
          </a:p>
          <a:p>
            <a:r>
              <a:rPr lang="cs-CZ" dirty="0" smtClean="0"/>
              <a:t>Pařené – oštěpek, parenica</a:t>
            </a:r>
            <a:endParaRPr lang="cs-CZ" dirty="0"/>
          </a:p>
        </p:txBody>
      </p:sp>
      <p:pic>
        <p:nvPicPr>
          <p:cNvPr id="6146" name="Picture 2" descr="C:\Users\vera.tupa\AppData\Local\Microsoft\Windows\Temporary Internet Files\Content.IE5\18PEY0VS\MP9004020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3178174"/>
            <a:ext cx="3342634" cy="2915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0102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Kozí sýry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Kozí sýry jsou vhodné pro alergiky s alergií na kravské mléko - Mikeš, </a:t>
            </a:r>
            <a:r>
              <a:rPr lang="cs-CZ" dirty="0" err="1" smtClean="0"/>
              <a:t>Hněvšín</a:t>
            </a:r>
            <a:endParaRPr lang="cs-CZ" dirty="0"/>
          </a:p>
        </p:txBody>
      </p:sp>
      <p:pic>
        <p:nvPicPr>
          <p:cNvPr id="7170" name="Picture 2" descr="C:\Users\vera.tupa\AppData\Local\Microsoft\Windows\Temporary Internet Files\Content.IE5\5DVUUQW5\MC9004322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3" y="3212976"/>
            <a:ext cx="3867696" cy="2510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68826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Použití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Samostatné pokrmy – smažený sýr, sýrové fondy, nákypy</a:t>
            </a:r>
          </a:p>
          <a:p>
            <a:r>
              <a:rPr lang="cs-CZ" dirty="0" smtClean="0"/>
              <a:t>Pomazánky</a:t>
            </a:r>
          </a:p>
          <a:p>
            <a:r>
              <a:rPr lang="cs-CZ" dirty="0" smtClean="0"/>
              <a:t>Přísady do polévek</a:t>
            </a:r>
          </a:p>
          <a:p>
            <a:r>
              <a:rPr lang="cs-CZ" dirty="0" smtClean="0"/>
              <a:t>Teplé i studené předkrmy</a:t>
            </a:r>
          </a:p>
          <a:p>
            <a:r>
              <a:rPr lang="cs-CZ" dirty="0" smtClean="0"/>
              <a:t>Saláty</a:t>
            </a:r>
          </a:p>
          <a:p>
            <a:r>
              <a:rPr lang="cs-CZ" dirty="0" smtClean="0"/>
              <a:t>Do těst</a:t>
            </a:r>
          </a:p>
          <a:p>
            <a:endParaRPr lang="cs-CZ" dirty="0"/>
          </a:p>
        </p:txBody>
      </p:sp>
      <p:pic>
        <p:nvPicPr>
          <p:cNvPr id="8194" name="Picture 2" descr="C:\Users\vera.tupa\AppData\Local\Microsoft\Windows\Temporary Internet Files\Content.IE5\BYCQZXI5\MC9004118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430713"/>
            <a:ext cx="162376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vera.tupa\AppData\Local\Microsoft\Windows\Temporary Internet Files\Content.IE5\5XONNA6H\MP90040255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1612" y="3284984"/>
            <a:ext cx="2890787" cy="25858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217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864096"/>
          </a:xfrm>
        </p:spPr>
        <p:txBody>
          <a:bodyPr>
            <a:normAutofit/>
          </a:bodyPr>
          <a:lstStyle/>
          <a:p>
            <a:r>
              <a:rPr lang="cs-CZ" dirty="0" smtClean="0"/>
              <a:t>Skladování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7889998" cy="4209331"/>
          </a:xfrm>
        </p:spPr>
        <p:txBody>
          <a:bodyPr/>
          <a:lstStyle/>
          <a:p>
            <a:r>
              <a:rPr lang="cs-CZ" dirty="0" smtClean="0"/>
              <a:t>Skladujeme v chladírnách při teplotě + 2°C až 12°C</a:t>
            </a:r>
          </a:p>
          <a:p>
            <a:r>
              <a:rPr lang="cs-CZ" dirty="0" smtClean="0"/>
              <a:t>Musí být zabaleny nebo v uzavřených obalech (zrající sýry)</a:t>
            </a:r>
            <a:endParaRPr lang="cs-CZ" dirty="0"/>
          </a:p>
        </p:txBody>
      </p:sp>
      <p:pic>
        <p:nvPicPr>
          <p:cNvPr id="9218" name="Picture 2" descr="C:\Users\vera.tupa\AppData\Local\Microsoft\Windows\Temporary Internet Files\Content.IE5\18PEY0VS\MC90023766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432175"/>
            <a:ext cx="2116137" cy="24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743896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Vady sýrů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Přezrálost</a:t>
            </a:r>
          </a:p>
          <a:p>
            <a:r>
              <a:rPr lang="cs-CZ" dirty="0" smtClean="0"/>
              <a:t>Deformace tvaru</a:t>
            </a:r>
          </a:p>
          <a:p>
            <a:r>
              <a:rPr lang="cs-CZ" dirty="0" smtClean="0"/>
              <a:t>Vysychání, ztvrdnutí, napadení roztoči, mouchami, hmyzem</a:t>
            </a:r>
          </a:p>
          <a:p>
            <a:r>
              <a:rPr lang="cs-CZ" dirty="0" smtClean="0"/>
              <a:t>Hniloba</a:t>
            </a:r>
          </a:p>
          <a:p>
            <a:r>
              <a:rPr lang="cs-CZ" dirty="0" smtClean="0"/>
              <a:t>Plíseň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42" name="Picture 2" descr="C:\Users\vera.tupa\AppData\Local\Microsoft\Windows\Temporary Internet Files\Content.IE5\5DVUUQW5\MC9001993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1300" y="3852863"/>
            <a:ext cx="2435225" cy="17446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5269752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Samostatný 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Zařaď sýry:</a:t>
            </a:r>
          </a:p>
          <a:p>
            <a:r>
              <a:rPr lang="cs-CZ" dirty="0" err="1" smtClean="0"/>
              <a:t>Romadůr</a:t>
            </a:r>
            <a:endParaRPr lang="cs-CZ" dirty="0" smtClean="0"/>
          </a:p>
          <a:p>
            <a:r>
              <a:rPr lang="cs-CZ" dirty="0" err="1" smtClean="0"/>
              <a:t>Apetito</a:t>
            </a:r>
            <a:endParaRPr lang="cs-CZ" dirty="0" smtClean="0"/>
          </a:p>
          <a:p>
            <a:r>
              <a:rPr lang="cs-CZ" dirty="0" smtClean="0"/>
              <a:t>Niva</a:t>
            </a:r>
          </a:p>
          <a:p>
            <a:r>
              <a:rPr lang="cs-CZ" dirty="0" smtClean="0"/>
              <a:t>Brynza</a:t>
            </a:r>
          </a:p>
          <a:p>
            <a:r>
              <a:rPr lang="cs-CZ" dirty="0" smtClean="0"/>
              <a:t>Mikeš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12096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Romadůr</a:t>
            </a:r>
            <a:r>
              <a:rPr lang="cs-CZ" dirty="0" smtClean="0"/>
              <a:t> – měkký sýr - zrající</a:t>
            </a:r>
            <a:endParaRPr lang="cs-CZ" dirty="0"/>
          </a:p>
          <a:p>
            <a:r>
              <a:rPr lang="cs-CZ" dirty="0" err="1" smtClean="0"/>
              <a:t>Apetito</a:t>
            </a:r>
            <a:r>
              <a:rPr lang="cs-CZ" dirty="0" smtClean="0"/>
              <a:t> – měkký sýr - tavený</a:t>
            </a:r>
            <a:endParaRPr lang="cs-CZ" dirty="0"/>
          </a:p>
          <a:p>
            <a:r>
              <a:rPr lang="cs-CZ" dirty="0" smtClean="0"/>
              <a:t>Niva – plísňový sýr</a:t>
            </a:r>
            <a:endParaRPr lang="cs-CZ" dirty="0"/>
          </a:p>
          <a:p>
            <a:r>
              <a:rPr lang="cs-CZ" dirty="0" smtClean="0"/>
              <a:t>Brynza – ovčí sýr</a:t>
            </a:r>
            <a:endParaRPr lang="cs-CZ" dirty="0"/>
          </a:p>
          <a:p>
            <a:r>
              <a:rPr lang="cs-CZ" dirty="0" smtClean="0"/>
              <a:t>Mikeš- </a:t>
            </a:r>
            <a:r>
              <a:rPr lang="cs-CZ" smtClean="0"/>
              <a:t>kozí sýr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57240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Použitá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dirty="0" err="1" smtClean="0"/>
              <a:t>Šebelová,Marie</a:t>
            </a:r>
            <a:r>
              <a:rPr lang="cs-CZ" sz="2400" dirty="0" smtClean="0"/>
              <a:t>,: Potraviny a výživa,Parta,2000,ISBN 80-7320-010-4</a:t>
            </a:r>
            <a:br>
              <a:rPr lang="cs-CZ" sz="2400" dirty="0" smtClean="0"/>
            </a:br>
            <a:r>
              <a:rPr lang="cs-CZ" sz="2400" dirty="0" smtClean="0"/>
              <a:t>Obrázky:</a:t>
            </a:r>
            <a:br>
              <a:rPr lang="cs-CZ" sz="2400" dirty="0" smtClean="0"/>
            </a:br>
            <a:r>
              <a:rPr lang="cs-CZ" sz="2400" dirty="0" smtClean="0"/>
              <a:t>[cit. 2012-17-10]. Dostupný pod licencí Microsoft Office 2010 na </a:t>
            </a:r>
            <a:br>
              <a:rPr lang="cs-CZ" sz="2400" dirty="0" smtClean="0"/>
            </a:br>
            <a:r>
              <a:rPr lang="cs-CZ" sz="2400" dirty="0" smtClean="0"/>
              <a:t>WWW: &lt;</a:t>
            </a:r>
            <a:r>
              <a:rPr lang="cs-CZ" sz="2400" u="sng" dirty="0" smtClean="0">
                <a:hlinkClick r:id="rId2"/>
              </a:rPr>
              <a:t>http://office.microsoft.com/</a:t>
            </a:r>
            <a:r>
              <a:rPr lang="cs-CZ" sz="2400" u="sng" dirty="0" err="1" smtClean="0">
                <a:hlinkClick r:id="rId2"/>
              </a:rPr>
              <a:t>cs-cz</a:t>
            </a:r>
            <a:r>
              <a:rPr lang="cs-CZ" sz="2400" u="sng" dirty="0" smtClean="0">
                <a:hlinkClick r:id="rId2"/>
              </a:rPr>
              <a:t>/</a:t>
            </a:r>
            <a:r>
              <a:rPr lang="cs-CZ" sz="2400" u="sng" dirty="0" err="1" smtClean="0">
                <a:hlinkClick r:id="rId2"/>
              </a:rPr>
              <a:t>images</a:t>
            </a:r>
            <a:r>
              <a:rPr lang="cs-CZ" sz="2400" dirty="0" smtClean="0"/>
              <a:t>&gt;</a:t>
            </a:r>
            <a:br>
              <a:rPr lang="cs-CZ" sz="2400" dirty="0" smtClean="0"/>
            </a:br>
            <a:endParaRPr lang="cs-CZ" sz="24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9990239"/>
      </p:ext>
    </p:extLst>
  </p:cSld>
  <p:clrMapOvr>
    <a:masterClrMapping/>
  </p:clrMapOvr>
  <p:transition spd="slow"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63</TotalTime>
  <Words>382</Words>
  <Application>Microsoft Office PowerPoint</Application>
  <PresentationFormat>Předvádění na obrazovce (4:3)</PresentationFormat>
  <Paragraphs>90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 CE</vt:lpstr>
      <vt:lpstr>Calibri</vt:lpstr>
      <vt:lpstr>Century Gothic</vt:lpstr>
      <vt:lpstr>Times New Roman</vt:lpstr>
      <vt:lpstr>Wingdings 2</vt:lpstr>
      <vt:lpstr>Austin</vt:lpstr>
      <vt:lpstr>Prezentace aplikace PowerPoint</vt:lpstr>
      <vt:lpstr>Sýry</vt:lpstr>
      <vt:lpstr>Výroba sýrů</vt:lpstr>
      <vt:lpstr>Složení sýrů</vt:lpstr>
      <vt:lpstr>Druhy sýrů - měkké</vt:lpstr>
      <vt:lpstr>Tvrdé sýry</vt:lpstr>
      <vt:lpstr>Plísňové sýry</vt:lpstr>
      <vt:lpstr>Ovčí sýry</vt:lpstr>
      <vt:lpstr>Kozí sýry</vt:lpstr>
      <vt:lpstr>Použití sýrů</vt:lpstr>
      <vt:lpstr>Skladování sýrů</vt:lpstr>
      <vt:lpstr>Vady sýrů</vt:lpstr>
      <vt:lpstr>Samostatný úkol</vt:lpstr>
      <vt:lpstr>Správná odpověď</vt:lpstr>
      <vt:lpstr>Použitá literatura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Sýry</dc:title>
  <dc:creator>Věra Tupá</dc:creator>
  <cp:lastModifiedBy>Zdeněk Laski</cp:lastModifiedBy>
  <cp:revision>12</cp:revision>
  <dcterms:created xsi:type="dcterms:W3CDTF">2013-03-19T19:08:12Z</dcterms:created>
  <dcterms:modified xsi:type="dcterms:W3CDTF">2014-06-04T18:28:58Z</dcterms:modified>
</cp:coreProperties>
</file>