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  <p:sldMasterId id="2147483732" r:id="rId3"/>
    <p:sldMasterId id="2147483744" r:id="rId4"/>
  </p:sldMasterIdLst>
  <p:notesMasterIdLst>
    <p:notesMasterId r:id="rId14"/>
  </p:notesMasterIdLst>
  <p:sldIdLst>
    <p:sldId id="265" r:id="rId5"/>
    <p:sldId id="266" r:id="rId6"/>
    <p:sldId id="257" r:id="rId7"/>
    <p:sldId id="258" r:id="rId8"/>
    <p:sldId id="259" r:id="rId9"/>
    <p:sldId id="260" r:id="rId10"/>
    <p:sldId id="261" r:id="rId11"/>
    <p:sldId id="262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110" d="100"/>
          <a:sy n="110" d="100"/>
        </p:scale>
        <p:origin x="168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852689-7516-4065-B4A2-7A472ECDA0B4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FDE1A-3D3B-4DEC-965E-D77919323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50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8AA5-B7F1-4938-A32D-2892AD7E24C4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B73-5389-477E-9ED8-05E8F4783AC6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C7AD4C-5A0D-43DE-8CF2-284D7C5FCA9C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69C2D1-1FFD-42AC-AE0F-8688448F81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CAC8FE4-CF17-4765-9090-56620A1DE903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C8E107-541F-41BB-8357-BA60511465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966958"/>
              </p:ext>
            </p:extLst>
          </p:nvPr>
        </p:nvGraphicFramePr>
        <p:xfrm>
          <a:off x="474492" y="1927027"/>
          <a:ext cx="8195016" cy="3657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škola hotelová a služeb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Kroměříž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46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_32_INOVACE POV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POV.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1314.1K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Potraviny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a výživa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Med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medem –  význam, druhy, použití, skladování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Med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-  složení, druhy,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použití,  skladování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8.5.2013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4802" y="1484784"/>
            <a:ext cx="4514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Potraviny a výživa – </a:t>
            </a:r>
            <a:r>
              <a:rPr lang="cs-CZ" b="1" dirty="0" smtClean="0">
                <a:solidFill>
                  <a:prstClr val="black"/>
                </a:solidFill>
              </a:rPr>
              <a:t>Med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32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650">
        <p:fade/>
      </p:transition>
    </mc:Choice>
    <mc:Fallback xmlns="">
      <p:transition spd="med" advTm="136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600" dirty="0" smtClean="0"/>
              <a:t>Význam, složení, druhy, použití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103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268">
        <p:fade/>
      </p:transition>
    </mc:Choice>
    <mc:Fallback xmlns="">
      <p:transition spd="med" advTm="82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medu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Med je včelí produkt</a:t>
            </a:r>
          </a:p>
          <a:p>
            <a:r>
              <a:rPr lang="cs-CZ" dirty="0" smtClean="0"/>
              <a:t>Včely sbírají šťávu z květů, v jejich žlázách se šťáva přeměňuje na med, který ukládají do  voskových plástů</a:t>
            </a:r>
          </a:p>
          <a:p>
            <a:r>
              <a:rPr lang="cs-CZ" dirty="0" smtClean="0"/>
              <a:t>Med je vysoce energeticky hodnotná potravina</a:t>
            </a:r>
          </a:p>
          <a:p>
            <a:r>
              <a:rPr lang="cs-CZ" dirty="0" smtClean="0"/>
              <a:t>Je lehce stravitelná</a:t>
            </a:r>
          </a:p>
          <a:p>
            <a:r>
              <a:rPr lang="cs-CZ" dirty="0" smtClean="0"/>
              <a:t>Má vysokou biologickou hodnotu</a:t>
            </a:r>
            <a:endParaRPr lang="cs-CZ" dirty="0"/>
          </a:p>
        </p:txBody>
      </p:sp>
      <p:pic>
        <p:nvPicPr>
          <p:cNvPr id="1026" name="Picture 2" descr="C:\Users\vera.tupa\AppData\Local\Microsoft\Windows\Temporary Internet Files\Content.IE5\BYCQZXI5\MP9003168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40162"/>
            <a:ext cx="3369568" cy="2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934557"/>
      </p:ext>
    </p:extLst>
  </p:cSld>
  <p:clrMapOvr>
    <a:masterClrMapping/>
  </p:clrMapOvr>
  <p:transition spd="slow" advTm="11835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medu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Med obsahuje:</a:t>
            </a:r>
          </a:p>
          <a:p>
            <a:r>
              <a:rPr lang="cs-CZ" dirty="0" smtClean="0"/>
              <a:t>Bílkoviny</a:t>
            </a:r>
          </a:p>
          <a:p>
            <a:r>
              <a:rPr lang="cs-CZ" dirty="0" smtClean="0"/>
              <a:t>Minerální látky – draslík, vápník, hořčík, železo</a:t>
            </a:r>
          </a:p>
          <a:p>
            <a:r>
              <a:rPr lang="cs-CZ" dirty="0" smtClean="0"/>
              <a:t>Vitamíny – B, PP, A, K, C</a:t>
            </a:r>
          </a:p>
          <a:p>
            <a:r>
              <a:rPr lang="cs-CZ" dirty="0" smtClean="0"/>
              <a:t>Aromatické a barvící látky</a:t>
            </a:r>
          </a:p>
          <a:p>
            <a:r>
              <a:rPr lang="cs-CZ" dirty="0" smtClean="0"/>
              <a:t>Pylová zrnka</a:t>
            </a:r>
          </a:p>
          <a:p>
            <a:r>
              <a:rPr lang="cs-CZ" dirty="0" smtClean="0"/>
              <a:t>Enzymy</a:t>
            </a:r>
          </a:p>
          <a:p>
            <a:r>
              <a:rPr lang="cs-CZ" dirty="0" smtClean="0"/>
              <a:t>Cukry – glukózu, fruktózu, sacharózu</a:t>
            </a:r>
            <a:endParaRPr lang="cs-CZ" dirty="0"/>
          </a:p>
        </p:txBody>
      </p:sp>
      <p:pic>
        <p:nvPicPr>
          <p:cNvPr id="2050" name="Picture 2" descr="C:\Users\vera.tupa\AppData\Local\Microsoft\Windows\Temporary Internet Files\Content.IE5\18PEY0VS\MC9002804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1" y="4240213"/>
            <a:ext cx="1686074" cy="170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66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502">
        <p14:reveal/>
      </p:transition>
    </mc:Choice>
    <mc:Fallback xmlns="">
      <p:transition spd="slow" advTm="85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medu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Lesní med - tmavý – má medově hnědou barvu</a:t>
            </a:r>
          </a:p>
          <a:p>
            <a:r>
              <a:rPr lang="cs-CZ" dirty="0" smtClean="0"/>
              <a:t>Luční med – má medově žlutou barvu</a:t>
            </a:r>
          </a:p>
          <a:p>
            <a:r>
              <a:rPr lang="cs-CZ" dirty="0" smtClean="0"/>
              <a:t>Lipový – má žlutavou barvu</a:t>
            </a:r>
          </a:p>
          <a:p>
            <a:r>
              <a:rPr lang="cs-CZ" dirty="0" smtClean="0"/>
              <a:t>Med z květů ovocných stromů – má světlou barvu</a:t>
            </a:r>
          </a:p>
          <a:p>
            <a:r>
              <a:rPr lang="cs-CZ" dirty="0" smtClean="0"/>
              <a:t>Jetelový med – je bezbarvý</a:t>
            </a:r>
          </a:p>
          <a:p>
            <a:r>
              <a:rPr lang="cs-CZ" dirty="0" smtClean="0"/>
              <a:t>Vřesový – je červenohnědé barvy</a:t>
            </a:r>
          </a:p>
          <a:p>
            <a:endParaRPr lang="cs-CZ" dirty="0"/>
          </a:p>
        </p:txBody>
      </p:sp>
      <p:pic>
        <p:nvPicPr>
          <p:cNvPr id="3077" name="Picture 5" descr="C:\Users\vera.tupa\AppData\Local\Microsoft\Windows\Temporary Internet Files\Content.IE5\18PEY0VS\MC9002804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977" y="4337050"/>
            <a:ext cx="1739879" cy="175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241822"/>
      </p:ext>
    </p:extLst>
  </p:cSld>
  <p:clrMapOvr>
    <a:masterClrMapping/>
  </p:clrMapOvr>
  <p:transition spd="slow" advTm="12678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medu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Sladidlo – do nápojů, těst, moučníků, kaší</a:t>
            </a:r>
          </a:p>
          <a:p>
            <a:r>
              <a:rPr lang="cs-CZ" dirty="0" smtClean="0"/>
              <a:t>Na pomazánku</a:t>
            </a:r>
          </a:p>
          <a:p>
            <a:r>
              <a:rPr lang="cs-CZ" dirty="0" smtClean="0"/>
              <a:t>Do perníkového těsta</a:t>
            </a:r>
            <a:endParaRPr lang="cs-CZ" dirty="0"/>
          </a:p>
        </p:txBody>
      </p:sp>
      <p:pic>
        <p:nvPicPr>
          <p:cNvPr id="4098" name="Picture 2" descr="C:\Users\vera.tupa\AppData\Local\Microsoft\Windows\Temporary Internet Files\Content.IE5\BYCQZXI5\MC9003268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3275013"/>
            <a:ext cx="180975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412067"/>
      </p:ext>
    </p:extLst>
  </p:cSld>
  <p:clrMapOvr>
    <a:masterClrMapping/>
  </p:clrMapOvr>
  <p:transition spd="slow" advTm="4607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Skladování medu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Med skladujeme ve skleněných, kameninových a porcelánových nádobách</a:t>
            </a:r>
          </a:p>
          <a:p>
            <a:r>
              <a:rPr lang="cs-CZ" dirty="0" smtClean="0"/>
              <a:t>Nádoby musí být dobře uzavřeny</a:t>
            </a:r>
          </a:p>
          <a:p>
            <a:r>
              <a:rPr lang="cs-CZ" dirty="0" smtClean="0"/>
              <a:t>Sklady musí být čisté, bez cizích pachů</a:t>
            </a:r>
          </a:p>
          <a:p>
            <a:r>
              <a:rPr lang="cs-CZ" dirty="0" smtClean="0"/>
              <a:t>Skladujeme v suchých skladech</a:t>
            </a:r>
            <a:endParaRPr lang="cs-CZ" dirty="0"/>
          </a:p>
        </p:txBody>
      </p:sp>
      <p:pic>
        <p:nvPicPr>
          <p:cNvPr id="5122" name="Picture 2" descr="C:\Users\vera.tupa\AppData\Local\Microsoft\Windows\Temporary Internet Files\Content.IE5\5XONNA6H\MC9002412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4027488"/>
            <a:ext cx="1809750" cy="142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28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912">
        <p:checker/>
      </p:transition>
    </mc:Choice>
    <mc:Fallback xmlns="">
      <p:transition spd="slow" advTm="8912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1. Co je med?</a:t>
            </a:r>
          </a:p>
          <a:p>
            <a:r>
              <a:rPr lang="cs-CZ" dirty="0" smtClean="0"/>
              <a:t>2. Jaký má med význam ve výživě?</a:t>
            </a:r>
          </a:p>
          <a:p>
            <a:r>
              <a:rPr lang="cs-CZ" dirty="0" smtClean="0"/>
              <a:t>3. Jaké živiny med obsahuje?</a:t>
            </a:r>
          </a:p>
          <a:p>
            <a:r>
              <a:rPr lang="cs-CZ" dirty="0" smtClean="0"/>
              <a:t>4. Jaké je použití medu v kuchyni?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Users\vera.tupa\AppData\Local\Microsoft\Windows\Temporary Internet Files\Content.IE5\18PEY0VS\MC9002804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40968"/>
            <a:ext cx="1946176" cy="216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00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6858">
        <p14:honeycomb/>
      </p:transition>
    </mc:Choice>
    <mc:Fallback xmlns="">
      <p:transition spd="slow" advTm="168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Šebelová,Marie</a:t>
            </a:r>
            <a:r>
              <a:rPr lang="cs-CZ" sz="2000" dirty="0" smtClean="0"/>
              <a:t>,: Potraviny a výživa,Parta,2000,ISBN 80-7320-010-4</a:t>
            </a:r>
            <a:br>
              <a:rPr lang="cs-CZ" sz="2000" dirty="0" smtClean="0"/>
            </a:br>
            <a:r>
              <a:rPr lang="cs-CZ" sz="2000" dirty="0" smtClean="0"/>
              <a:t>Obrázky:</a:t>
            </a:r>
            <a:br>
              <a:rPr lang="cs-CZ" sz="2000" dirty="0" smtClean="0"/>
            </a:br>
            <a:r>
              <a:rPr lang="cs-CZ" sz="2000" dirty="0" smtClean="0"/>
              <a:t>[cit. 2012-17-10]. Dostupný pod licencí Microsoft Office 2010 na </a:t>
            </a:r>
            <a:br>
              <a:rPr lang="cs-CZ" sz="2000" dirty="0" smtClean="0"/>
            </a:br>
            <a:r>
              <a:rPr lang="cs-CZ" sz="2000" dirty="0" smtClean="0"/>
              <a:t>WWW: &lt;</a:t>
            </a:r>
            <a:r>
              <a:rPr lang="cs-CZ" sz="2000" u="sng" dirty="0" smtClean="0">
                <a:hlinkClick r:id="rId2"/>
              </a:rPr>
              <a:t>http://office.microsoft.com/cs-cz/images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5823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13">
        <p:split orient="vert"/>
      </p:transition>
    </mc:Choice>
    <mc:Fallback xmlns="">
      <p:transition spd="slow" advTm="101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323</Words>
  <Application>Microsoft Office PowerPoint</Application>
  <PresentationFormat>Předvádění na obrazovce (4:3)</PresentationFormat>
  <Paragraphs>72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18" baseType="lpstr">
      <vt:lpstr>Arial CE</vt:lpstr>
      <vt:lpstr>Calibri</vt:lpstr>
      <vt:lpstr>Georgia</vt:lpstr>
      <vt:lpstr>Times New Roman</vt:lpstr>
      <vt:lpstr>Trebuchet MS</vt:lpstr>
      <vt:lpstr>Aerodynamika</vt:lpstr>
      <vt:lpstr>1_Aerodynamika</vt:lpstr>
      <vt:lpstr>2_Aerodynamika</vt:lpstr>
      <vt:lpstr>3_Aerodynamika</vt:lpstr>
      <vt:lpstr>Prezentace aplikace PowerPoint</vt:lpstr>
      <vt:lpstr>Med</vt:lpstr>
      <vt:lpstr>Význam medu</vt:lpstr>
      <vt:lpstr>Složení medu</vt:lpstr>
      <vt:lpstr>Druhy medu</vt:lpstr>
      <vt:lpstr>Použití medu</vt:lpstr>
      <vt:lpstr>Skladování medu</vt:lpstr>
      <vt:lpstr>Samostatná práce</vt:lpstr>
      <vt:lpstr>Použitá literatura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</dc:title>
  <dc:creator>Věra Tupá</dc:creator>
  <cp:lastModifiedBy>Zdeněk Laski</cp:lastModifiedBy>
  <cp:revision>12</cp:revision>
  <dcterms:created xsi:type="dcterms:W3CDTF">2013-05-08T16:59:44Z</dcterms:created>
  <dcterms:modified xsi:type="dcterms:W3CDTF">2014-06-04T18:30:34Z</dcterms:modified>
</cp:coreProperties>
</file>