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69" r:id="rId2"/>
    <p:sldId id="270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6" r:id="rId11"/>
    <p:sldId id="267" r:id="rId12"/>
    <p:sldId id="268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14" y="-6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2701-3FA9-48F9-8F28-AC397147FEB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83F880-43F6-40B2-B652-21AC1C177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71871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47966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6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65226148"/>
              </p:ext>
            </p:extLst>
          </p:nvPr>
        </p:nvGraphicFramePr>
        <p:xfrm>
          <a:off x="1998492" y="1927028"/>
          <a:ext cx="8195016" cy="37157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1320.1K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Káva II.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124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chemickým složením kávy a způsoby zpracování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Káva,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chemické složení, zpracování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5.6.2013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653049" y="1574936"/>
            <a:ext cx="7677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</a:t>
            </a:r>
            <a:r>
              <a:rPr lang="cs-CZ" b="1" dirty="0" smtClean="0">
                <a:solidFill>
                  <a:prstClr val="black"/>
                </a:solidFill>
              </a:rPr>
              <a:t>– Káva II. – chemické složení, zpracování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98520" y="256815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43331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Tm="13650">
        <p:fade/>
      </p:transition>
    </mc:Choice>
    <mc:Fallback>
      <p:transition spd="med" advTm="1365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Káva II.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Chemické složení, zpracování kávy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006882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FF0000"/>
                </a:solidFill>
                <a:latin typeface="Century" panose="02040604050505020304" pitchFamily="18" charset="0"/>
              </a:rPr>
              <a:t>Chemické složení kávy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>
              <a:buFontTx/>
              <a:buNone/>
            </a:pPr>
            <a:r>
              <a:rPr lang="cs-CZ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10-15%  vody</a:t>
            </a:r>
          </a:p>
          <a:p>
            <a:pPr>
              <a:buFontTx/>
              <a:buNone/>
            </a:pPr>
            <a:r>
              <a:rPr lang="cs-CZ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5-15%    cukry</a:t>
            </a:r>
          </a:p>
          <a:p>
            <a:pPr>
              <a:buFontTx/>
              <a:buNone/>
            </a:pPr>
            <a:r>
              <a:rPr lang="cs-CZ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30%       vlákniny</a:t>
            </a:r>
          </a:p>
          <a:p>
            <a:pPr>
              <a:buFontTx/>
              <a:buNone/>
            </a:pPr>
            <a:r>
              <a:rPr lang="cs-CZ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13%       bílkovin</a:t>
            </a:r>
          </a:p>
          <a:p>
            <a:pPr>
              <a:buFontTx/>
              <a:buNone/>
            </a:pPr>
            <a:r>
              <a:rPr lang="cs-CZ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2%	      kofeinu</a:t>
            </a:r>
          </a:p>
          <a:p>
            <a:pPr>
              <a:buFontTx/>
              <a:buNone/>
            </a:pPr>
            <a:r>
              <a:rPr lang="cs-CZ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Tuky</a:t>
            </a:r>
            <a:r>
              <a:rPr lang="cs-CZ" sz="2400" b="1" dirty="0" smtClean="0">
                <a:solidFill>
                  <a:srgbClr val="993300"/>
                </a:solidFill>
                <a:latin typeface="Century" panose="02040604050505020304" pitchFamily="18" charset="0"/>
              </a:rPr>
              <a:t>, minerální látky, kyseliny</a:t>
            </a:r>
            <a:endParaRPr lang="cs-CZ" sz="2400" b="1" dirty="0">
              <a:solidFill>
                <a:srgbClr val="993300"/>
              </a:solidFill>
              <a:latin typeface="Century" panose="02040604050505020304" pitchFamily="18" charset="0"/>
            </a:endParaRPr>
          </a:p>
          <a:p>
            <a:pPr>
              <a:buFontTx/>
              <a:buNone/>
            </a:pPr>
            <a:endParaRPr lang="cs-CZ" sz="2400" b="1" dirty="0">
              <a:solidFill>
                <a:srgbClr val="993300"/>
              </a:solidFill>
              <a:latin typeface="Century" panose="02040604050505020304" pitchFamily="18" charset="0"/>
            </a:endParaRPr>
          </a:p>
          <a:p>
            <a:r>
              <a:rPr lang="cs-CZ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Zaleží na druhu kávy</a:t>
            </a:r>
          </a:p>
          <a:p>
            <a:endParaRPr lang="cs-CZ" sz="2400" b="1" dirty="0">
              <a:solidFill>
                <a:srgbClr val="993300"/>
              </a:solidFill>
              <a:latin typeface="Century" panose="02040604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03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1"/>
                </a:solidFill>
                <a:latin typeface="Century" panose="02040604050505020304" pitchFamily="18" charset="0"/>
              </a:rPr>
              <a:t> </a:t>
            </a:r>
            <a:r>
              <a:rPr lang="cs-CZ" sz="4800" b="1" dirty="0">
                <a:solidFill>
                  <a:srgbClr val="FF0000"/>
                </a:solidFill>
                <a:latin typeface="Century" panose="02040604050505020304" pitchFamily="18" charset="0"/>
              </a:rPr>
              <a:t>Zpracování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>
              <a:buFontTx/>
              <a:buNone/>
            </a:pPr>
            <a:r>
              <a:rPr lang="cs-CZ" sz="3600" b="1">
                <a:solidFill>
                  <a:srgbClr val="993300"/>
                </a:solidFill>
                <a:latin typeface="Century" panose="02040604050505020304" pitchFamily="18" charset="0"/>
              </a:rPr>
              <a:t>Suchý způsob</a:t>
            </a: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 - plody se propíráním ve vodě zbavují nečistot a pak se suší v tenkých vrstvách na betonových dvorcích pod sluncem. </a:t>
            </a:r>
          </a:p>
          <a:p>
            <a:pPr>
              <a:buFontTx/>
              <a:buNone/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Na loupacích strojích se káva zbaví slupek a získá se tak zelená káva</a:t>
            </a:r>
          </a:p>
          <a:p>
            <a:pPr>
              <a:buFontTx/>
              <a:buNone/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 Tímto způsobem jsou zpracovávány veškeré sklizené bobule (tj. zralé, nezralé či nahnilé, resp. zaschlé) především v Brazílii, Arábii a Indii.de se i toto cení.</a:t>
            </a:r>
          </a:p>
        </p:txBody>
      </p:sp>
    </p:spTree>
    <p:extLst>
      <p:ext uri="{BB962C8B-B14F-4D97-AF65-F5344CB8AC3E}">
        <p14:creationId xmlns:p14="http://schemas.microsoft.com/office/powerpoint/2010/main" xmlns="" val="366148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Century" panose="02040604050505020304" pitchFamily="18" charset="0"/>
              </a:rPr>
              <a:t>Zpracování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3600" b="1" dirty="0">
                <a:solidFill>
                  <a:srgbClr val="993300"/>
                </a:solidFill>
                <a:latin typeface="Century" panose="02040604050505020304" pitchFamily="18" charset="0"/>
              </a:rPr>
              <a:t>Mokrý způsob</a:t>
            </a:r>
            <a:r>
              <a:rPr lang="cs-CZ" b="1" dirty="0">
                <a:solidFill>
                  <a:srgbClr val="993300"/>
                </a:solidFill>
                <a:latin typeface="Century" panose="02040604050505020304" pitchFamily="18" charset="0"/>
              </a:rPr>
              <a:t> </a:t>
            </a:r>
            <a:r>
              <a:rPr lang="cs-CZ" sz="2800" b="1" dirty="0">
                <a:solidFill>
                  <a:srgbClr val="993300"/>
                </a:solidFill>
                <a:latin typeface="Century" panose="02040604050505020304" pitchFamily="18" charset="0"/>
              </a:rPr>
              <a:t>- plody se vsypou do nádrže s vodou , kde se zbaví nečistot a po jejich uležení jsou prohnána mačkadlem, jež vnější obal s dužninou oddělí od semena s pergamenovou slupkou. Dužnina se dále odděluje fermentací a posléze se zrna umyjí v pračce a usuší. </a:t>
            </a:r>
          </a:p>
        </p:txBody>
      </p:sp>
    </p:spTree>
    <p:extLst>
      <p:ext uri="{BB962C8B-B14F-4D97-AF65-F5344CB8AC3E}">
        <p14:creationId xmlns:p14="http://schemas.microsoft.com/office/powerpoint/2010/main" xmlns="" val="2649434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2" name="Picture 4" descr="sumatra_109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6672264" y="624109"/>
            <a:ext cx="4957359" cy="6233892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9" name="Picture 1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24001" y="624109"/>
            <a:ext cx="5076825" cy="6233891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BBE0E3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6622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>
                <a:solidFill>
                  <a:srgbClr val="FF0000"/>
                </a:solidFill>
                <a:latin typeface="Century" panose="02040604050505020304" pitchFamily="18" charset="0"/>
              </a:rPr>
              <a:t>Pražení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altLang="zh-CN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Kávová zrnka </a:t>
            </a:r>
            <a:r>
              <a:rPr lang="cs-CZ" altLang="zh-CN" sz="2400" b="1" dirty="0" smtClean="0">
                <a:solidFill>
                  <a:srgbClr val="993300"/>
                </a:solidFill>
                <a:latin typeface="Century" panose="02040604050505020304" pitchFamily="18" charset="0"/>
              </a:rPr>
              <a:t>se                                         </a:t>
            </a:r>
            <a:endParaRPr lang="cs-CZ" altLang="zh-CN" sz="2400" b="1" dirty="0">
              <a:solidFill>
                <a:srgbClr val="993300"/>
              </a:solidFill>
              <a:latin typeface="Century" panose="020406040505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zh-CN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praží za vysokých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zh-CN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teplot v pražících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zh-CN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strojích,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zh-CN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zvětší se objem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zh-CN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zrna, sníží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zh-CN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se váha, cukry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zh-CN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zkaramelizují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zh-CN" sz="2400" b="1" dirty="0">
                <a:solidFill>
                  <a:srgbClr val="993300"/>
                </a:solidFill>
                <a:latin typeface="Century" panose="02040604050505020304" pitchFamily="18" charset="0"/>
              </a:rPr>
              <a:t>uvolňuje se aroma</a:t>
            </a:r>
            <a:endParaRPr lang="cs-CZ" sz="2400" b="1" dirty="0">
              <a:solidFill>
                <a:srgbClr val="993300"/>
              </a:solidFill>
              <a:latin typeface="Century" panose="02040604050505020304" pitchFamily="18" charset="0"/>
            </a:endParaRPr>
          </a:p>
          <a:p>
            <a:endParaRPr lang="cs-CZ" sz="2400" dirty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6469530" y="1804250"/>
            <a:ext cx="4313864" cy="3777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30251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entury" panose="02040604050505020304" pitchFamily="18" charset="0"/>
              </a:rPr>
              <a:t>Pražení kávy</a:t>
            </a:r>
            <a:endParaRPr lang="cs-CZ" dirty="0">
              <a:solidFill>
                <a:srgbClr val="FF0000"/>
              </a:solidFill>
              <a:latin typeface="Century" panose="02040604050505020304" pitchFamily="18" charset="0"/>
            </a:endParaRPr>
          </a:p>
        </p:txBody>
      </p:sp>
      <p:pic>
        <p:nvPicPr>
          <p:cNvPr id="20485" name="Picture 5" descr="7_bean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200150" y="2708275"/>
            <a:ext cx="9467850" cy="1962150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99287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FF0000"/>
                </a:solidFill>
                <a:latin typeface="Century" panose="02040604050505020304" pitchFamily="18" charset="0"/>
              </a:rPr>
              <a:t>Instantní káva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1" y="1600200"/>
            <a:ext cx="8435975" cy="4997450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Dva způsoby výroby</a:t>
            </a:r>
          </a:p>
          <a:p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1. kávová zrna se upraží, zchladí, pomelou a připraví se extrakt, který se vhání tryskou do proudu horkého vzduchu získá se tak prášek, který je stlačován do granulek </a:t>
            </a:r>
          </a:p>
          <a:p>
            <a:r>
              <a:rPr lang="cs-CZ" sz="2800" b="1">
                <a:solidFill>
                  <a:srgbClr val="993300"/>
                </a:solidFill>
                <a:latin typeface="Century" panose="02040604050505020304" pitchFamily="18" charset="0"/>
              </a:rPr>
              <a:t>2. kávový extrakt se zmrazí v tenké vrstvě šokem –40°C , plát je rozdrcen, voda se odstraní sublimací ve vakuu za teploty –30°C vzniknou granulky s rovnými ploškami káva je označovaná slovem vydražovaná.</a:t>
            </a:r>
          </a:p>
          <a:p>
            <a:endParaRPr lang="cs-CZ" sz="2800" b="1">
              <a:solidFill>
                <a:srgbClr val="993300"/>
              </a:solidFill>
              <a:latin typeface="Century" panose="02040604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8738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>
                <a:solidFill>
                  <a:srgbClr val="FF0000"/>
                </a:solidFill>
                <a:latin typeface="Century" panose="02040604050505020304" pitchFamily="18" charset="0"/>
              </a:rPr>
              <a:t>Káva bez kofeinu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993300"/>
                </a:solidFill>
                <a:latin typeface="Century" panose="02040604050505020304" pitchFamily="18" charset="0"/>
              </a:rPr>
              <a:t>Vodní lázeň vymývá ze zrn kofein a všechny látky rozpustné ve vodě. Ve filtru z aktivního uhlí se z vody kofein opět odloučí. Pak se kávová zrna suší v tanku, a voda, obsahující ještě všechny aromatické látky se odpaří na aromatický koncentrát, kterým se káva postříká. Pak se káva upraží.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80724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FF0000"/>
                </a:solidFill>
                <a:latin typeface="Century" panose="02040604050505020304" pitchFamily="18" charset="0"/>
              </a:rPr>
              <a:t>Kávoviny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b="1" dirty="0" smtClean="0">
                <a:solidFill>
                  <a:srgbClr val="993300"/>
                </a:solidFill>
                <a:latin typeface="Century" panose="02040604050505020304" pitchFamily="18" charset="0"/>
              </a:rPr>
              <a:t>   </a:t>
            </a:r>
            <a:r>
              <a:rPr lang="cs-CZ" sz="3200" b="1" dirty="0" smtClean="0">
                <a:solidFill>
                  <a:srgbClr val="993300"/>
                </a:solidFill>
                <a:latin typeface="Century" panose="02040604050505020304" pitchFamily="18" charset="0"/>
              </a:rPr>
              <a:t>Pod názvem kávoviny </a:t>
            </a:r>
            <a:r>
              <a:rPr lang="cs-CZ" sz="3200" b="1" dirty="0">
                <a:solidFill>
                  <a:srgbClr val="993300"/>
                </a:solidFill>
                <a:latin typeface="Century" panose="02040604050505020304" pitchFamily="18" charset="0"/>
              </a:rPr>
              <a:t>se rozumí výrobky získané pražením různých částí rostlin, které jsou bohaté na polysacharidy. Slouží jako náhražka kávy .</a:t>
            </a:r>
          </a:p>
          <a:p>
            <a:pPr>
              <a:buFontTx/>
              <a:buNone/>
            </a:pPr>
            <a:r>
              <a:rPr lang="cs-CZ" sz="3200" b="1" dirty="0">
                <a:solidFill>
                  <a:srgbClr val="993300"/>
                </a:solidFill>
                <a:latin typeface="Century" panose="02040604050505020304" pitchFamily="18" charset="0"/>
              </a:rPr>
              <a:t>   Vyrábějí se z obilovin , ze sladu, cukrové řepy, čekanky, sóji, fíků a jiných surovin. </a:t>
            </a:r>
          </a:p>
        </p:txBody>
      </p:sp>
    </p:spTree>
    <p:extLst>
      <p:ext uri="{BB962C8B-B14F-4D97-AF65-F5344CB8AC3E}">
        <p14:creationId xmlns:p14="http://schemas.microsoft.com/office/powerpoint/2010/main" xmlns="" val="306158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Century" panose="02040604050505020304" pitchFamily="18" charset="0"/>
              </a:rPr>
              <a:t>Samostatný úkol</a:t>
            </a:r>
            <a:endParaRPr lang="cs-CZ" sz="4400" b="1" dirty="0">
              <a:solidFill>
                <a:srgbClr val="FF0000"/>
              </a:solidFill>
              <a:latin typeface="Century" panose="020406040505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Popiš způsoby zpracování kávy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308249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Century" panose="02040604050505020304" pitchFamily="18" charset="0"/>
              </a:rPr>
              <a:t>Použitá literatura</a:t>
            </a:r>
            <a:endParaRPr lang="cs-CZ" sz="4400" b="1" dirty="0">
              <a:solidFill>
                <a:srgbClr val="FF0000"/>
              </a:solidFill>
              <a:latin typeface="Century" panose="020406040505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           </a:t>
            </a:r>
            <a:r>
              <a:rPr lang="cs-CZ" sz="2000" dirty="0" err="1" smtClean="0"/>
              <a:t>Šebelová,Marie</a:t>
            </a:r>
            <a:r>
              <a:rPr lang="cs-CZ" sz="2000" dirty="0"/>
              <a:t>,: Potraviny a výživa,Parta,2000,ISBN 80-7320-010-4</a:t>
            </a:r>
            <a:br>
              <a:rPr lang="cs-CZ" sz="2000" dirty="0"/>
            </a:br>
            <a:r>
              <a:rPr lang="cs-CZ" sz="2000" dirty="0"/>
              <a:t>Obrázky:</a:t>
            </a:r>
            <a:br>
              <a:rPr lang="cs-CZ" sz="2000" dirty="0"/>
            </a:br>
            <a:r>
              <a:rPr lang="cs-CZ" sz="2000" dirty="0" smtClean="0"/>
              <a:t>           [</a:t>
            </a:r>
            <a:r>
              <a:rPr lang="cs-CZ" sz="2000" dirty="0"/>
              <a:t>cit. 2012-17-10]. Dostupný pod licencí Microsoft Office 2010 na </a:t>
            </a:r>
            <a:br>
              <a:rPr lang="cs-CZ" sz="2000" dirty="0"/>
            </a:br>
            <a:r>
              <a:rPr lang="cs-CZ" sz="2000" dirty="0"/>
              <a:t>WWW: &lt;</a:t>
            </a:r>
            <a:r>
              <a:rPr lang="cs-CZ" sz="2000" u="sng" dirty="0">
                <a:hlinkClick r:id="rId2"/>
              </a:rPr>
              <a:t>http://office.microsoft.com/cs-cz/images</a:t>
            </a:r>
            <a:endParaRPr lang="cs-CZ" sz="2000" u="sng" dirty="0"/>
          </a:p>
          <a:p>
            <a:r>
              <a:rPr lang="cs-CZ" sz="2000" dirty="0" smtClean="0"/>
              <a:t>             http</a:t>
            </a:r>
            <a:r>
              <a:rPr lang="cs-CZ" sz="2000" dirty="0"/>
              <a:t>://</a:t>
            </a:r>
            <a:r>
              <a:rPr lang="cs-CZ" sz="2000" dirty="0" smtClean="0"/>
              <a:t>www.google.cz/images/nom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278193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 advTm="1013">
        <p:split orient="vert"/>
      </p:transition>
    </mc:Choice>
    <mc:Fallback>
      <p:transition spd="slow" advTm="1013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35</TotalTime>
  <Words>374</Words>
  <Application>Microsoft Office PowerPoint</Application>
  <PresentationFormat>Vlastní</PresentationFormat>
  <Paragraphs>74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Stébla</vt:lpstr>
      <vt:lpstr>Snímek 1</vt:lpstr>
      <vt:lpstr>Káva II.</vt:lpstr>
      <vt:lpstr>Chemické složení kávy</vt:lpstr>
      <vt:lpstr> Zpracování</vt:lpstr>
      <vt:lpstr>Zpracování</vt:lpstr>
      <vt:lpstr>Snímek 6</vt:lpstr>
      <vt:lpstr>Pražení</vt:lpstr>
      <vt:lpstr>Pražení kávy</vt:lpstr>
      <vt:lpstr>Instantní káva</vt:lpstr>
      <vt:lpstr>Káva bez kofeinu</vt:lpstr>
      <vt:lpstr>Kávoviny</vt:lpstr>
      <vt:lpstr>Samostatný úkol</vt:lpstr>
      <vt:lpstr>Použitá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Káva II.</dc:title>
  <dc:creator>Věra Tupá</dc:creator>
  <cp:lastModifiedBy>Dum</cp:lastModifiedBy>
  <cp:revision>8</cp:revision>
  <dcterms:created xsi:type="dcterms:W3CDTF">2013-08-28T08:54:10Z</dcterms:created>
  <dcterms:modified xsi:type="dcterms:W3CDTF">2014-06-14T11:02:07Z</dcterms:modified>
</cp:coreProperties>
</file>