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1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2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85" autoAdjust="0"/>
    <p:restoredTop sz="94660"/>
  </p:normalViewPr>
  <p:slideViewPr>
    <p:cSldViewPr>
      <p:cViewPr varScale="1">
        <p:scale>
          <a:sx n="99" d="100"/>
          <a:sy n="99" d="100"/>
        </p:scale>
        <p:origin x="-2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48864-02FD-4570-ADF3-E95091EEF1BD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E32B4-EB3D-4BC3-8315-8E163DBF13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063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357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97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329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644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94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4724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130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2752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934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755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65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05716-9F36-4B2A-B3DB-F6E8BCA6CB7B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9379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95591315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Kroměříž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Bc.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Pavel Sedlák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SAZ.1603.1U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vzdělání s výučním listem 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Základy strojírenství, obrábění kovů, montážní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Druhy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závitů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Prezentace seznamuje žáky s jednotlivými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druhy závitů, jejich značením a výrobou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Závity,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Metrický, </a:t>
                      </a:r>
                      <a:r>
                        <a:rPr lang="cs-CZ" sz="900" baseline="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Whitwortův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 Trubkový, Lichoběžníkový, Edisonův, Oblý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13.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8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Stroje a  zařízení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2400" b="1" dirty="0" smtClean="0"/>
              <a:t>spoje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18864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90318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Závity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324744"/>
          </a:xfrm>
        </p:spPr>
        <p:txBody>
          <a:bodyPr/>
          <a:lstStyle/>
          <a:p>
            <a:r>
              <a:rPr lang="cs-CZ" dirty="0" smtClean="0"/>
              <a:t>Závit si můžeme představit jako nakloněnou rovinu navinutou na válec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2924943"/>
            <a:ext cx="3888432" cy="1584177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827584" y="4122756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Nebo trojhrannou tyč namotanou kolem válcové plochy</a:t>
            </a:r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492088"/>
            <a:ext cx="4104456" cy="2070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39086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Rozdělení závitů</a:t>
            </a:r>
            <a:br>
              <a:rPr lang="cs-CZ" dirty="0" smtClean="0"/>
            </a:br>
            <a:r>
              <a:rPr lang="cs-CZ" dirty="0" smtClean="0"/>
              <a:t>podle směru otáčení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Pravé závity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219022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Jsou nejpoužívanější a narazíme na ně ve většině případů</a:t>
            </a:r>
          </a:p>
          <a:p>
            <a:r>
              <a:rPr lang="cs-CZ" dirty="0" smtClean="0"/>
              <a:t>Tam kde by se pravý závit povoloval kvůli směru otáčení </a:t>
            </a:r>
            <a:r>
              <a:rPr lang="cs-CZ" dirty="0" smtClean="0"/>
              <a:t>,je </a:t>
            </a:r>
            <a:r>
              <a:rPr lang="cs-CZ" dirty="0" smtClean="0"/>
              <a:t>použit levý závit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Levé závity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2190229"/>
          </a:xfrm>
        </p:spPr>
        <p:txBody>
          <a:bodyPr/>
          <a:lstStyle/>
          <a:p>
            <a:r>
              <a:rPr lang="cs-CZ" dirty="0" smtClean="0"/>
              <a:t>Setkáme se s nimi pouze výjimečně – pedál na kole, kolové matky automobilů, uchycení brusného kotouče.</a:t>
            </a:r>
          </a:p>
          <a:p>
            <a:r>
              <a:rPr lang="cs-CZ" dirty="0" smtClean="0"/>
              <a:t>Jsou značeny písmenem </a:t>
            </a:r>
            <a:r>
              <a:rPr lang="cs-CZ" sz="3200" dirty="0" smtClean="0">
                <a:solidFill>
                  <a:srgbClr val="FF0000"/>
                </a:solidFill>
              </a:rPr>
              <a:t>L  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PC_9\Plocha\DUM\foto dum\Fotografie072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365104"/>
            <a:ext cx="2509540" cy="188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PC_9\Plocha\DUM\foto dum\Fotografie075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393455"/>
            <a:ext cx="2664296" cy="1853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71485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Rozdělení závitů </a:t>
            </a:r>
            <a:br>
              <a:rPr lang="cs-CZ" dirty="0" smtClean="0"/>
            </a:br>
            <a:r>
              <a:rPr lang="cs-CZ" dirty="0" smtClean="0"/>
              <a:t>podle počtu šroubovic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Jednochodé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1110109"/>
          </a:xfrm>
        </p:spPr>
        <p:txBody>
          <a:bodyPr/>
          <a:lstStyle/>
          <a:p>
            <a:r>
              <a:rPr lang="cs-CZ" dirty="0" smtClean="0"/>
              <a:t>Jsou nejpoužívanější a výrobně jednoduché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err="1" smtClean="0"/>
              <a:t>Vícechodé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Jde vlastně o několik šroubovic navinutých vedle sebe</a:t>
            </a:r>
          </a:p>
          <a:p>
            <a:r>
              <a:rPr lang="cs-CZ" dirty="0" smtClean="0"/>
              <a:t>Jsou výrobně náročné</a:t>
            </a:r>
          </a:p>
          <a:p>
            <a:r>
              <a:rPr lang="cs-CZ" dirty="0" err="1" smtClean="0"/>
              <a:t>Umožnují</a:t>
            </a:r>
            <a:r>
              <a:rPr lang="cs-CZ" dirty="0" smtClean="0"/>
              <a:t> </a:t>
            </a:r>
            <a:r>
              <a:rPr lang="cs-CZ" dirty="0" smtClean="0"/>
              <a:t>velké stoupání a větší zatížení</a:t>
            </a:r>
            <a:endParaRPr lang="cs-CZ" dirty="0"/>
          </a:p>
        </p:txBody>
      </p:sp>
      <p:pic>
        <p:nvPicPr>
          <p:cNvPr id="3074" name="Picture 2" descr="C:\Documents and Settings\PC_9\Plocha\DUM\foto dum\Fotografie073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714" y="3428999"/>
            <a:ext cx="3950494" cy="244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45884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1) Metrický závit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 nás nejpoužívanější závit</a:t>
            </a:r>
          </a:p>
          <a:p>
            <a:r>
              <a:rPr lang="cs-CZ" dirty="0" smtClean="0"/>
              <a:t>Je značen písmenem </a:t>
            </a:r>
            <a:r>
              <a:rPr lang="cs-CZ" sz="4000" dirty="0" smtClean="0">
                <a:solidFill>
                  <a:srgbClr val="FF0000"/>
                </a:solidFill>
              </a:rPr>
              <a:t>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(např. M 8 ) </a:t>
            </a:r>
            <a:r>
              <a:rPr lang="cs-CZ" sz="2400" dirty="0" smtClean="0"/>
              <a:t>8 – Ø šroubu</a:t>
            </a:r>
          </a:p>
          <a:p>
            <a:r>
              <a:rPr lang="cs-CZ" dirty="0" smtClean="0"/>
              <a:t>Jeho vrcholový úhel je 60° </a:t>
            </a:r>
          </a:p>
          <a:p>
            <a:r>
              <a:rPr lang="cs-CZ" dirty="0" smtClean="0"/>
              <a:t>Používá se i s jemným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stoupáním (např. M 20x0,5)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jemné stoupání přenese větší zatížení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000" dirty="0" smtClean="0"/>
              <a:t>( nedochází tak často k poškození závitu při dotahování)</a:t>
            </a:r>
            <a:endParaRPr lang="cs-CZ" sz="20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76916" y="2852936"/>
            <a:ext cx="2360869" cy="1621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39734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PC_9\Plocha\DUM\foto dum\Fotografie073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713" y="466725"/>
            <a:ext cx="4743375" cy="3106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C_9\Plocha\DUM\foto dum\Fotografie073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619667"/>
            <a:ext cx="5029820" cy="3771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09831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2) </a:t>
            </a:r>
            <a:r>
              <a:rPr lang="cs-CZ" dirty="0" err="1" smtClean="0"/>
              <a:t>Whitwortův</a:t>
            </a:r>
            <a:r>
              <a:rPr lang="cs-CZ" dirty="0" smtClean="0"/>
              <a:t> závit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nás se </a:t>
            </a:r>
            <a:r>
              <a:rPr lang="cs-CZ" dirty="0" smtClean="0"/>
              <a:t>s ním </a:t>
            </a:r>
            <a:r>
              <a:rPr lang="cs-CZ" dirty="0" smtClean="0"/>
              <a:t>setkáme výjimečně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(používá se jen na výrobcích z některých anglicky mluvících zemích)</a:t>
            </a:r>
          </a:p>
          <a:p>
            <a:r>
              <a:rPr lang="cs-CZ" dirty="0"/>
              <a:t>Je značen písmenem </a:t>
            </a:r>
            <a:r>
              <a:rPr lang="cs-CZ" sz="4000" dirty="0" smtClean="0">
                <a:solidFill>
                  <a:srgbClr val="FF0000"/>
                </a:solidFill>
              </a:rPr>
              <a:t>W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/>
              <a:t>(např. </a:t>
            </a:r>
            <a:r>
              <a:rPr lang="cs-CZ" dirty="0" smtClean="0"/>
              <a:t>W 1/2ˮ) </a:t>
            </a:r>
            <a:r>
              <a:rPr lang="cs-CZ" sz="2000" dirty="0" smtClean="0"/>
              <a:t>velikost v anglických palcích ( anglický palec je přibližně 25,4mm)</a:t>
            </a:r>
            <a:endParaRPr lang="cs-CZ" sz="2400" dirty="0" smtClean="0"/>
          </a:p>
          <a:p>
            <a:pPr lvl="0"/>
            <a:r>
              <a:rPr lang="cs-CZ" dirty="0">
                <a:solidFill>
                  <a:prstClr val="black"/>
                </a:solidFill>
              </a:rPr>
              <a:t>Jeho vrcholový úhel je </a:t>
            </a:r>
            <a:r>
              <a:rPr lang="cs-CZ" dirty="0" smtClean="0">
                <a:solidFill>
                  <a:prstClr val="black"/>
                </a:solidFill>
              </a:rPr>
              <a:t>55° 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    </a:t>
            </a:r>
            <a:r>
              <a:rPr lang="cs-CZ" sz="2000" dirty="0" smtClean="0">
                <a:solidFill>
                  <a:prstClr val="black"/>
                </a:solidFill>
              </a:rPr>
              <a:t>má zaoblené hrany</a:t>
            </a:r>
            <a:r>
              <a:rPr lang="cs-CZ" dirty="0" smtClean="0">
                <a:solidFill>
                  <a:prstClr val="black"/>
                </a:solidFill>
              </a:rPr>
              <a:t>   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schemeClr val="accent1"/>
                </a:solidFill>
              </a:rPr>
              <a:t>     !!! Pozor při opravách strojů s těmito závity, při poškození je </a:t>
            </a:r>
          </a:p>
          <a:p>
            <a:pPr marL="0" lvl="0" indent="0">
              <a:buNone/>
            </a:pPr>
            <a:r>
              <a:rPr lang="cs-CZ" sz="2400" dirty="0">
                <a:solidFill>
                  <a:schemeClr val="accent1"/>
                </a:solidFill>
              </a:rPr>
              <a:t> </a:t>
            </a:r>
            <a:r>
              <a:rPr lang="cs-CZ" sz="2400" dirty="0" smtClean="0">
                <a:solidFill>
                  <a:schemeClr val="accent1"/>
                </a:solidFill>
              </a:rPr>
              <a:t>          </a:t>
            </a:r>
            <a:r>
              <a:rPr lang="cs-CZ" sz="2400" dirty="0" smtClean="0">
                <a:solidFill>
                  <a:schemeClr val="accent1"/>
                </a:solidFill>
              </a:rPr>
              <a:t>jejich </a:t>
            </a:r>
            <a:r>
              <a:rPr lang="cs-CZ" sz="2400" dirty="0" smtClean="0">
                <a:solidFill>
                  <a:schemeClr val="accent1"/>
                </a:solidFill>
              </a:rPr>
              <a:t>výroba složitá !!!</a:t>
            </a:r>
            <a:endParaRPr lang="cs-CZ" sz="24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11337" y="3501009"/>
            <a:ext cx="2492703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635856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3</a:t>
            </a:r>
            <a:r>
              <a:rPr lang="cs-CZ" dirty="0" smtClean="0"/>
              <a:t>) Trubkový závit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Používá se pro spojování potrubí</a:t>
            </a:r>
          </a:p>
          <a:p>
            <a:r>
              <a:rPr lang="cs-CZ" dirty="0" smtClean="0"/>
              <a:t>Je značen písmenem </a:t>
            </a:r>
            <a:r>
              <a:rPr lang="cs-CZ" sz="4000" dirty="0">
                <a:solidFill>
                  <a:srgbClr val="FF0000"/>
                </a:solidFill>
              </a:rPr>
              <a:t>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(např. G 3/4ˮ) </a:t>
            </a:r>
            <a:r>
              <a:rPr lang="cs-CZ" sz="2000" dirty="0" smtClean="0">
                <a:solidFill>
                  <a:srgbClr val="0070C0"/>
                </a:solidFill>
              </a:rPr>
              <a:t>3/4ˮ- světlost trubky </a:t>
            </a:r>
            <a:r>
              <a:rPr lang="cs-CZ" sz="2000" dirty="0" smtClean="0"/>
              <a:t> ( světlost – vnitřní průměr trubky)</a:t>
            </a:r>
            <a:endParaRPr lang="cs-CZ" sz="2400" dirty="0" smtClean="0"/>
          </a:p>
          <a:p>
            <a:r>
              <a:rPr lang="cs-CZ" dirty="0" smtClean="0"/>
              <a:t>Jeho profil je shodný  s </a:t>
            </a:r>
            <a:r>
              <a:rPr lang="cs-CZ" dirty="0" err="1" smtClean="0"/>
              <a:t>Whitwortovým</a:t>
            </a:r>
            <a:r>
              <a:rPr lang="cs-CZ" dirty="0" smtClean="0"/>
              <a:t> </a:t>
            </a:r>
            <a:r>
              <a:rPr lang="cs-CZ" dirty="0" smtClean="0"/>
              <a:t>závitem</a:t>
            </a:r>
          </a:p>
        </p:txBody>
      </p:sp>
      <p:pic>
        <p:nvPicPr>
          <p:cNvPr id="4" name="Picture 2" descr="C:\Documents and Settings\PC_9\Plocha\DUM\foto dum\Fotografie076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753565"/>
            <a:ext cx="3517652" cy="2637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8563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4) Trubkový závit kuželový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34096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Používá se pro spojování potrubí, těsnících zátek apod.</a:t>
            </a:r>
          </a:p>
          <a:p>
            <a:r>
              <a:rPr lang="cs-CZ" dirty="0" smtClean="0"/>
              <a:t>Je značen písmenem </a:t>
            </a:r>
            <a:r>
              <a:rPr lang="cs-CZ" sz="4000" dirty="0" smtClean="0">
                <a:solidFill>
                  <a:srgbClr val="FF0000"/>
                </a:solidFill>
              </a:rPr>
              <a:t>KG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Jeho výhodou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je,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že není třeba použít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těsnění, avšak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složitý na výrobu (např. zátka oleje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Škoda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100)</a:t>
            </a:r>
          </a:p>
          <a:p>
            <a:pPr marL="0" indent="0">
              <a:buNone/>
            </a:pP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xmlns="" val="13085761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5) Lichoběžníkový závit (</a:t>
            </a:r>
            <a:r>
              <a:rPr lang="cs-CZ" dirty="0" err="1" smtClean="0"/>
              <a:t>Trapézův</a:t>
            </a:r>
            <a:r>
              <a:rPr lang="cs-CZ" dirty="0" smtClean="0"/>
              <a:t>)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a) rovnoramenný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Používá se u pohybových šroubů </a:t>
            </a:r>
            <a:r>
              <a:rPr lang="cs-CZ" sz="2000" dirty="0" smtClean="0"/>
              <a:t>( soustruh, svěrák)</a:t>
            </a:r>
            <a:endParaRPr lang="cs-CZ" dirty="0" smtClean="0"/>
          </a:p>
          <a:p>
            <a:r>
              <a:rPr lang="cs-CZ" dirty="0" smtClean="0"/>
              <a:t>Je značen písmenem </a:t>
            </a:r>
            <a:r>
              <a:rPr lang="cs-CZ" sz="4000" dirty="0" err="1" smtClean="0">
                <a:solidFill>
                  <a:srgbClr val="FF0000"/>
                </a:solidFill>
              </a:rPr>
              <a:t>Tr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(např.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Tr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48x8)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8 – rozteč</a:t>
            </a:r>
          </a:p>
          <a:p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2780928"/>
            <a:ext cx="3312369" cy="2318087"/>
          </a:xfrm>
          <a:prstGeom prst="rect">
            <a:avLst/>
          </a:prstGeom>
        </p:spPr>
      </p:pic>
      <p:pic>
        <p:nvPicPr>
          <p:cNvPr id="1026" name="Picture 2" descr="C:\Documents and Settings\PC_9\Plocha\DUM\foto dum\Fotografie073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068960"/>
            <a:ext cx="3447231" cy="258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C_9\Plocha\DUM\foto dum\Fotografie073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713" y="4292327"/>
            <a:ext cx="2799159" cy="2098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085761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/>
              <a:t>6</a:t>
            </a:r>
            <a:r>
              <a:rPr lang="cs-CZ" dirty="0" smtClean="0"/>
              <a:t>) Lichoběžníkový závit (</a:t>
            </a:r>
            <a:r>
              <a:rPr lang="cs-CZ" dirty="0" err="1" smtClean="0"/>
              <a:t>Trapézův</a:t>
            </a:r>
            <a:r>
              <a:rPr lang="cs-CZ" dirty="0" smtClean="0"/>
              <a:t>)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a) nerovnoramenný 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6"/>
          </a:xfrm>
        </p:spPr>
        <p:txBody>
          <a:bodyPr>
            <a:normAutofit/>
          </a:bodyPr>
          <a:lstStyle/>
          <a:p>
            <a:r>
              <a:rPr lang="cs-CZ" dirty="0" smtClean="0"/>
              <a:t>Používá se u pohybových </a:t>
            </a:r>
            <a:r>
              <a:rPr lang="cs-CZ" dirty="0" smtClean="0"/>
              <a:t>šroubů, </a:t>
            </a:r>
            <a:r>
              <a:rPr lang="cs-CZ" dirty="0" smtClean="0"/>
              <a:t>kde je zatížení v jednom směru větší než v opačném směru</a:t>
            </a:r>
          </a:p>
          <a:p>
            <a:r>
              <a:rPr lang="cs-CZ" dirty="0" smtClean="0"/>
              <a:t>Je značen písmenem </a:t>
            </a:r>
            <a:r>
              <a:rPr lang="cs-CZ" sz="4000" dirty="0">
                <a:solidFill>
                  <a:srgbClr val="FF0000"/>
                </a:solidFill>
              </a:rPr>
              <a:t>S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(např. S 80x10)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10 – rozteč</a:t>
            </a:r>
          </a:p>
          <a:p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3933056"/>
            <a:ext cx="4392489" cy="2629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599997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/>
              <a:t>7</a:t>
            </a:r>
            <a:r>
              <a:rPr lang="cs-CZ" dirty="0" smtClean="0"/>
              <a:t>) Oblý závit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Použití u tenkostěnných trubek </a:t>
            </a:r>
          </a:p>
          <a:p>
            <a:pPr marL="0" indent="0">
              <a:buNone/>
            </a:pPr>
            <a:r>
              <a:rPr lang="cs-CZ" sz="2000" dirty="0" smtClean="0"/>
              <a:t>       (nezeslabuje tolik stěnu trubky)</a:t>
            </a:r>
          </a:p>
          <a:p>
            <a:r>
              <a:rPr lang="cs-CZ" dirty="0" smtClean="0"/>
              <a:t>Je značen písmenem </a:t>
            </a:r>
            <a:r>
              <a:rPr lang="cs-CZ" sz="4000" dirty="0" err="1" smtClean="0">
                <a:solidFill>
                  <a:srgbClr val="FF0000"/>
                </a:solidFill>
              </a:rPr>
              <a:t>Rd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 rozměr v mm)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0217871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8) Edisonův závit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548880"/>
          </a:xfrm>
        </p:spPr>
        <p:txBody>
          <a:bodyPr>
            <a:normAutofit/>
          </a:bodyPr>
          <a:lstStyle/>
          <a:p>
            <a:r>
              <a:rPr lang="cs-CZ" dirty="0" smtClean="0"/>
              <a:t>Používá se u žárovek </a:t>
            </a:r>
          </a:p>
          <a:p>
            <a:r>
              <a:rPr lang="cs-CZ" dirty="0" smtClean="0"/>
              <a:t>Je značen písmenem </a:t>
            </a:r>
            <a:r>
              <a:rPr lang="cs-CZ" sz="4000" dirty="0" smtClean="0">
                <a:solidFill>
                  <a:srgbClr val="FF0000"/>
                </a:solidFill>
              </a:rPr>
              <a:t>E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Jeho profil je oblý a má větší vůli pro snadnou montáž rukou</a:t>
            </a:r>
          </a:p>
        </p:txBody>
      </p:sp>
      <p:pic>
        <p:nvPicPr>
          <p:cNvPr id="2050" name="Picture 2" descr="C:\Documents and Settings\PC_9\Plocha\DUM\foto dum\Fotografie07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464359"/>
            <a:ext cx="4525764" cy="320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291970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Zhotovování závitů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Ručním řezáním </a:t>
            </a:r>
            <a:r>
              <a:rPr lang="cs-CZ" sz="2000" dirty="0" smtClean="0"/>
              <a:t>(závitníky, očka, závitořezné hlavy)</a:t>
            </a:r>
            <a:endParaRPr lang="cs-CZ" dirty="0" smtClean="0"/>
          </a:p>
          <a:p>
            <a:r>
              <a:rPr lang="cs-CZ" dirty="0" smtClean="0"/>
              <a:t>Závitořezy </a:t>
            </a:r>
            <a:r>
              <a:rPr lang="cs-CZ" sz="2000" dirty="0" smtClean="0"/>
              <a:t>(stroje podobné  stolním vrtačkám s vázanou změnou směru)</a:t>
            </a:r>
          </a:p>
          <a:p>
            <a:r>
              <a:rPr lang="cs-CZ" dirty="0" smtClean="0"/>
              <a:t>Soustružením</a:t>
            </a:r>
          </a:p>
          <a:p>
            <a:r>
              <a:rPr lang="cs-CZ" dirty="0" smtClean="0"/>
              <a:t>Frézováním </a:t>
            </a:r>
            <a:r>
              <a:rPr lang="cs-CZ" sz="2000" dirty="0" smtClean="0"/>
              <a:t>(vhodné pro přesné nebo velké závity)</a:t>
            </a:r>
          </a:p>
          <a:p>
            <a:r>
              <a:rPr lang="cs-CZ" dirty="0" smtClean="0"/>
              <a:t>Válcováním </a:t>
            </a:r>
            <a:r>
              <a:rPr lang="cs-CZ" sz="2000" dirty="0" smtClean="0"/>
              <a:t>(pro velké série)</a:t>
            </a:r>
          </a:p>
          <a:p>
            <a:r>
              <a:rPr lang="cs-CZ" dirty="0" smtClean="0"/>
              <a:t>Odléváním </a:t>
            </a:r>
            <a:r>
              <a:rPr lang="cs-CZ" sz="2000" dirty="0" smtClean="0"/>
              <a:t>( plasty, sklo, litina)</a:t>
            </a:r>
          </a:p>
          <a:p>
            <a:r>
              <a:rPr lang="cs-CZ" dirty="0" smtClean="0"/>
              <a:t>Vytlačováním </a:t>
            </a:r>
            <a:r>
              <a:rPr lang="cs-CZ" sz="2000" dirty="0" smtClean="0"/>
              <a:t>(závity </a:t>
            </a:r>
            <a:r>
              <a:rPr lang="cs-CZ" sz="2000" smtClean="0"/>
              <a:t>v plechu)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76378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Jaké znáš druhy závitů a jak jsou značeny?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 si můžeme představit závit?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Jakou výhodu má nerovnoramenný lichoběžníkový závit proti rovnoramennému?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 vyrábíme závity?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31822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Použitá literatura: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MIČKAL, K. </a:t>
            </a:r>
            <a:r>
              <a:rPr lang="cs-CZ" i="1" dirty="0" smtClean="0"/>
              <a:t>Strojnictví části strojů.</a:t>
            </a:r>
            <a:r>
              <a:rPr lang="cs-CZ" dirty="0" smtClean="0"/>
              <a:t> Praha : Sobotáles, 1995. 220 s. ISBN </a:t>
            </a:r>
            <a:r>
              <a:rPr lang="cs-CZ" dirty="0" smtClean="0"/>
              <a:t>80-85920-01-8</a:t>
            </a:r>
          </a:p>
          <a:p>
            <a:r>
              <a:rPr lang="cs-CZ" smtClean="0"/>
              <a:t>Obrázky – archiv autora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639</Words>
  <Application>Microsoft Office PowerPoint</Application>
  <PresentationFormat>Předvádění na obrazovce (4:3)</PresentationFormat>
  <Paragraphs>104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Závity</vt:lpstr>
      <vt:lpstr>Rozdělení závitů podle směru otáčení</vt:lpstr>
      <vt:lpstr>Rozdělení závitů  podle počtu šroubovic</vt:lpstr>
      <vt:lpstr>1) Metrický závit</vt:lpstr>
      <vt:lpstr>Snímek 6</vt:lpstr>
      <vt:lpstr>2) Whitwortův závit</vt:lpstr>
      <vt:lpstr>3) Trubkový závit </vt:lpstr>
      <vt:lpstr>4) Trubkový závit kuželový </vt:lpstr>
      <vt:lpstr>5) Lichoběžníkový závit (Trapézův)      a) rovnoramenný </vt:lpstr>
      <vt:lpstr>6) Lichoběžníkový závit (Trapézův)      a) nerovnoramenný </vt:lpstr>
      <vt:lpstr>7) Oblý závit</vt:lpstr>
      <vt:lpstr>8) Edisonův závit</vt:lpstr>
      <vt:lpstr>Zhotovování závitů</vt:lpstr>
      <vt:lpstr>Otázky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laski.tv</dc:creator>
  <cp:lastModifiedBy>Dum</cp:lastModifiedBy>
  <cp:revision>30</cp:revision>
  <dcterms:created xsi:type="dcterms:W3CDTF">2012-06-21T10:03:02Z</dcterms:created>
  <dcterms:modified xsi:type="dcterms:W3CDTF">2014-06-14T10:52:51Z</dcterms:modified>
</cp:coreProperties>
</file>