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4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3" d="100"/>
          <a:sy n="63" d="100"/>
        </p:scale>
        <p:origin x="-706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F348864-02FD-4570-ADF3-E95091EEF1BD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4E32B4-EB3D-4BC3-8315-8E163DBF13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06389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fotografie – archiv autora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E32B4-EB3D-4BC3-8315-8E163DBF1367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90210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35784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19793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32931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64495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941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47244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13076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27529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93481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75576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6507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93793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7" y="6093296"/>
            <a:ext cx="9138606" cy="720080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74572372"/>
              </p:ext>
            </p:extLst>
          </p:nvPr>
        </p:nvGraphicFramePr>
        <p:xfrm>
          <a:off x="474492" y="1927027"/>
          <a:ext cx="8195016" cy="360307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13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škola hotelová Kroměříž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Bc.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Pavel Sedlák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SAZ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SAZ.1604.1U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Střední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vzdělání s výučním listem, odborné učiliště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Základy strojírenství, obrábění </a:t>
                      </a: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kovů, montážní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práce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Stroje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a zařízení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Druhy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šroubů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15 - 19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05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Prezentace seznamuje žáky s jednotlivými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druhy šroubů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</a:t>
                      </a: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 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56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Šrouby,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vruty, speciální šrouby, materiál šroubů, montážní nářadí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16.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8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2012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314802" y="1484784"/>
            <a:ext cx="45143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Stroje a  zařízení - </a:t>
            </a:r>
            <a:r>
              <a:rPr lang="cs-CZ" sz="2400" b="1" dirty="0" smtClean="0">
                <a:solidFill>
                  <a:schemeClr val="tx1"/>
                </a:solidFill>
                <a:effectLst/>
              </a:rPr>
              <a:t> </a:t>
            </a:r>
            <a:r>
              <a:rPr lang="cs-CZ" sz="2400" b="1" dirty="0" smtClean="0"/>
              <a:t>spoje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254861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9045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Šrouby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Šrouby používáme pro </a:t>
            </a:r>
            <a:r>
              <a:rPr lang="cs-CZ" dirty="0" smtClean="0">
                <a:solidFill>
                  <a:srgbClr val="FF0000"/>
                </a:solidFill>
              </a:rPr>
              <a:t>pevné rozebíratelné </a:t>
            </a:r>
            <a:r>
              <a:rPr lang="cs-CZ" dirty="0" smtClean="0"/>
              <a:t>spojení</a:t>
            </a:r>
          </a:p>
          <a:p>
            <a:r>
              <a:rPr lang="cs-CZ" dirty="0" smtClean="0"/>
              <a:t>Jde o nejčastěji používané spojení</a:t>
            </a:r>
          </a:p>
          <a:p>
            <a:r>
              <a:rPr lang="cs-CZ" dirty="0" smtClean="0"/>
              <a:t>Šroub tvoří hlava, dřík, závit</a:t>
            </a:r>
          </a:p>
          <a:p>
            <a:r>
              <a:rPr lang="cs-CZ" dirty="0" smtClean="0"/>
              <a:t>Šroubový spoj je zpravidla tvořen </a:t>
            </a:r>
            <a:r>
              <a:rPr lang="cs-CZ" dirty="0" smtClean="0">
                <a:solidFill>
                  <a:srgbClr val="0070C0"/>
                </a:solidFill>
              </a:rPr>
              <a:t>šroubem, maticí, podložkou </a:t>
            </a:r>
            <a:r>
              <a:rPr lang="cs-CZ" dirty="0" smtClean="0"/>
              <a:t>a </a:t>
            </a:r>
            <a:r>
              <a:rPr lang="cs-CZ" dirty="0" smtClean="0">
                <a:solidFill>
                  <a:srgbClr val="0070C0"/>
                </a:solidFill>
              </a:rPr>
              <a:t>zajištěním</a:t>
            </a:r>
            <a:endParaRPr lang="cs-CZ" dirty="0">
              <a:solidFill>
                <a:srgbClr val="0070C0"/>
              </a:solidFill>
            </a:endParaRPr>
          </a:p>
        </p:txBody>
      </p:sp>
      <p:pic>
        <p:nvPicPr>
          <p:cNvPr id="1026" name="Picture 2" descr="C:\Documents and Settings\PC_9\Plocha\DUM\foto dum\P101001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365104"/>
            <a:ext cx="2880320" cy="2153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51385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Šrouby do dřeva - vruty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Zapuštěné a) s kuželovou hlavou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b) s čočkovou hlavou</a:t>
            </a:r>
          </a:p>
          <a:p>
            <a:pPr lvl="0"/>
            <a:r>
              <a:rPr lang="cs-CZ" dirty="0" smtClean="0">
                <a:solidFill>
                  <a:prstClr val="black"/>
                </a:solidFill>
              </a:rPr>
              <a:t>S půlkulatou hlavou</a:t>
            </a:r>
          </a:p>
          <a:p>
            <a:pPr lvl="0"/>
            <a:r>
              <a:rPr lang="cs-CZ" dirty="0" smtClean="0">
                <a:solidFill>
                  <a:prstClr val="black"/>
                </a:solidFill>
              </a:rPr>
              <a:t>S šestihrannou hlavou</a:t>
            </a:r>
          </a:p>
          <a:p>
            <a:pPr lvl="0"/>
            <a:r>
              <a:rPr lang="cs-CZ" dirty="0" smtClean="0">
                <a:solidFill>
                  <a:prstClr val="black"/>
                </a:solidFill>
              </a:rPr>
              <a:t>S čtyřhrannou hlavou</a:t>
            </a:r>
            <a:endParaRPr lang="cs-CZ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Documents and Settings\PC_9\Dokumenty\Bluetooth\inbox\Fotografie076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1206" y="3428999"/>
            <a:ext cx="3950494" cy="2962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139131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Šrouby do kovu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S šestihrannou hlavou </a:t>
            </a:r>
            <a:r>
              <a:rPr lang="cs-CZ" sz="2000" dirty="0" smtClean="0"/>
              <a:t>(běžné nebo s vyšší pevností – značeno na hlavě)</a:t>
            </a:r>
            <a:endParaRPr lang="cs-CZ" dirty="0" smtClean="0"/>
          </a:p>
          <a:p>
            <a:r>
              <a:rPr lang="cs-CZ" dirty="0"/>
              <a:t>S </a:t>
            </a:r>
            <a:r>
              <a:rPr lang="cs-CZ" dirty="0" smtClean="0"/>
              <a:t>čtyřhrannou </a:t>
            </a:r>
            <a:r>
              <a:rPr lang="cs-CZ" dirty="0"/>
              <a:t>hlavou </a:t>
            </a:r>
          </a:p>
          <a:p>
            <a:r>
              <a:rPr lang="cs-CZ" dirty="0" smtClean="0"/>
              <a:t>S půlkulatou hlavou (drážka plochá)</a:t>
            </a:r>
          </a:p>
          <a:p>
            <a:r>
              <a:rPr lang="cs-CZ" dirty="0"/>
              <a:t>S </a:t>
            </a:r>
            <a:r>
              <a:rPr lang="cs-CZ" dirty="0" smtClean="0"/>
              <a:t>válcovou </a:t>
            </a:r>
            <a:r>
              <a:rPr lang="cs-CZ" dirty="0"/>
              <a:t>hlavou (drážka plochá, křížová</a:t>
            </a:r>
            <a:r>
              <a:rPr lang="cs-CZ" dirty="0" smtClean="0"/>
              <a:t>)</a:t>
            </a:r>
          </a:p>
          <a:p>
            <a:r>
              <a:rPr lang="cs-CZ" dirty="0"/>
              <a:t>S </a:t>
            </a:r>
            <a:r>
              <a:rPr lang="cs-CZ" dirty="0" smtClean="0"/>
              <a:t>kuželovou </a:t>
            </a:r>
            <a:r>
              <a:rPr lang="cs-CZ" dirty="0"/>
              <a:t>hlavou (drážka plochá, křížová)</a:t>
            </a:r>
          </a:p>
          <a:p>
            <a:r>
              <a:rPr lang="cs-CZ" dirty="0" err="1"/>
              <a:t>Imbus</a:t>
            </a:r>
            <a:r>
              <a:rPr lang="cs-CZ" dirty="0"/>
              <a:t> (vnitřní šestihran)</a:t>
            </a:r>
          </a:p>
          <a:p>
            <a:r>
              <a:rPr lang="cs-CZ" dirty="0"/>
              <a:t>Závrtný (svorník)</a:t>
            </a:r>
          </a:p>
          <a:p>
            <a:r>
              <a:rPr lang="cs-CZ" dirty="0" smtClean="0"/>
              <a:t>Bez hlavy (červ)</a:t>
            </a: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27528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Documents and Settings\PC_9\Dokumenty\Bluetooth\inbox\Fotografie077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713" y="1700807"/>
            <a:ext cx="7900987" cy="46904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99592" y="764704"/>
            <a:ext cx="807785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Při volbě šroubu je nutné uvažovat o podmínkách budoucí demontáže ( přístupnost</a:t>
            </a:r>
          </a:p>
          <a:p>
            <a:r>
              <a:rPr lang="cs-CZ" dirty="0"/>
              <a:t>s</a:t>
            </a:r>
            <a:r>
              <a:rPr lang="cs-CZ" dirty="0" smtClean="0"/>
              <a:t>poje, vliv koroze – zkorodovaný spoj se obtížně povoluje šroubováky apod.)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89951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Speciální šrouby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Závitořezné (šroub si sám řeže závit)</a:t>
            </a:r>
          </a:p>
          <a:p>
            <a:r>
              <a:rPr lang="cs-CZ" dirty="0" smtClean="0"/>
              <a:t>Napínací</a:t>
            </a:r>
          </a:p>
          <a:p>
            <a:r>
              <a:rPr lang="cs-CZ" dirty="0" smtClean="0"/>
              <a:t>S T hlavou (upínací)</a:t>
            </a:r>
          </a:p>
          <a:p>
            <a:r>
              <a:rPr lang="cs-CZ" dirty="0" smtClean="0"/>
              <a:t>S drážkovanou hlavou (stavěcí)</a:t>
            </a:r>
          </a:p>
          <a:p>
            <a:r>
              <a:rPr lang="cs-CZ" dirty="0" smtClean="0"/>
              <a:t>Pro dřevěné konstrukce</a:t>
            </a:r>
          </a:p>
          <a:p>
            <a:r>
              <a:rPr lang="cs-CZ" dirty="0" smtClean="0"/>
              <a:t>A další  </a:t>
            </a:r>
          </a:p>
          <a:p>
            <a:endParaRPr lang="cs-CZ" dirty="0"/>
          </a:p>
        </p:txBody>
      </p:sp>
      <p:pic>
        <p:nvPicPr>
          <p:cNvPr id="3074" name="Picture 2" descr="C:\Documents and Settings\PC_9\Dokumenty\Bluetooth\inbox\Fotografie077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196752"/>
            <a:ext cx="1900193" cy="1424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Documents and Settings\PC_9\Dokumenty\Bluetooth\inbox\Fotografie0776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2030245"/>
            <a:ext cx="2079079" cy="1182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Documents and Settings\PC_9\Dokumenty\Bluetooth\inbox\Fotografie0777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2924945"/>
            <a:ext cx="1900193" cy="1424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Documents and Settings\PC_9\Dokumenty\Bluetooth\inbox\Fotografie0778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861049"/>
            <a:ext cx="2007071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Documents and Settings\PC_9\Dokumenty\Bluetooth\inbox\Fotografie0779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4424403"/>
            <a:ext cx="3015183" cy="22609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96105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Materiál šroubů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Ocel </a:t>
            </a:r>
            <a:r>
              <a:rPr lang="cs-CZ" sz="2000" dirty="0" smtClean="0"/>
              <a:t>(povrchová úprava černění, galvanické pokovení, bez </a:t>
            </a:r>
            <a:r>
              <a:rPr lang="cs-CZ" sz="2000" dirty="0"/>
              <a:t>ú</a:t>
            </a:r>
            <a:r>
              <a:rPr lang="cs-CZ" sz="2000" dirty="0" smtClean="0"/>
              <a:t>pravy)</a:t>
            </a:r>
          </a:p>
          <a:p>
            <a:r>
              <a:rPr lang="cs-CZ" dirty="0" smtClean="0"/>
              <a:t>Legovaná ocel</a:t>
            </a:r>
          </a:p>
          <a:p>
            <a:r>
              <a:rPr lang="cs-CZ" dirty="0" smtClean="0"/>
              <a:t>Měď</a:t>
            </a:r>
          </a:p>
          <a:p>
            <a:r>
              <a:rPr lang="cs-CZ" dirty="0" smtClean="0"/>
              <a:t>Mosaz</a:t>
            </a:r>
          </a:p>
          <a:p>
            <a:r>
              <a:rPr lang="cs-CZ" dirty="0" smtClean="0"/>
              <a:t>Hliník</a:t>
            </a:r>
          </a:p>
          <a:p>
            <a:r>
              <a:rPr lang="cs-CZ" dirty="0" smtClean="0"/>
              <a:t>Plasty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49932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Nářadí pro montáž spoje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Ploché klíče</a:t>
            </a:r>
          </a:p>
          <a:p>
            <a:r>
              <a:rPr lang="cs-CZ" dirty="0" smtClean="0"/>
              <a:t>Očkové (prstencové) klíče</a:t>
            </a:r>
          </a:p>
          <a:p>
            <a:r>
              <a:rPr lang="cs-CZ" dirty="0" smtClean="0"/>
              <a:t>Gola sady </a:t>
            </a:r>
            <a:r>
              <a:rPr lang="cs-CZ" sz="2000" dirty="0" smtClean="0"/>
              <a:t>(výhodnější s vnitřním šestihranem než tisícihranem)</a:t>
            </a:r>
            <a:endParaRPr lang="cs-CZ" dirty="0" smtClean="0"/>
          </a:p>
          <a:p>
            <a:r>
              <a:rPr lang="cs-CZ" dirty="0" smtClean="0"/>
              <a:t>Šroubováky (ploché, křížové)</a:t>
            </a:r>
          </a:p>
          <a:p>
            <a:r>
              <a:rPr lang="cs-CZ" dirty="0" smtClean="0"/>
              <a:t>Imbusové klíče</a:t>
            </a:r>
          </a:p>
          <a:p>
            <a:r>
              <a:rPr lang="cs-CZ" dirty="0" smtClean="0"/>
              <a:t>Nástrčné klíče </a:t>
            </a:r>
            <a:r>
              <a:rPr lang="cs-CZ" smtClean="0"/>
              <a:t>(trubkové)</a:t>
            </a:r>
            <a:endParaRPr lang="cs-CZ" dirty="0" smtClean="0"/>
          </a:p>
          <a:p>
            <a:r>
              <a:rPr lang="cs-CZ" dirty="0" smtClean="0"/>
              <a:t>Mechanizované nářadí</a:t>
            </a:r>
          </a:p>
          <a:p>
            <a:r>
              <a:rPr lang="cs-CZ" dirty="0" smtClean="0"/>
              <a:t>Speciální nářadí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smtClean="0">
                <a:solidFill>
                  <a:srgbClr val="FF0000"/>
                </a:solidFill>
              </a:rPr>
              <a:t>Pozor na zásady BOZP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10063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arenR"/>
            </a:pPr>
            <a:r>
              <a:rPr lang="cs-CZ" dirty="0" smtClean="0"/>
              <a:t>Jaké znáš druhy šroubů?</a:t>
            </a:r>
          </a:p>
          <a:p>
            <a:pPr marL="514350" indent="-514350">
              <a:buAutoNum type="arabicParenR"/>
            </a:pPr>
            <a:r>
              <a:rPr lang="cs-CZ" dirty="0" smtClean="0"/>
              <a:t>Uveď příklady použití jednotlivých šroubů</a:t>
            </a:r>
          </a:p>
          <a:p>
            <a:pPr marL="514350" indent="-514350">
              <a:buAutoNum type="arabicParenR"/>
            </a:pPr>
            <a:r>
              <a:rPr lang="cs-CZ" dirty="0" smtClean="0"/>
              <a:t>Z čeho jsou šrouby vyrobeny?</a:t>
            </a:r>
          </a:p>
          <a:p>
            <a:pPr marL="514350" indent="-514350">
              <a:buAutoNum type="arabicParenR"/>
            </a:pPr>
            <a:r>
              <a:rPr lang="cs-CZ" dirty="0" smtClean="0"/>
              <a:t>Jaké znáš montážní nářadí pro demontování šroubového spoje?</a:t>
            </a:r>
          </a:p>
          <a:p>
            <a:pPr marL="514350" indent="-514350">
              <a:buAutoNum type="arabi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55950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/>
              <a:t>Použitá literatura: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MIČKAL, K. </a:t>
            </a:r>
            <a:r>
              <a:rPr lang="cs-CZ" i="1" dirty="0" smtClean="0"/>
              <a:t>Strojnictví části strojů.</a:t>
            </a:r>
            <a:r>
              <a:rPr lang="cs-CZ" dirty="0" smtClean="0"/>
              <a:t> Praha : Sobotáles, 1995. 220 s. ISBN 80-85920-01-8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189</TotalTime>
  <Words>387</Words>
  <Application>Microsoft Office PowerPoint</Application>
  <PresentationFormat>Předvádění na obrazovce (4:3)</PresentationFormat>
  <Paragraphs>86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Šrouby</vt:lpstr>
      <vt:lpstr>Šrouby do dřeva - vruty</vt:lpstr>
      <vt:lpstr>Šrouby do kovu</vt:lpstr>
      <vt:lpstr>Prezentace aplikace PowerPoint</vt:lpstr>
      <vt:lpstr>Speciální šrouby</vt:lpstr>
      <vt:lpstr>Materiál šroubů</vt:lpstr>
      <vt:lpstr>Nářadí pro montáž spoje</vt:lpstr>
      <vt:lpstr>Otázky</vt:lpstr>
      <vt:lpstr>Použitá literatura: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laski.tv</dc:creator>
  <cp:lastModifiedBy>jitka</cp:lastModifiedBy>
  <cp:revision>29</cp:revision>
  <dcterms:created xsi:type="dcterms:W3CDTF">2012-06-21T10:03:02Z</dcterms:created>
  <dcterms:modified xsi:type="dcterms:W3CDTF">2014-06-20T15:19:58Z</dcterms:modified>
</cp:coreProperties>
</file>