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9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348864-02FD-4570-ADF3-E95091EEF1BD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4E32B4-EB3D-4BC3-8315-8E163DBF13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06389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9021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135784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19793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32931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264495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8941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47244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113076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27529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93481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775576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6507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C05716-9F36-4B2A-B3DB-F6E8BCA6CB7B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93793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14866339"/>
              </p:ext>
            </p:extLst>
          </p:nvPr>
        </p:nvGraphicFramePr>
        <p:xfrm>
          <a:off x="474492" y="1927027"/>
          <a:ext cx="8195016" cy="368399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škola hotelová Kroměříž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Bc.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Pavel Sedlák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SAZ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SAZ.1608.1U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Střední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vzdělání s výučním listem 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Základy strojírenství, obrábění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kovů, montážní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práce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Stroje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a zařízení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Klínové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spoje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15 - 19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komplexně seznamuje žáky s klíny,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jejich účelem, použitím, rozdělením. Prezentace uvádí výhody a nevýhody klínů.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Prezentaci je možné rozdělit do více hodin.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Klíny,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podélné, příčné, třecí, drážkové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8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314802" y="1484784"/>
            <a:ext cx="45143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Stroje a  zařízení - </a:t>
            </a:r>
            <a:r>
              <a:rPr lang="cs-CZ" sz="2400" b="1" dirty="0" smtClean="0">
                <a:solidFill>
                  <a:schemeClr val="tx1"/>
                </a:solidFill>
                <a:effectLst/>
              </a:rPr>
              <a:t> </a:t>
            </a:r>
            <a:r>
              <a:rPr lang="cs-CZ" sz="2400" b="1" dirty="0" smtClean="0"/>
              <a:t>spoje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74520" y="281635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39045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Klínové spoje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252736"/>
          </a:xfrm>
        </p:spPr>
        <p:txBody>
          <a:bodyPr>
            <a:normAutofit fontScale="25000" lnSpcReduction="20000"/>
          </a:bodyPr>
          <a:lstStyle/>
          <a:p>
            <a:r>
              <a:rPr lang="cs-CZ" sz="12800" dirty="0" smtClean="0"/>
              <a:t>Jde o spoj </a:t>
            </a:r>
            <a:r>
              <a:rPr lang="cs-CZ" sz="12800" dirty="0" smtClean="0">
                <a:solidFill>
                  <a:srgbClr val="FF0000"/>
                </a:solidFill>
              </a:rPr>
              <a:t>rozebíratelný</a:t>
            </a:r>
            <a:r>
              <a:rPr lang="cs-CZ" sz="12800" dirty="0" smtClean="0"/>
              <a:t> se silovým stykem </a:t>
            </a:r>
            <a:r>
              <a:rPr lang="cs-CZ" sz="8000" dirty="0" smtClean="0"/>
              <a:t>(podstatou funkce je tření mezi stykovými plochami)</a:t>
            </a:r>
          </a:p>
          <a:p>
            <a:r>
              <a:rPr lang="cs-CZ" sz="12800" dirty="0" smtClean="0"/>
              <a:t>Klínový spoj se dnes používá zřídka – </a:t>
            </a:r>
            <a:r>
              <a:rPr lang="cs-CZ" sz="8000" dirty="0" smtClean="0"/>
              <a:t>je nahrazen spojem perovým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3573016"/>
            <a:ext cx="6408711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                   Účel</a:t>
            </a:r>
          </a:p>
          <a:p>
            <a:pPr marL="514350" indent="-514350">
              <a:buAutoNum type="arabicParenR"/>
            </a:pPr>
            <a:r>
              <a:rPr lang="cs-CZ" sz="3200" dirty="0" smtClean="0"/>
              <a:t>Přenesení zatížení</a:t>
            </a:r>
          </a:p>
          <a:p>
            <a:pPr marL="514350" indent="-514350">
              <a:buAutoNum type="arabicParenR"/>
            </a:pPr>
            <a:r>
              <a:rPr lang="cs-CZ" sz="3200" dirty="0" smtClean="0"/>
              <a:t>Přenos kroutícího momentu</a:t>
            </a:r>
          </a:p>
          <a:p>
            <a:pPr marL="514350" indent="-514350">
              <a:buAutoNum type="arabicParenR"/>
            </a:pPr>
            <a:r>
              <a:rPr lang="cs-CZ" sz="3200" dirty="0" smtClean="0"/>
              <a:t>Nastavení polohy součástí</a:t>
            </a:r>
          </a:p>
          <a:p>
            <a:pPr marL="514350" indent="-514350">
              <a:buAutoNum type="arabicParenR"/>
            </a:pPr>
            <a:r>
              <a:rPr lang="cs-CZ" sz="3200" dirty="0" smtClean="0"/>
              <a:t>Vymezení vzájemné vůle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570803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Klíny dělíme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podélné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Příčné - </a:t>
            </a:r>
            <a:r>
              <a:rPr lang="cs-CZ" sz="2000" dirty="0" smtClean="0"/>
              <a:t>s příčným klínem se setkáme opravdu jen zřídka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023466"/>
            <a:ext cx="3304414" cy="226962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16016" y="2996952"/>
            <a:ext cx="3723768" cy="3384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7157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Podélné klíny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Upevňují náboj </a:t>
            </a:r>
            <a:r>
              <a:rPr lang="cs-CZ" sz="2000" dirty="0" smtClean="0"/>
              <a:t>(např. řemenici) </a:t>
            </a:r>
            <a:r>
              <a:rPr lang="cs-CZ" dirty="0" smtClean="0"/>
              <a:t>na hřídeli</a:t>
            </a:r>
          </a:p>
          <a:p>
            <a:r>
              <a:rPr lang="cs-CZ" dirty="0" smtClean="0"/>
              <a:t>Přenáší rotační pohyb</a:t>
            </a:r>
          </a:p>
          <a:p>
            <a:r>
              <a:rPr lang="cs-CZ" dirty="0" smtClean="0"/>
              <a:t>Podélné klíny jsou a) s nosem </a:t>
            </a:r>
            <a:r>
              <a:rPr lang="cs-CZ" sz="2000" dirty="0" smtClean="0"/>
              <a:t>(výhoda při demontáži)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b) bez nosu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              </a:t>
            </a:r>
            <a:r>
              <a:rPr lang="cs-CZ" dirty="0" smtClean="0"/>
              <a:t>Nevýhody</a:t>
            </a:r>
          </a:p>
          <a:p>
            <a:pPr>
              <a:buFontTx/>
              <a:buChar char="-"/>
            </a:pPr>
            <a:r>
              <a:rPr lang="cs-CZ" dirty="0" smtClean="0"/>
              <a:t>Nízká kvalita spoje</a:t>
            </a:r>
          </a:p>
          <a:p>
            <a:pPr>
              <a:buFontTx/>
              <a:buChar char="-"/>
            </a:pPr>
            <a:r>
              <a:rPr lang="cs-CZ" dirty="0" smtClean="0"/>
              <a:t>Nesouosost součástí </a:t>
            </a:r>
            <a:r>
              <a:rPr lang="cs-CZ" sz="2000" dirty="0" smtClean="0"/>
              <a:t>( vibrace  </a:t>
            </a:r>
            <a:r>
              <a:rPr lang="cs-CZ" sz="2000" dirty="0" err="1" smtClean="0"/>
              <a:t>ˮházeníˮ</a:t>
            </a:r>
            <a:r>
              <a:rPr lang="cs-CZ" sz="2000" dirty="0" smtClean="0"/>
              <a:t> při chodu)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64193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Podélný klín má úkos 1:100</a:t>
            </a:r>
            <a:br>
              <a:rPr lang="cs-CZ" dirty="0" smtClean="0"/>
            </a:br>
            <a:r>
              <a:rPr lang="cs-CZ" sz="2000" dirty="0" smtClean="0"/>
              <a:t>to znamená že na 100 mm délky klesne o 1 mm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23728" y="1556792"/>
            <a:ext cx="4878912" cy="1993848"/>
          </a:xfrm>
        </p:spPr>
      </p:pic>
      <p:sp>
        <p:nvSpPr>
          <p:cNvPr id="5" name="TextovéPole 4"/>
          <p:cNvSpPr txBox="1"/>
          <p:nvPr/>
        </p:nvSpPr>
        <p:spPr>
          <a:xfrm>
            <a:off x="1469278" y="2996952"/>
            <a:ext cx="66247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Klín přenáší zatížení mezi svou horní částí a nábojem a spodní částí a hřídelem</a:t>
            </a:r>
            <a:endParaRPr lang="cs-CZ" sz="20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16333" y="3861048"/>
            <a:ext cx="5347956" cy="2536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13081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podélných klínů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892696"/>
          </a:xfrm>
        </p:spPr>
        <p:txBody>
          <a:bodyPr/>
          <a:lstStyle/>
          <a:p>
            <a:r>
              <a:rPr lang="cs-CZ" dirty="0" smtClean="0"/>
              <a:t>Třecí – jen pro malá zatížení </a:t>
            </a:r>
            <a:r>
              <a:rPr lang="cs-CZ" sz="2000" dirty="0" smtClean="0"/>
              <a:t>(snadno dojde k prokluzu)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91680" y="2132856"/>
            <a:ext cx="6722715" cy="46174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52185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39552" y="764704"/>
            <a:ext cx="7690048" cy="1540768"/>
          </a:xfrm>
        </p:spPr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odélný – pro větší zatížení </a:t>
            </a:r>
            <a:r>
              <a:rPr lang="cs-CZ" sz="2000" dirty="0" smtClean="0"/>
              <a:t>(na hřídeli je vyfrézována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                                                            ploška)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07704" y="1988840"/>
            <a:ext cx="6659242" cy="4573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21347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4294967295"/>
          </p:nvPr>
        </p:nvSpPr>
        <p:spPr>
          <a:xfrm>
            <a:off x="755576" y="764704"/>
            <a:ext cx="7474024" cy="1252736"/>
          </a:xfrm>
        </p:spPr>
        <p:txBody>
          <a:bodyPr/>
          <a:lstStyle/>
          <a:p>
            <a:r>
              <a:rPr lang="cs-CZ" dirty="0" smtClean="0"/>
              <a:t>Drážkový – pro velká zatížení </a:t>
            </a:r>
            <a:r>
              <a:rPr lang="cs-CZ" sz="2000" dirty="0" smtClean="0"/>
              <a:t>( frézováním drážky do hřídel  dojde k </a:t>
            </a:r>
            <a:r>
              <a:rPr lang="cs-CZ" sz="2000" dirty="0" smtClean="0">
                <a:solidFill>
                  <a:srgbClr val="FF0000"/>
                </a:solidFill>
              </a:rPr>
              <a:t>zeslabení</a:t>
            </a:r>
            <a:r>
              <a:rPr lang="cs-CZ" sz="2000" dirty="0" smtClean="0"/>
              <a:t> nosného Ø) 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03648" y="1678826"/>
            <a:ext cx="7514803" cy="5161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28867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4294967295"/>
          </p:nvPr>
        </p:nvSpPr>
        <p:spPr>
          <a:xfrm>
            <a:off x="755576" y="764704"/>
            <a:ext cx="7474024" cy="1152128"/>
          </a:xfrm>
        </p:spPr>
        <p:txBody>
          <a:bodyPr>
            <a:normAutofit/>
          </a:bodyPr>
          <a:lstStyle/>
          <a:p>
            <a:r>
              <a:rPr lang="cs-CZ" dirty="0"/>
              <a:t>T</a:t>
            </a:r>
            <a:r>
              <a:rPr lang="cs-CZ" dirty="0" smtClean="0"/>
              <a:t>angenciální – pro velká zatížení působící v obou směrech</a:t>
            </a:r>
            <a:r>
              <a:rPr lang="cs-CZ" sz="2000" dirty="0"/>
              <a:t> </a:t>
            </a:r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03649" y="1796869"/>
            <a:ext cx="5544615" cy="38083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66095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Příčné klíny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036712"/>
          </a:xfrm>
        </p:spPr>
        <p:txBody>
          <a:bodyPr/>
          <a:lstStyle/>
          <a:p>
            <a:r>
              <a:rPr lang="cs-CZ" dirty="0" smtClean="0"/>
              <a:t>Zatížení působí kolmo k ose klínu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51721" y="2204864"/>
            <a:ext cx="5184576" cy="4518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052955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Příčné klíny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 oboustranným úkosem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S jednostranným </a:t>
            </a:r>
            <a:r>
              <a:rPr lang="cs-CZ" dirty="0"/>
              <a:t>ú</a:t>
            </a:r>
            <a:r>
              <a:rPr lang="cs-CZ" dirty="0" smtClean="0"/>
              <a:t>kosem</a:t>
            </a:r>
            <a:endParaRPr lang="cs-CZ" dirty="0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sz="quarter" idx="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13176" y="2420888"/>
            <a:ext cx="4330824" cy="3744416"/>
          </a:xfrm>
        </p:spPr>
      </p:pic>
      <p:pic>
        <p:nvPicPr>
          <p:cNvPr id="9" name="Zástupný symbol pro obsah 8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9592" y="2780928"/>
            <a:ext cx="2818656" cy="2774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688070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1) Mezi jaké spoje patří klínový spoj?</a:t>
            </a:r>
          </a:p>
          <a:p>
            <a:pPr marL="0" indent="0">
              <a:buNone/>
            </a:pPr>
            <a:r>
              <a:rPr lang="cs-CZ" dirty="0" smtClean="0"/>
              <a:t>2) Setkal jsi se již s tímto spojem a kde?</a:t>
            </a:r>
          </a:p>
          <a:p>
            <a:pPr marL="0" indent="0">
              <a:buNone/>
            </a:pPr>
            <a:r>
              <a:rPr lang="cs-CZ" dirty="0" smtClean="0"/>
              <a:t>3) Jak dělíme klíny?</a:t>
            </a:r>
          </a:p>
          <a:p>
            <a:pPr marL="0" indent="0">
              <a:buNone/>
            </a:pPr>
            <a:r>
              <a:rPr lang="cs-CZ" dirty="0" smtClean="0"/>
              <a:t>4) Mají podélné klíny úkos a jaký?</a:t>
            </a:r>
          </a:p>
          <a:p>
            <a:pPr marL="0" indent="0">
              <a:buNone/>
            </a:pPr>
            <a:r>
              <a:rPr lang="cs-CZ" dirty="0" smtClean="0"/>
              <a:t>5) Jak můžeme </a:t>
            </a:r>
            <a:r>
              <a:rPr lang="cs-CZ" smtClean="0"/>
              <a:t>rozdělit podélné klíny?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21247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Použitá literatura: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MIČKAL, K. </a:t>
            </a:r>
            <a:r>
              <a:rPr lang="cs-CZ" i="1" dirty="0" smtClean="0"/>
              <a:t>Strojnictví části strojů.</a:t>
            </a:r>
            <a:r>
              <a:rPr lang="cs-CZ" dirty="0" smtClean="0"/>
              <a:t> Praha : Sobotáles, 1995. 220 s. ISBN </a:t>
            </a:r>
            <a:r>
              <a:rPr lang="cs-CZ" dirty="0" smtClean="0"/>
              <a:t>80-85920-01-8</a:t>
            </a:r>
          </a:p>
          <a:p>
            <a:r>
              <a:rPr lang="cs-CZ" smtClean="0"/>
              <a:t>Obrázky – archiv autora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218</TotalTime>
  <Words>356</Words>
  <Application>Microsoft Office PowerPoint</Application>
  <PresentationFormat>Předvádění na obrazovce (4:3)</PresentationFormat>
  <Paragraphs>73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Klínové spoje </vt:lpstr>
      <vt:lpstr>Klíny dělíme</vt:lpstr>
      <vt:lpstr>Podélné klíny</vt:lpstr>
      <vt:lpstr>Podélný klín má úkos 1:100 to znamená že na 100 mm délky klesne o 1 mm</vt:lpstr>
      <vt:lpstr>Dělení podélných klínů</vt:lpstr>
      <vt:lpstr>Snímek 7</vt:lpstr>
      <vt:lpstr>Snímek 8</vt:lpstr>
      <vt:lpstr>Snímek 9</vt:lpstr>
      <vt:lpstr>Příčné klíny</vt:lpstr>
      <vt:lpstr>Příčné klíny</vt:lpstr>
      <vt:lpstr>Otázky</vt:lpstr>
      <vt:lpstr>Použitá literatura: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laski.tv</dc:creator>
  <cp:lastModifiedBy>Dum</cp:lastModifiedBy>
  <cp:revision>34</cp:revision>
  <dcterms:created xsi:type="dcterms:W3CDTF">2012-06-21T10:03:02Z</dcterms:created>
  <dcterms:modified xsi:type="dcterms:W3CDTF">2014-06-14T10:59:24Z</dcterms:modified>
</cp:coreProperties>
</file>