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123989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SAZ.1609.1U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Perové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pery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jejich účelem, použitím, rozdělením. Prezentace uvádí výhody a nevýhody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kper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Prezentaci je možné rozdělit do více hodin.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účel, druhy per, zajištění náboje, drážkové hřídele, druhy drážkování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3332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Perové spoje</a:t>
            </a:r>
            <a:br>
              <a:rPr lang="cs-CZ" smtClean="0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20"/>
          </a:xfrm>
        </p:spPr>
        <p:txBody>
          <a:bodyPr/>
          <a:lstStyle/>
          <a:p>
            <a:r>
              <a:rPr lang="cs-CZ" dirty="0" smtClean="0"/>
              <a:t>Perový spoj je spojem </a:t>
            </a:r>
            <a:r>
              <a:rPr lang="cs-CZ" dirty="0" smtClean="0">
                <a:solidFill>
                  <a:srgbClr val="FF0000"/>
                </a:solidFill>
              </a:rPr>
              <a:t>rozebíratelným</a:t>
            </a:r>
          </a:p>
          <a:p>
            <a:r>
              <a:rPr lang="cs-CZ" dirty="0" smtClean="0"/>
              <a:t>Zatížení se přenáší </a:t>
            </a:r>
            <a:r>
              <a:rPr lang="cs-CZ" dirty="0" smtClean="0">
                <a:solidFill>
                  <a:srgbClr val="FF0000"/>
                </a:solidFill>
              </a:rPr>
              <a:t>přes boky </a:t>
            </a:r>
            <a:r>
              <a:rPr lang="cs-CZ" dirty="0" smtClean="0"/>
              <a:t>pera </a:t>
            </a:r>
            <a:r>
              <a:rPr lang="cs-CZ" sz="2000" dirty="0" smtClean="0"/>
              <a:t>(spoj s tvarovým stykem na rozdíl od silového styku u klínů) mezi horní plochou pera a nábojem je </a:t>
            </a:r>
            <a:r>
              <a:rPr lang="cs-CZ" sz="2000" dirty="0" smtClean="0">
                <a:solidFill>
                  <a:srgbClr val="0070C0"/>
                </a:solidFill>
              </a:rPr>
              <a:t>vůle</a:t>
            </a:r>
          </a:p>
          <a:p>
            <a:r>
              <a:rPr lang="cs-CZ" dirty="0" smtClean="0"/>
              <a:t>Perové spoje dnes nahrazují spoje klínové</a:t>
            </a:r>
            <a:r>
              <a:rPr lang="cs-CZ" sz="2000" dirty="0" smtClean="0"/>
              <a:t> (nedochází k vyosení náboje a házení jako u klínů)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335615"/>
            <a:ext cx="3672408" cy="2522385"/>
          </a:xfrm>
          <a:prstGeom prst="rect">
            <a:avLst/>
          </a:prstGeom>
        </p:spPr>
      </p:pic>
      <p:pic>
        <p:nvPicPr>
          <p:cNvPr id="1026" name="Picture 2" descr="C:\Documents and Settings\PC_9\Plocha\DUM\foto dum\P10100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35615"/>
            <a:ext cx="2808312" cy="210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101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Účel 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2232249"/>
          </a:xfrm>
        </p:spPr>
        <p:txBody>
          <a:bodyPr/>
          <a:lstStyle/>
          <a:p>
            <a:r>
              <a:rPr lang="cs-CZ" dirty="0" smtClean="0"/>
              <a:t>Přenos rotačního pohybu mezi hřídelem a nábojem </a:t>
            </a:r>
          </a:p>
          <a:p>
            <a:r>
              <a:rPr lang="cs-CZ" dirty="0" smtClean="0"/>
              <a:t>Axiální pohyb náboje po hřídeli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356992"/>
            <a:ext cx="4752529" cy="326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463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888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Pera i drážky jsou </a:t>
            </a:r>
            <a:r>
              <a:rPr lang="cs-CZ" dirty="0" smtClean="0">
                <a:solidFill>
                  <a:srgbClr val="FF0000"/>
                </a:solidFill>
              </a:rPr>
              <a:t>normalizovány</a:t>
            </a:r>
          </a:p>
          <a:p>
            <a:r>
              <a:rPr lang="cs-CZ" dirty="0" smtClean="0"/>
              <a:t>Těsná pera – šířka pera je větší než šířka drážky </a:t>
            </a:r>
            <a:r>
              <a:rPr lang="cs-CZ" sz="2000" dirty="0" smtClean="0"/>
              <a:t>(pero do drážky přiměřeným tlakem zatlačíme)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Náboj musíme proti posuvu zajistit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3501008"/>
            <a:ext cx="5328592" cy="255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432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96752"/>
            <a:ext cx="7848872" cy="3674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</a:rPr>
              <a:t>Výměnná </a:t>
            </a:r>
            <a:r>
              <a:rPr lang="cs-CZ" sz="3200" dirty="0">
                <a:solidFill>
                  <a:prstClr val="black"/>
                </a:solidFill>
              </a:rPr>
              <a:t>pera – </a:t>
            </a:r>
            <a:r>
              <a:rPr lang="cs-CZ" sz="3200" dirty="0" smtClean="0">
                <a:solidFill>
                  <a:prstClr val="black"/>
                </a:solidFill>
              </a:rPr>
              <a:t>používáme pro axiální posuv náboje po hřídeli </a:t>
            </a:r>
            <a:r>
              <a:rPr lang="cs-CZ" sz="2000" dirty="0" smtClean="0">
                <a:solidFill>
                  <a:prstClr val="black"/>
                </a:solidFill>
              </a:rPr>
              <a:t>(pero je delší než náboj)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      </a:t>
            </a:r>
            <a:r>
              <a:rPr lang="cs-CZ" sz="3200" dirty="0" smtClean="0">
                <a:solidFill>
                  <a:prstClr val="black"/>
                </a:solidFill>
              </a:rPr>
              <a:t>Pero bývá v drážce přišroubováno </a:t>
            </a:r>
            <a:r>
              <a:rPr lang="cs-CZ" sz="2000" dirty="0" smtClean="0">
                <a:solidFill>
                  <a:prstClr val="black"/>
                </a:solidFill>
              </a:rPr>
              <a:t>(může v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       něm být také závit pro usnadnění demontáže)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</a:rPr>
              <a:t>Úsečová pera </a:t>
            </a:r>
            <a:r>
              <a:rPr lang="cs-CZ" sz="2000" dirty="0" smtClean="0">
                <a:solidFill>
                  <a:prstClr val="black"/>
                </a:solidFill>
              </a:rPr>
              <a:t>(</a:t>
            </a:r>
            <a:r>
              <a:rPr lang="cs-CZ" sz="2000" dirty="0" err="1" smtClean="0">
                <a:solidFill>
                  <a:prstClr val="black"/>
                </a:solidFill>
              </a:rPr>
              <a:t>ˮměsíčkyˮ</a:t>
            </a:r>
            <a:r>
              <a:rPr lang="cs-CZ" sz="2000" dirty="0" smtClean="0">
                <a:solidFill>
                  <a:prstClr val="black"/>
                </a:solidFill>
              </a:rPr>
              <a:t>)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  <a:r>
              <a:rPr lang="cs-CZ" sz="3200" dirty="0" smtClean="0">
                <a:solidFill>
                  <a:prstClr val="black"/>
                </a:solidFill>
              </a:rPr>
              <a:t>pro krátké náboje</a:t>
            </a:r>
            <a:r>
              <a:rPr lang="cs-CZ" sz="2000" dirty="0" smtClean="0">
                <a:solidFill>
                  <a:prstClr val="black"/>
                </a:solidFill>
              </a:rPr>
              <a:t> (vlivem hlubší obloukové drážky dochází k většímu zeslabení hřídele)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      </a:t>
            </a:r>
            <a:r>
              <a:rPr lang="cs-CZ" sz="2000" dirty="0">
                <a:solidFill>
                  <a:prstClr val="black"/>
                </a:solidFill>
              </a:rPr>
              <a:t>Ú</a:t>
            </a:r>
            <a:r>
              <a:rPr lang="cs-CZ" sz="2000" dirty="0" smtClean="0">
                <a:solidFill>
                  <a:prstClr val="black"/>
                </a:solidFill>
              </a:rPr>
              <a:t>sečové pero je vhodné i pro kuželové zakončení hřídelů – pero se 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      samo vystředí</a:t>
            </a:r>
            <a:endParaRPr lang="cs-CZ" sz="20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Documents and Settings\PC_9\Plocha\DUM\foto dum\P10100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6576" y="4401108"/>
            <a:ext cx="3135784" cy="235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083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náboje proti posuvu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konci hřídele</a:t>
            </a:r>
          </a:p>
          <a:p>
            <a:pPr>
              <a:buFontTx/>
              <a:buChar char="-"/>
            </a:pPr>
            <a:r>
              <a:rPr lang="cs-CZ" dirty="0" smtClean="0"/>
              <a:t>Maticí</a:t>
            </a:r>
          </a:p>
          <a:p>
            <a:pPr>
              <a:buFontTx/>
              <a:buChar char="-"/>
            </a:pPr>
            <a:r>
              <a:rPr lang="cs-CZ" dirty="0" smtClean="0"/>
              <a:t>Šroubem</a:t>
            </a:r>
          </a:p>
          <a:p>
            <a:pPr>
              <a:buFontTx/>
              <a:buChar char="-"/>
            </a:pPr>
            <a:r>
              <a:rPr lang="cs-CZ" dirty="0" smtClean="0"/>
              <a:t>Šroubem bez hlavy (</a:t>
            </a:r>
            <a:r>
              <a:rPr lang="cs-CZ" dirty="0" err="1" smtClean="0"/>
              <a:t>ˮčervemˮ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hřídeli</a:t>
            </a:r>
          </a:p>
          <a:p>
            <a:pPr>
              <a:buFontTx/>
              <a:buChar char="-"/>
            </a:pPr>
            <a:r>
              <a:rPr lang="cs-CZ" dirty="0" smtClean="0"/>
              <a:t>Pojistnými kroužky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(</a:t>
            </a:r>
            <a:r>
              <a:rPr lang="cs-CZ" dirty="0" err="1" smtClean="0"/>
              <a:t>ˮsegrovkamiˮ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Šroubem </a:t>
            </a:r>
            <a:r>
              <a:rPr lang="cs-CZ" dirty="0"/>
              <a:t>bez hlavy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(</a:t>
            </a:r>
            <a:r>
              <a:rPr lang="cs-CZ" dirty="0" err="1"/>
              <a:t>ˮčervemˮ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Maticí (hřídel musí mít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osazení)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PC_9\Dokumenty\Bluetooth\inbox\Fotografie08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5"/>
            <a:ext cx="205387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579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Drážkové hřídele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Drážkovou hřídel si můžeme představit jako hřídel osazenou několika těsnými pery </a:t>
            </a:r>
            <a:r>
              <a:rPr lang="cs-CZ" sz="2000" dirty="0" smtClean="0"/>
              <a:t>(přenese mnohem větší zatížení) použití: převodové skříně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PC_9\Dokumenty\Bluetooth\inbox\Fotografie08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96952"/>
            <a:ext cx="4464496" cy="339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668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drážkování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Rovnoboké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Evolventní - </a:t>
            </a:r>
            <a:r>
              <a:rPr lang="cs-CZ" sz="2000" dirty="0" smtClean="0"/>
              <a:t>zuby májí tvar jako u ozubeného kola</a:t>
            </a:r>
          </a:p>
          <a:p>
            <a:r>
              <a:rPr lang="cs-CZ" dirty="0" smtClean="0"/>
              <a:t>Jemné </a:t>
            </a:r>
            <a:r>
              <a:rPr lang="cs-CZ" sz="2000" dirty="0" smtClean="0"/>
              <a:t>(tisícihran) – výhoda: přesné nastavení polohy (volant, řazení moto atd.) nebo s </a:t>
            </a:r>
            <a:r>
              <a:rPr lang="cs-CZ" sz="2000" dirty="0" err="1" smtClean="0"/>
              <a:t>dvojdrážkou</a:t>
            </a:r>
            <a:r>
              <a:rPr lang="cs-CZ" sz="2000" dirty="0" smtClean="0"/>
              <a:t> </a:t>
            </a:r>
            <a:r>
              <a:rPr lang="cs-CZ" sz="2000" dirty="0" smtClean="0"/>
              <a:t>proti přesazení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1628800"/>
            <a:ext cx="2402235" cy="16499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813839"/>
            <a:ext cx="2546251" cy="17488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4676239"/>
            <a:ext cx="2836017" cy="19479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6824" y="2780928"/>
            <a:ext cx="1941515" cy="1333525"/>
          </a:xfrm>
          <a:prstGeom prst="rect">
            <a:avLst/>
          </a:prstGeom>
        </p:spPr>
      </p:pic>
      <p:pic>
        <p:nvPicPr>
          <p:cNvPr id="1026" name="Picture 2" descr="C:\Documents and Settings\PC_9\Dokumenty\Bluetooth\inbox\Fotografie082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33935"/>
            <a:ext cx="2223094" cy="166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PC_9\Dokumenty\Bluetooth\inbox\Fotografie083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7686" y="1196752"/>
            <a:ext cx="2414014" cy="181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822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Kterou částí přenáší pero zatížení?</a:t>
            </a:r>
          </a:p>
          <a:p>
            <a:r>
              <a:rPr lang="cs-CZ" dirty="0" smtClean="0"/>
              <a:t>Muže se u perového spoje náboj pohybovat po hřídeli? </a:t>
            </a:r>
            <a:r>
              <a:rPr lang="cs-CZ" smtClean="0"/>
              <a:t>Vysvětli proč?</a:t>
            </a:r>
            <a:endParaRPr lang="cs-CZ" dirty="0" smtClean="0"/>
          </a:p>
          <a:p>
            <a:r>
              <a:rPr lang="cs-CZ" dirty="0" smtClean="0"/>
              <a:t>Jaké jsou druhy per?</a:t>
            </a:r>
          </a:p>
          <a:p>
            <a:r>
              <a:rPr lang="cs-CZ" dirty="0" smtClean="0"/>
              <a:t>Jak můžeme perový spoj zajistit?</a:t>
            </a:r>
          </a:p>
          <a:p>
            <a:r>
              <a:rPr lang="cs-CZ" dirty="0" smtClean="0"/>
              <a:t>Jaké znáš druhy drážkování?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343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</a:t>
            </a:r>
            <a:r>
              <a:rPr lang="cs-CZ" dirty="0" smtClean="0"/>
              <a:t>80-85920-01-8</a:t>
            </a:r>
          </a:p>
          <a:p>
            <a:r>
              <a:rPr lang="cs-CZ" smtClean="0"/>
              <a:t>Obrázky –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428</Words>
  <Application>Microsoft Office PowerPoint</Application>
  <PresentationFormat>Předvádění na obrazovce (4:3)</PresentationFormat>
  <Paragraphs>80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Perové spoje </vt:lpstr>
      <vt:lpstr>Účel per</vt:lpstr>
      <vt:lpstr>Druhy per</vt:lpstr>
      <vt:lpstr>Snímek 5</vt:lpstr>
      <vt:lpstr>Zajištění náboje proti posuvu</vt:lpstr>
      <vt:lpstr>Drážkové hřídele</vt:lpstr>
      <vt:lpstr>Druhy drážkování</vt:lpstr>
      <vt:lpstr>Otázky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Dum</cp:lastModifiedBy>
  <cp:revision>35</cp:revision>
  <dcterms:created xsi:type="dcterms:W3CDTF">2012-06-21T10:03:02Z</dcterms:created>
  <dcterms:modified xsi:type="dcterms:W3CDTF">2014-06-14T10:57:48Z</dcterms:modified>
</cp:coreProperties>
</file>