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sldIdLst>
    <p:sldId id="267" r:id="rId3"/>
    <p:sldId id="256" r:id="rId4"/>
    <p:sldId id="263" r:id="rId5"/>
    <p:sldId id="257" r:id="rId6"/>
    <p:sldId id="259" r:id="rId7"/>
    <p:sldId id="260" r:id="rId8"/>
    <p:sldId id="261" r:id="rId9"/>
    <p:sldId id="262" r:id="rId10"/>
    <p:sldId id="265" r:id="rId11"/>
    <p:sldId id="272" r:id="rId12"/>
    <p:sldId id="276" r:id="rId13"/>
    <p:sldId id="275" r:id="rId14"/>
    <p:sldId id="274" r:id="rId15"/>
    <p:sldId id="273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645" autoAdjust="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0C5DD-63CF-4814-8455-E1C41B628C7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45153-3F14-457F-A626-A4EFCC9411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0C5DD-63CF-4814-8455-E1C41B628C7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45153-3F14-457F-A626-A4EFCC941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0C5DD-63CF-4814-8455-E1C41B628C7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45153-3F14-457F-A626-A4EFCC9411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0C5DD-63CF-4814-8455-E1C41B628C7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45153-3F14-457F-A626-A4EFCC941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0C5DD-63CF-4814-8455-E1C41B628C7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45153-3F14-457F-A626-A4EFCC941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0C5DD-63CF-4814-8455-E1C41B628C7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45153-3F14-457F-A626-A4EFCC941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0C5DD-63CF-4814-8455-E1C41B628C7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45153-3F14-457F-A626-A4EFCC941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0C5DD-63CF-4814-8455-E1C41B628C7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45153-3F14-457F-A626-A4EFCC941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0C5DD-63CF-4814-8455-E1C41B628C7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45153-3F14-457F-A626-A4EFCC941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0C5DD-63CF-4814-8455-E1C41B628C7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45153-3F14-457F-A626-A4EFCC941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0C5DD-63CF-4814-8455-E1C41B628C7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C45153-3F14-457F-A626-A4EFCC941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345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9944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4237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1214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51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2758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5806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57653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0356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4570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295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E0C5DD-63CF-4814-8455-E1C41B628C73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C45153-3F14-457F-A626-A4EFCC94115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790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emf"/><Relationship Id="rId4" Type="http://schemas.openxmlformats.org/officeDocument/2006/relationships/package" Target="../embeddings/Dokument_aplikace_Microsoft_Word1.docx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141952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 Vlastenectví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- pojmy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9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08920"/>
            <a:ext cx="8229600" cy="1287016"/>
          </a:xfrm>
        </p:spPr>
        <p:txBody>
          <a:bodyPr>
            <a:noAutofit/>
          </a:bodyPr>
          <a:lstStyle/>
          <a:p>
            <a:r>
              <a:rPr lang="cs-CZ" sz="8800" b="1" i="1" dirty="0" smtClean="0"/>
              <a:t>Vlastenectví</a:t>
            </a:r>
            <a:endParaRPr lang="cs-CZ" sz="8800" b="1" i="1" dirty="0"/>
          </a:p>
        </p:txBody>
      </p:sp>
    </p:spTree>
    <p:extLst>
      <p:ext uri="{BB962C8B-B14F-4D97-AF65-F5344CB8AC3E}">
        <p14:creationId xmlns:p14="http://schemas.microsoft.com/office/powerpoint/2010/main" val="260367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728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Poznáš ze situace  projevy chování?</a:t>
            </a:r>
            <a:r>
              <a:rPr lang="cs-CZ" b="1" dirty="0" smtClean="0">
                <a:effectLst/>
              </a:rPr>
              <a:t> </a:t>
            </a:r>
            <a:r>
              <a:rPr lang="cs-CZ" sz="3600" b="1" dirty="0">
                <a:solidFill>
                  <a:schemeClr val="accent5"/>
                </a:solidFill>
                <a:effectLst/>
              </a:rPr>
              <a:t>tolerance, vlastenectví, nacionalizmus, rasizmus, xenofobie</a:t>
            </a:r>
            <a:endParaRPr lang="cs-CZ" sz="3600" dirty="0">
              <a:solidFill>
                <a:schemeClr val="accent5"/>
              </a:solidFill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831998"/>
              </p:ext>
            </p:extLst>
          </p:nvPr>
        </p:nvGraphicFramePr>
        <p:xfrm>
          <a:off x="971600" y="2276872"/>
          <a:ext cx="7128792" cy="43835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1" name="Dokument" r:id="rId4" imgW="5902889" imgH="3436272" progId="Word.Document.12">
                  <p:embed/>
                </p:oleObj>
              </mc:Choice>
              <mc:Fallback>
                <p:oleObj name="Dokument" r:id="rId4" imgW="5902889" imgH="343627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971600" y="2276872"/>
                        <a:ext cx="7128792" cy="438355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8072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08" y="26064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Poznáš ze situace projevy chování?</a:t>
            </a:r>
            <a:endParaRPr lang="cs-CZ" sz="4800" dirty="0"/>
          </a:p>
        </p:txBody>
      </p:sp>
      <p:sp>
        <p:nvSpPr>
          <p:cNvPr id="3" name="Obdélník 2"/>
          <p:cNvSpPr/>
          <p:nvPr/>
        </p:nvSpPr>
        <p:spPr>
          <a:xfrm>
            <a:off x="971600" y="2154946"/>
            <a:ext cx="67687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3200" b="1" dirty="0" smtClean="0"/>
              <a:t>Nechci, aby s námi chodili do školy nějací cizinci.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4005063"/>
            <a:ext cx="31922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xenofobie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65" name="Picture 41" descr="C:\Users\OEM\AppData\Local\Microsoft\Windows\Temporary Internet Files\Content.IE5\ACJE728X\MP9001784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429000"/>
            <a:ext cx="1584176" cy="238820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2983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5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cs-CZ" sz="4800" dirty="0"/>
              <a:t>Poznáš ze situace projevy chování?</a:t>
            </a:r>
          </a:p>
        </p:txBody>
      </p:sp>
      <p:sp>
        <p:nvSpPr>
          <p:cNvPr id="3" name="Obdélník 2"/>
          <p:cNvSpPr/>
          <p:nvPr/>
        </p:nvSpPr>
        <p:spPr>
          <a:xfrm>
            <a:off x="971600" y="2154946"/>
            <a:ext cx="748883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Mně nevadí žádní cizinci, vždyť záleží pouze na tom, jaký člověk doopravdy je.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4005063"/>
            <a:ext cx="33034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Tolerance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572" y="3699410"/>
            <a:ext cx="3200400" cy="227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917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cs-CZ" sz="4800" dirty="0"/>
              <a:t>Poznáš ze situace projevy chování?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499992" y="4005063"/>
            <a:ext cx="40293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vlastenectví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1961593"/>
            <a:ext cx="777686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Český lid uskutečnil sbírku na stavbu Národního divadla.</a:t>
            </a:r>
            <a:endParaRPr lang="cs-CZ" sz="32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896" y="3585604"/>
            <a:ext cx="3422080" cy="256656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15616" y="6059831"/>
            <a:ext cx="4436583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http://cs.wikipedia.org/wiki/Soubor:Praha_2005-09-20_n%C3%A1rodn%C3%AD_divadlo.jpg</a:t>
            </a:r>
          </a:p>
        </p:txBody>
      </p:sp>
    </p:spTree>
    <p:extLst>
      <p:ext uri="{BB962C8B-B14F-4D97-AF65-F5344CB8AC3E}">
        <p14:creationId xmlns:p14="http://schemas.microsoft.com/office/powerpoint/2010/main" val="165063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892480" cy="1143000"/>
          </a:xfrm>
        </p:spPr>
        <p:txBody>
          <a:bodyPr>
            <a:normAutofit fontScale="90000"/>
          </a:bodyPr>
          <a:lstStyle/>
          <a:p>
            <a:r>
              <a:rPr lang="cs-CZ" sz="4800" dirty="0"/>
              <a:t>Poznáš ze situace projevy chování?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81677" y="4005062"/>
            <a:ext cx="29418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Rasizmus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21084" y="1844824"/>
            <a:ext cx="610242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Jela bych se podívat do Afriky na safari, ale bydlí tam samí černoši.</a:t>
            </a:r>
            <a:endParaRPr lang="cs-CZ" sz="32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52936"/>
            <a:ext cx="2376264" cy="3548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7259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4800" dirty="0"/>
              <a:t>Poznáš ze situace projevy chování?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139952" y="4009624"/>
            <a:ext cx="45391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</a:t>
            </a:r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acionalizmus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1700808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Náš národ vysoce převyšuje ostatní národy v kultuře, vědě, znalostech, šikovnosti, …. prostě ve všem.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475132"/>
            <a:ext cx="1728192" cy="2606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654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25" y="1772816"/>
            <a:ext cx="7704137" cy="432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6050198" y="1564189"/>
            <a:ext cx="2376264" cy="424847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698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projevy chování považuješ za správné a které za nesprávné?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03238" y="2420888"/>
            <a:ext cx="453752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cap="all" dirty="0">
                <a:ln w="9000" cmpd="sng">
                  <a:solidFill>
                    <a:srgbClr val="C3986D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C3986D">
                        <a:shade val="20000"/>
                        <a:satMod val="245000"/>
                      </a:srgbClr>
                    </a:gs>
                    <a:gs pos="43000">
                      <a:srgbClr val="C3986D">
                        <a:satMod val="255000"/>
                      </a:srgbClr>
                    </a:gs>
                    <a:gs pos="48000">
                      <a:srgbClr val="C3986D">
                        <a:shade val="85000"/>
                        <a:satMod val="255000"/>
                      </a:srgbClr>
                    </a:gs>
                    <a:gs pos="100000">
                      <a:srgbClr val="C3986D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</a:t>
            </a:r>
            <a:r>
              <a:rPr lang="cs-CZ" sz="4800" b="1" cap="all" dirty="0">
                <a:ln w="9000" cmpd="sng">
                  <a:solidFill>
                    <a:srgbClr val="C3986D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C3986D">
                        <a:shade val="20000"/>
                        <a:satMod val="245000"/>
                      </a:srgbClr>
                    </a:gs>
                    <a:gs pos="43000">
                      <a:srgbClr val="C3986D">
                        <a:satMod val="255000"/>
                      </a:srgbClr>
                    </a:gs>
                    <a:gs pos="48000">
                      <a:srgbClr val="C3986D">
                        <a:shade val="85000"/>
                        <a:satMod val="255000"/>
                      </a:srgbClr>
                    </a:gs>
                    <a:gs pos="100000">
                      <a:srgbClr val="C3986D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acionalizmus</a:t>
            </a:r>
          </a:p>
        </p:txBody>
      </p:sp>
      <p:pic>
        <p:nvPicPr>
          <p:cNvPr id="8194" name="Picture 2" descr="C:\Users\OEM\AppData\Local\Microsoft\Windows\Temporary Internet Files\Content.IE5\ACJE728X\MC900434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312" y="3815370"/>
            <a:ext cx="2256583" cy="144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OEM\AppData\Local\Microsoft\Windows\Temporary Internet Files\Content.IE5\B4A6B7Q4\MC900437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941" y="3565153"/>
            <a:ext cx="1657641" cy="169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2711" y="5647410"/>
            <a:ext cx="20585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Klikni na obrázek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03265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1000" fill="hold"/>
                                        <p:tgtEl>
                                          <p:spTgt spid="81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projevy chování považuješ za správné a které za nesprávné?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925105" y="2420887"/>
            <a:ext cx="329378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cap="all" dirty="0" smtClean="0">
                <a:ln w="9000" cmpd="sng">
                  <a:solidFill>
                    <a:srgbClr val="C3986D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C3986D">
                        <a:shade val="20000"/>
                        <a:satMod val="245000"/>
                      </a:srgbClr>
                    </a:gs>
                    <a:gs pos="43000">
                      <a:srgbClr val="C3986D">
                        <a:satMod val="255000"/>
                      </a:srgbClr>
                    </a:gs>
                    <a:gs pos="48000">
                      <a:srgbClr val="C3986D">
                        <a:shade val="85000"/>
                        <a:satMod val="255000"/>
                      </a:srgbClr>
                    </a:gs>
                    <a:gs pos="100000">
                      <a:srgbClr val="C3986D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Tolerance</a:t>
            </a:r>
            <a:endParaRPr lang="cs-CZ" sz="4800" b="1" cap="all" dirty="0">
              <a:ln w="9000" cmpd="sng">
                <a:solidFill>
                  <a:srgbClr val="C3986D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C3986D">
                      <a:shade val="20000"/>
                      <a:satMod val="245000"/>
                    </a:srgbClr>
                  </a:gs>
                  <a:gs pos="43000">
                    <a:srgbClr val="C3986D">
                      <a:satMod val="255000"/>
                    </a:srgbClr>
                  </a:gs>
                  <a:gs pos="48000">
                    <a:srgbClr val="C3986D">
                      <a:shade val="85000"/>
                      <a:satMod val="255000"/>
                    </a:srgbClr>
                  </a:gs>
                  <a:gs pos="100000">
                    <a:srgbClr val="C3986D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8194" name="Picture 2" descr="C:\Users\OEM\AppData\Local\Microsoft\Windows\Temporary Internet Files\Content.IE5\ACJE728X\MC900434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312" y="3815370"/>
            <a:ext cx="2256583" cy="144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OEM\AppData\Local\Microsoft\Windows\Temporary Internet Files\Content.IE5\B4A6B7Q4\MC900437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941" y="3565153"/>
            <a:ext cx="1657641" cy="169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2711" y="5647410"/>
            <a:ext cx="20585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Klikni na obrázek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285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1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projevy chování považuješ za správné a které za nesprávné?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101885" y="2420887"/>
            <a:ext cx="294022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cap="all" dirty="0" smtClean="0">
                <a:ln w="9000" cmpd="sng">
                  <a:solidFill>
                    <a:srgbClr val="C3986D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C3986D">
                        <a:shade val="20000"/>
                        <a:satMod val="245000"/>
                      </a:srgbClr>
                    </a:gs>
                    <a:gs pos="43000">
                      <a:srgbClr val="C3986D">
                        <a:satMod val="255000"/>
                      </a:srgbClr>
                    </a:gs>
                    <a:gs pos="48000">
                      <a:srgbClr val="C3986D">
                        <a:shade val="85000"/>
                        <a:satMod val="255000"/>
                      </a:srgbClr>
                    </a:gs>
                    <a:gs pos="100000">
                      <a:srgbClr val="C3986D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Ras</a:t>
            </a:r>
            <a:r>
              <a:rPr lang="cs-CZ" sz="4800" b="1" cap="all" dirty="0" smtClean="0">
                <a:ln w="9000" cmpd="sng">
                  <a:solidFill>
                    <a:srgbClr val="C3986D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C3986D">
                        <a:shade val="20000"/>
                        <a:satMod val="245000"/>
                      </a:srgbClr>
                    </a:gs>
                    <a:gs pos="43000">
                      <a:srgbClr val="C3986D">
                        <a:satMod val="255000"/>
                      </a:srgbClr>
                    </a:gs>
                    <a:gs pos="48000">
                      <a:srgbClr val="C3986D">
                        <a:shade val="85000"/>
                        <a:satMod val="255000"/>
                      </a:srgbClr>
                    </a:gs>
                    <a:gs pos="100000">
                      <a:srgbClr val="C3986D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izmus</a:t>
            </a:r>
            <a:endParaRPr lang="cs-CZ" sz="4800" b="1" cap="all" dirty="0">
              <a:ln w="9000" cmpd="sng">
                <a:solidFill>
                  <a:srgbClr val="C3986D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C3986D">
                      <a:shade val="20000"/>
                      <a:satMod val="245000"/>
                    </a:srgbClr>
                  </a:gs>
                  <a:gs pos="43000">
                    <a:srgbClr val="C3986D">
                      <a:satMod val="255000"/>
                    </a:srgbClr>
                  </a:gs>
                  <a:gs pos="48000">
                    <a:srgbClr val="C3986D">
                      <a:shade val="85000"/>
                      <a:satMod val="255000"/>
                    </a:srgbClr>
                  </a:gs>
                  <a:gs pos="100000">
                    <a:srgbClr val="C3986D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8194" name="Picture 2" descr="C:\Users\OEM\AppData\Local\Microsoft\Windows\Temporary Internet Files\Content.IE5\ACJE728X\MC900434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312" y="3815370"/>
            <a:ext cx="2256583" cy="144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OEM\AppData\Local\Microsoft\Windows\Temporary Internet Files\Content.IE5\B4A6B7Q4\MC900437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941" y="3565153"/>
            <a:ext cx="1657641" cy="169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2711" y="5647410"/>
            <a:ext cx="20585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Klikni na obrázek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285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1000" fill="hold"/>
                                        <p:tgtEl>
                                          <p:spTgt spid="81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projevy chování považuješ za správné a které za nesprávné?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57312" y="2420888"/>
            <a:ext cx="402937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cap="all" dirty="0" smtClean="0">
                <a:ln w="9000" cmpd="sng">
                  <a:solidFill>
                    <a:srgbClr val="C3986D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C3986D">
                        <a:shade val="20000"/>
                        <a:satMod val="245000"/>
                      </a:srgbClr>
                    </a:gs>
                    <a:gs pos="43000">
                      <a:srgbClr val="C3986D">
                        <a:satMod val="255000"/>
                      </a:srgbClr>
                    </a:gs>
                    <a:gs pos="48000">
                      <a:srgbClr val="C3986D">
                        <a:shade val="85000"/>
                        <a:satMod val="255000"/>
                      </a:srgbClr>
                    </a:gs>
                    <a:gs pos="100000">
                      <a:srgbClr val="C3986D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vlastenectví</a:t>
            </a:r>
            <a:endParaRPr lang="cs-CZ" sz="4800" b="1" cap="all" dirty="0">
              <a:ln w="9000" cmpd="sng">
                <a:solidFill>
                  <a:srgbClr val="C3986D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C3986D">
                      <a:shade val="20000"/>
                      <a:satMod val="245000"/>
                    </a:srgbClr>
                  </a:gs>
                  <a:gs pos="43000">
                    <a:srgbClr val="C3986D">
                      <a:satMod val="255000"/>
                    </a:srgbClr>
                  </a:gs>
                  <a:gs pos="48000">
                    <a:srgbClr val="C3986D">
                      <a:shade val="85000"/>
                      <a:satMod val="255000"/>
                    </a:srgbClr>
                  </a:gs>
                  <a:gs pos="100000">
                    <a:srgbClr val="C3986D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8194" name="Picture 2" descr="C:\Users\OEM\AppData\Local\Microsoft\Windows\Temporary Internet Files\Content.IE5\ACJE728X\MC900434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312" y="3815370"/>
            <a:ext cx="2256583" cy="144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OEM\AppData\Local\Microsoft\Windows\Temporary Internet Files\Content.IE5\B4A6B7Q4\MC900437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941" y="3565153"/>
            <a:ext cx="1657641" cy="169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2711" y="5647410"/>
            <a:ext cx="20585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Klikni na obrázek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285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1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projevy chování považuješ za správné a které za nesprávné?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978293" y="2416763"/>
            <a:ext cx="318741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cap="all" dirty="0" smtClean="0">
                <a:ln w="9000" cmpd="sng">
                  <a:solidFill>
                    <a:srgbClr val="C3986D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C3986D">
                        <a:shade val="20000"/>
                        <a:satMod val="245000"/>
                      </a:srgbClr>
                    </a:gs>
                    <a:gs pos="43000">
                      <a:srgbClr val="C3986D">
                        <a:satMod val="255000"/>
                      </a:srgbClr>
                    </a:gs>
                    <a:gs pos="48000">
                      <a:srgbClr val="C3986D">
                        <a:shade val="85000"/>
                        <a:satMod val="255000"/>
                      </a:srgbClr>
                    </a:gs>
                    <a:gs pos="100000">
                      <a:srgbClr val="C3986D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xenofobie</a:t>
            </a:r>
            <a:endParaRPr lang="cs-CZ" sz="4800" b="1" cap="all" dirty="0">
              <a:ln w="9000" cmpd="sng">
                <a:solidFill>
                  <a:srgbClr val="C3986D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C3986D">
                      <a:shade val="20000"/>
                      <a:satMod val="245000"/>
                    </a:srgbClr>
                  </a:gs>
                  <a:gs pos="43000">
                    <a:srgbClr val="C3986D">
                      <a:satMod val="255000"/>
                    </a:srgbClr>
                  </a:gs>
                  <a:gs pos="48000">
                    <a:srgbClr val="C3986D">
                      <a:shade val="85000"/>
                      <a:satMod val="255000"/>
                    </a:srgbClr>
                  </a:gs>
                  <a:gs pos="100000">
                    <a:srgbClr val="C3986D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8194" name="Picture 2" descr="C:\Users\OEM\AppData\Local\Microsoft\Windows\Temporary Internet Files\Content.IE5\ACJE728X\MC900434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312" y="3815370"/>
            <a:ext cx="2256583" cy="144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OEM\AppData\Local\Microsoft\Windows\Temporary Internet Files\Content.IE5\B4A6B7Q4\MC900437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941" y="3565153"/>
            <a:ext cx="1657641" cy="169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2711" y="5647410"/>
            <a:ext cx="20585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Klikni na obrázek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285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1000" fill="hold"/>
                                        <p:tgtEl>
                                          <p:spTgt spid="81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44824"/>
            <a:ext cx="9236149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4276" y="2812286"/>
            <a:ext cx="2199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774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Oslava</Template>
  <TotalTime>224</TotalTime>
  <Words>209</Words>
  <Application>Microsoft Office PowerPoint</Application>
  <PresentationFormat>Předvádění na obrazovce (4:3)</PresentationFormat>
  <Paragraphs>44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LuckyTie</vt:lpstr>
      <vt:lpstr>Motiv sady Office</vt:lpstr>
      <vt:lpstr>Dokument</vt:lpstr>
      <vt:lpstr>Prezentace aplikace PowerPoint</vt:lpstr>
      <vt:lpstr>Vlastenectví</vt:lpstr>
      <vt:lpstr>Poznáš ze situace  projevy chování? tolerance, vlastenectví, nacionalizmus, rasizmus, xenofobie</vt:lpstr>
      <vt:lpstr>Poznáš ze situace projevy chování?</vt:lpstr>
      <vt:lpstr>Poznáš ze situace projevy chování?</vt:lpstr>
      <vt:lpstr>Poznáš ze situace projevy chování?</vt:lpstr>
      <vt:lpstr>Poznáš ze situace projevy chování?</vt:lpstr>
      <vt:lpstr>Poznáš ze situace projevy chování?</vt:lpstr>
      <vt:lpstr>Kontrola</vt:lpstr>
      <vt:lpstr>Které projevy chování považuješ za správné a které za nesprávné?</vt:lpstr>
      <vt:lpstr>Které projevy chování považuješ za správné a které za nesprávné?</vt:lpstr>
      <vt:lpstr>Které projevy chování považuješ za správné a které za nesprávné?</vt:lpstr>
      <vt:lpstr>Které projevy chování považuješ za správné a které za nesprávné?</vt:lpstr>
      <vt:lpstr>Které projevy chování považuješ za správné a které za nesprávné?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Vlastenectví</dc:title>
  <dc:creator>OEM</dc:creator>
  <cp:lastModifiedBy>OEM</cp:lastModifiedBy>
  <cp:revision>26</cp:revision>
  <dcterms:created xsi:type="dcterms:W3CDTF">2011-09-08T17:26:23Z</dcterms:created>
  <dcterms:modified xsi:type="dcterms:W3CDTF">2011-11-21T14:38:54Z</dcterms:modified>
</cp:coreProperties>
</file>