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91" r:id="rId2"/>
    <p:sldId id="290" r:id="rId3"/>
    <p:sldId id="297" r:id="rId4"/>
    <p:sldId id="292" r:id="rId5"/>
    <p:sldId id="260" r:id="rId6"/>
    <p:sldId id="298" r:id="rId7"/>
    <p:sldId id="299" r:id="rId8"/>
    <p:sldId id="300" r:id="rId9"/>
    <p:sldId id="301" r:id="rId10"/>
    <p:sldId id="305" r:id="rId11"/>
    <p:sldId id="303" r:id="rId12"/>
    <p:sldId id="302" r:id="rId13"/>
    <p:sldId id="304" r:id="rId14"/>
    <p:sldId id="306" r:id="rId15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3333CC"/>
    <a:srgbClr val="FFFF66"/>
    <a:srgbClr val="EB212F"/>
    <a:srgbClr val="5F2007"/>
    <a:srgbClr val="0066FF"/>
    <a:srgbClr val="FF6699"/>
    <a:srgbClr val="00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23" autoAdjust="0"/>
    <p:restoredTop sz="92650" autoAdjust="0"/>
  </p:normalViewPr>
  <p:slideViewPr>
    <p:cSldViewPr>
      <p:cViewPr varScale="1">
        <p:scale>
          <a:sx n="97" d="100"/>
          <a:sy n="97" d="100"/>
        </p:scale>
        <p:origin x="-9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4B29E1EB-CAD5-4E78-B939-90CDAACC812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EA9780-3932-43B5-880F-B5E0C94ACDD1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7F80E0-B0A9-46C2-9E21-A3579CD17A93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CCE72A-C4B2-4298-AED1-49F9F0BEBAE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840A38C-D288-4693-876D-A015F9AC4D40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9F57EF5-F350-430C-A47D-F09499034DF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41A1B8-DB59-4FE4-A899-12A32DDAA35A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918590-DA3E-4F61-BF71-4030D760224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62670E-207D-4CB7-BFFB-280343DEA3EA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3813D86-9133-41A5-B87E-5DF498019CF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C0FF5-68A2-4E35-8D11-87A7F3F1CC0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80668CB-6FEB-4068-83A6-6D1989594AB1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F12F3C78-084F-4B60-BFAB-52050613757A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3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3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3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3" cy="7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3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3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3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3" cy="75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3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  <p:sldLayoutId id="2147483805" r:id="rId12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clipart.org/displayimage.php?album=79&amp;pos=0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31" name="Group 59"/>
          <p:cNvGraphicFramePr>
            <a:graphicFrameLocks noGrp="1"/>
          </p:cNvGraphicFramePr>
          <p:nvPr/>
        </p:nvGraphicFramePr>
        <p:xfrm>
          <a:off x="474663" y="2205038"/>
          <a:ext cx="8194675" cy="4270371"/>
        </p:xfrm>
        <a:graphic>
          <a:graphicData uri="http://schemas.openxmlformats.org/drawingml/2006/table">
            <a:tbl>
              <a:tblPr/>
              <a:tblGrid>
                <a:gridCol w="1865089"/>
                <a:gridCol w="6329586"/>
              </a:tblGrid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Střední škola hotelová 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 služeb Kroměř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ž</a:t>
                      </a:r>
                      <a:endParaRPr kumimoji="0" lang="cs-CZ" alt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2523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CZ.1.07/1.5.00/34.0911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80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Ing. Eva Zme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kalov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ablony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VY_32_INOVACE EKO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DUMu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EKO.2501.2 F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Stupeň a typ 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Odborn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 vzděl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oblast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Ekonomická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obor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Ekonomika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okruh</a:t>
                      </a: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Charakteristika 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rodn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ho hospod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řstv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Druh učebn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ho materi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lu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Prezentace,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lov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skupina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Ž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k, 16 - 19 let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2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 seznamuje ž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ky s vymezen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m  hospodářství , efektivitou a jeho růstem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2760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Speci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ln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vzděl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vac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potřeby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- ž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dn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é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-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2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Kl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čov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slova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rodn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hospod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řstv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hospod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řský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proces,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efektivnost,reprodukce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Datum</a:t>
                      </a:r>
                      <a:endParaRPr kumimoji="0" lang="cs-CZ" alt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2. 9. 2012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0" marB="2101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>
                <a:latin typeface="Tahoma" pitchFamily="34" charset="0"/>
              </a:rPr>
              <a:t>Ekonomika– národní hospodářství 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115888"/>
            <a:ext cx="5395912" cy="120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539750" y="-242888"/>
            <a:ext cx="7543800" cy="1655763"/>
          </a:xfrm>
        </p:spPr>
        <p:txBody>
          <a:bodyPr/>
          <a:lstStyle/>
          <a:p>
            <a:pPr algn="ctr" eaLnBrk="1" hangingPunct="1"/>
            <a:r>
              <a:rPr lang="cs-CZ" altLang="cs-CZ" sz="4000" smtClean="0">
                <a:solidFill>
                  <a:srgbClr val="FF6600"/>
                </a:solidFill>
                <a:latin typeface="Times New Roman" pitchFamily="18" charset="0"/>
              </a:rPr>
              <a:t>Charakteristika národního hospodářství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4878387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600FF"/>
                </a:solidFill>
                <a:latin typeface="Times New Roman" pitchFamily="18" charset="0"/>
              </a:rPr>
              <a:t>Co to je NH?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b="1" smtClean="0">
              <a:solidFill>
                <a:srgbClr val="6600FF"/>
              </a:solidFill>
              <a:latin typeface="Times New Roman" pitchFamily="18" charset="0"/>
            </a:endParaRPr>
          </a:p>
          <a:p>
            <a:pPr eaLnBrk="1" hangingPunct="1"/>
            <a:r>
              <a:rPr lang="cs-CZ" altLang="cs-CZ" sz="2800" b="1" smtClean="0">
                <a:solidFill>
                  <a:srgbClr val="3333CC"/>
                </a:solidFill>
                <a:latin typeface="Times New Roman" pitchFamily="18" charset="0"/>
              </a:rPr>
              <a:t>Základem každé společnosti je hospodářství -  jeho ekonomika</a:t>
            </a:r>
          </a:p>
          <a:p>
            <a:pPr eaLnBrk="1" hangingPunct="1"/>
            <a:r>
              <a:rPr lang="cs-CZ" altLang="cs-CZ" sz="2800" b="1" smtClean="0">
                <a:solidFill>
                  <a:srgbClr val="3333CC"/>
                </a:solidFill>
                <a:latin typeface="Times New Roman" pitchFamily="18" charset="0"/>
              </a:rPr>
              <a:t>Národní hospodářství je systém, kde se uskutečňuje hospodářský proces vymezený hranicemi státu</a:t>
            </a:r>
          </a:p>
          <a:p>
            <a:pPr eaLnBrk="1" hangingPunct="1"/>
            <a:r>
              <a:rPr lang="cs-CZ" altLang="cs-CZ" sz="2800" b="1" smtClean="0">
                <a:solidFill>
                  <a:srgbClr val="3333CC"/>
                </a:solidFill>
                <a:latin typeface="Times New Roman" pitchFamily="18" charset="0"/>
              </a:rPr>
              <a:t>Je to souhrn činností hospodářského charakteru, který uskutečňují subjekty podnikání a občané.</a:t>
            </a:r>
            <a:br>
              <a:rPr lang="cs-CZ" altLang="cs-CZ" sz="2800" b="1" smtClean="0">
                <a:solidFill>
                  <a:srgbClr val="3333CC"/>
                </a:solidFill>
                <a:latin typeface="Times New Roman" pitchFamily="18" charset="0"/>
              </a:rPr>
            </a:br>
            <a:r>
              <a:rPr lang="cs-CZ" altLang="cs-CZ" smtClean="0">
                <a:latin typeface="Times New Roman" pitchFamily="18" charset="0"/>
              </a:rPr>
              <a:t/>
            </a:r>
            <a:br>
              <a:rPr lang="cs-CZ" altLang="cs-CZ" smtClean="0">
                <a:latin typeface="Times New Roman" pitchFamily="18" charset="0"/>
              </a:rPr>
            </a:br>
            <a:endParaRPr lang="cs-CZ" altLang="cs-CZ" b="1" smtClean="0">
              <a:solidFill>
                <a:srgbClr val="6600FF"/>
              </a:solidFill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b="1" smtClean="0">
              <a:solidFill>
                <a:srgbClr val="6600FF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3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30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tabLst>
                <a:tab pos="3860800" algn="l"/>
              </a:tabLst>
            </a:pPr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Hospodářský proces</a:t>
            </a:r>
          </a:p>
        </p:txBody>
      </p:sp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900113" y="1628775"/>
            <a:ext cx="6911975" cy="576263"/>
          </a:xfrm>
          <a:prstGeom prst="rect">
            <a:avLst/>
          </a:prstGeom>
          <a:gradFill rotWithShape="1">
            <a:gsLst>
              <a:gs pos="0">
                <a:srgbClr val="0066FF"/>
              </a:gs>
              <a:gs pos="100000">
                <a:schemeClr val="bg1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 eaLnBrk="1" hangingPunct="1"/>
            <a:r>
              <a:rPr lang="cs-CZ" altLang="cs-CZ" sz="2400" b="1"/>
              <a:t>Hospodářský proces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900113" y="3429000"/>
            <a:ext cx="1295400" cy="2160588"/>
          </a:xfrm>
          <a:prstGeom prst="rect">
            <a:avLst/>
          </a:prstGeom>
          <a:gradFill rotWithShape="1">
            <a:gsLst>
              <a:gs pos="0">
                <a:srgbClr val="FF6600"/>
              </a:gs>
              <a:gs pos="100000">
                <a:schemeClr val="bg1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 eaLnBrk="1" hangingPunct="1"/>
            <a:r>
              <a:rPr lang="cs-CZ" altLang="cs-CZ"/>
              <a:t>Výroba</a:t>
            </a:r>
          </a:p>
        </p:txBody>
      </p:sp>
      <p:sp>
        <p:nvSpPr>
          <p:cNvPr id="5125" name="Rectangle 8"/>
          <p:cNvSpPr>
            <a:spLocks noChangeArrowheads="1"/>
          </p:cNvSpPr>
          <p:nvPr/>
        </p:nvSpPr>
        <p:spPr bwMode="auto">
          <a:xfrm>
            <a:off x="6443663" y="3429000"/>
            <a:ext cx="1296987" cy="2160588"/>
          </a:xfrm>
          <a:prstGeom prst="rect">
            <a:avLst/>
          </a:prstGeom>
          <a:gradFill rotWithShape="1">
            <a:gsLst>
              <a:gs pos="0">
                <a:srgbClr val="FF6600"/>
              </a:gs>
              <a:gs pos="100000">
                <a:schemeClr val="bg1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 eaLnBrk="1" hangingPunct="1"/>
            <a:r>
              <a:rPr lang="cs-CZ" altLang="cs-CZ"/>
              <a:t>Spotřeba</a:t>
            </a:r>
          </a:p>
        </p:txBody>
      </p:sp>
      <p:sp>
        <p:nvSpPr>
          <p:cNvPr id="5126" name="Rectangle 9"/>
          <p:cNvSpPr>
            <a:spLocks noChangeArrowheads="1"/>
          </p:cNvSpPr>
          <p:nvPr/>
        </p:nvSpPr>
        <p:spPr bwMode="auto">
          <a:xfrm>
            <a:off x="3995738" y="5229225"/>
            <a:ext cx="792162" cy="69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cs-CZ"/>
              <a:t>TRH</a:t>
            </a:r>
          </a:p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endParaRPr lang="cs-CZ" altLang="cs-CZ"/>
          </a:p>
        </p:txBody>
      </p:sp>
      <p:sp>
        <p:nvSpPr>
          <p:cNvPr id="5127" name="Rectangle 10"/>
          <p:cNvSpPr>
            <a:spLocks noChangeArrowheads="1"/>
          </p:cNvSpPr>
          <p:nvPr/>
        </p:nvSpPr>
        <p:spPr bwMode="auto">
          <a:xfrm>
            <a:off x="2916238" y="3500438"/>
            <a:ext cx="2808287" cy="1081087"/>
          </a:xfrm>
          <a:prstGeom prst="rect">
            <a:avLst/>
          </a:prstGeom>
          <a:gradFill rotWithShape="1">
            <a:gsLst>
              <a:gs pos="0">
                <a:srgbClr val="FF6600"/>
              </a:gs>
              <a:gs pos="100000">
                <a:schemeClr val="bg1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 eaLnBrk="1" hangingPunct="1"/>
            <a:r>
              <a:rPr lang="cs-CZ" altLang="cs-CZ"/>
              <a:t>Rozdělování, směna</a:t>
            </a:r>
          </a:p>
          <a:p>
            <a:pPr algn="ctr" eaLnBrk="1" hangingPunct="1"/>
            <a:r>
              <a:rPr lang="cs-CZ" altLang="cs-CZ"/>
              <a:t>(oběh)</a:t>
            </a:r>
          </a:p>
        </p:txBody>
      </p:sp>
      <p:sp>
        <p:nvSpPr>
          <p:cNvPr id="5128" name="Rectangle 12"/>
          <p:cNvSpPr>
            <a:spLocks noChangeArrowheads="1"/>
          </p:cNvSpPr>
          <p:nvPr/>
        </p:nvSpPr>
        <p:spPr bwMode="auto">
          <a:xfrm rot="21564884" flipH="1">
            <a:off x="2324100" y="4987925"/>
            <a:ext cx="13747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cs-CZ"/>
              <a:t>Nabídka</a:t>
            </a:r>
          </a:p>
        </p:txBody>
      </p:sp>
      <p:sp>
        <p:nvSpPr>
          <p:cNvPr id="5129" name="Rectangle 13"/>
          <p:cNvSpPr>
            <a:spLocks noChangeArrowheads="1"/>
          </p:cNvSpPr>
          <p:nvPr/>
        </p:nvSpPr>
        <p:spPr bwMode="auto">
          <a:xfrm>
            <a:off x="5148263" y="4957763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None/>
            </a:pPr>
            <a:r>
              <a:rPr lang="cs-CZ" altLang="cs-CZ"/>
              <a:t>Poptávka</a:t>
            </a:r>
          </a:p>
        </p:txBody>
      </p:sp>
      <p:sp>
        <p:nvSpPr>
          <p:cNvPr id="5130" name="Line 14"/>
          <p:cNvSpPr>
            <a:spLocks noChangeShapeType="1"/>
          </p:cNvSpPr>
          <p:nvPr/>
        </p:nvSpPr>
        <p:spPr bwMode="auto">
          <a:xfrm>
            <a:off x="4356100" y="2205038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1" name="Line 15"/>
          <p:cNvSpPr>
            <a:spLocks noChangeShapeType="1"/>
          </p:cNvSpPr>
          <p:nvPr/>
        </p:nvSpPr>
        <p:spPr bwMode="auto">
          <a:xfrm>
            <a:off x="1547813" y="2205038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2" name="Line 18"/>
          <p:cNvSpPr>
            <a:spLocks noChangeShapeType="1"/>
          </p:cNvSpPr>
          <p:nvPr/>
        </p:nvSpPr>
        <p:spPr bwMode="auto">
          <a:xfrm>
            <a:off x="7092950" y="2205038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3" name="Line 19"/>
          <p:cNvSpPr>
            <a:spLocks noChangeShapeType="1"/>
          </p:cNvSpPr>
          <p:nvPr/>
        </p:nvSpPr>
        <p:spPr bwMode="auto">
          <a:xfrm>
            <a:off x="2411413" y="5445125"/>
            <a:ext cx="12969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34" name="Line 20"/>
          <p:cNvSpPr>
            <a:spLocks noChangeShapeType="1"/>
          </p:cNvSpPr>
          <p:nvPr/>
        </p:nvSpPr>
        <p:spPr bwMode="auto">
          <a:xfrm flipH="1">
            <a:off x="5003800" y="5445125"/>
            <a:ext cx="11525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1003300"/>
          </a:xfrm>
        </p:spPr>
        <p:txBody>
          <a:bodyPr/>
          <a:lstStyle/>
          <a:p>
            <a:pPr algn="ctr" eaLnBrk="1" hangingPunct="1"/>
            <a:r>
              <a:rPr lang="cs-CZ" altLang="cs-CZ" sz="4000" smtClean="0">
                <a:solidFill>
                  <a:srgbClr val="FF6600"/>
                </a:solidFill>
                <a:latin typeface="Times New Roman" pitchFamily="18" charset="0"/>
              </a:rPr>
              <a:t>Hospodářský proces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/>
            <a:endParaRPr lang="cs-CZ" altLang="cs-CZ" b="1" smtClean="0">
              <a:solidFill>
                <a:srgbClr val="6600FF"/>
              </a:solidFill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b="1" smtClean="0">
                <a:solidFill>
                  <a:srgbClr val="6600FF"/>
                </a:solidFill>
                <a:latin typeface="Times New Roman" pitchFamily="18" charset="0"/>
              </a:rPr>
              <a:t>Výroba  je  hlavní složka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b="1" smtClean="0">
                <a:solidFill>
                  <a:srgbClr val="6600FF"/>
                </a:solidFill>
                <a:latin typeface="Times New Roman" pitchFamily="18" charset="0"/>
              </a:rPr>
              <a:t>Rozdělování a  směnu určuje trh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b="1" smtClean="0">
                <a:solidFill>
                  <a:srgbClr val="6600FF"/>
                </a:solidFill>
                <a:latin typeface="Times New Roman" pitchFamily="18" charset="0"/>
              </a:rPr>
              <a:t>Trh je spojovacím článkem mezi výrobou a spotřebou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b="1" smtClean="0">
                <a:solidFill>
                  <a:srgbClr val="6600FF"/>
                </a:solidFill>
                <a:latin typeface="Times New Roman" pitchFamily="18" charset="0"/>
              </a:rPr>
              <a:t> </a:t>
            </a:r>
          </a:p>
        </p:txBody>
      </p:sp>
      <p:pic>
        <p:nvPicPr>
          <p:cNvPr id="7174" name="Picture 6" descr="bag of mone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4149725"/>
            <a:ext cx="1817687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-4232275" y="3244850"/>
            <a:ext cx="3657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just" eaLnBrk="1" hangingPunct="1"/>
            <a:r>
              <a:rPr lang="cs-CZ" altLang="cs-CZ">
                <a:latin typeface="Times New Roman" pitchFamily="18" charset="0"/>
              </a:rPr>
              <a:t>Stát celé dění v ekonomice usměrňuje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7272337" cy="1106487"/>
          </a:xfrm>
        </p:spPr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FF6600"/>
                </a:solidFill>
                <a:latin typeface="Times New Roman" pitchFamily="18" charset="0"/>
              </a:rPr>
              <a:t>Hlavní funkce národního hospodářství</a:t>
            </a:r>
            <a:r>
              <a:rPr lang="cs-CZ" altLang="cs-CZ" sz="2800" smtClean="0">
                <a:solidFill>
                  <a:srgbClr val="FF9966"/>
                </a:solidFill>
                <a:latin typeface="Times New Roman" pitchFamily="18" charset="0"/>
              </a:rPr>
              <a:t/>
            </a:r>
            <a:br>
              <a:rPr lang="cs-CZ" altLang="cs-CZ" sz="2800" smtClean="0">
                <a:solidFill>
                  <a:srgbClr val="FF9966"/>
                </a:solidFill>
                <a:latin typeface="Times New Roman" pitchFamily="18" charset="0"/>
              </a:rPr>
            </a:br>
            <a:endParaRPr lang="cs-CZ" altLang="cs-CZ" sz="2800" smtClean="0">
              <a:solidFill>
                <a:srgbClr val="FF9966"/>
              </a:solidFill>
              <a:latin typeface="Times New Roman" pitchFamily="18" charset="0"/>
            </a:endParaRPr>
          </a:p>
        </p:txBody>
      </p:sp>
      <p:sp>
        <p:nvSpPr>
          <p:cNvPr id="8196" name="Rectangle 5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b="1" u="sng" smtClean="0">
              <a:solidFill>
                <a:srgbClr val="6600FF"/>
              </a:solidFill>
              <a:latin typeface="Times New Roman" pitchFamily="18" charset="0"/>
            </a:endParaRPr>
          </a:p>
          <a:p>
            <a:pPr algn="ctr" eaLnBrk="1" hangingPunct="1">
              <a:buFont typeface="Wingdings" pitchFamily="2" charset="2"/>
              <a:buChar char="q"/>
            </a:pPr>
            <a:r>
              <a:rPr lang="cs-CZ" altLang="cs-CZ" b="1" u="sng" smtClean="0">
                <a:solidFill>
                  <a:srgbClr val="6600FF"/>
                </a:solidFill>
                <a:latin typeface="Times New Roman" pitchFamily="18" charset="0"/>
              </a:rPr>
              <a:t>Uspokojování potřeb obyvatelstva daného státu.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b="1" u="sng" smtClean="0">
              <a:solidFill>
                <a:srgbClr val="6600FF"/>
              </a:solidFill>
              <a:latin typeface="Times New Roman" pitchFamily="18" charset="0"/>
            </a:endParaRPr>
          </a:p>
          <a:p>
            <a:pPr algn="ctr" eaLnBrk="1" hangingPunct="1"/>
            <a:r>
              <a:rPr lang="cs-CZ" altLang="cs-CZ" b="1" smtClean="0">
                <a:latin typeface="Times New Roman" pitchFamily="18" charset="0"/>
              </a:rPr>
              <a:t>Problematikou NH se zabývá </a:t>
            </a:r>
            <a:r>
              <a:rPr lang="cs-CZ" altLang="cs-CZ" b="1" u="sng" smtClean="0">
                <a:latin typeface="Times New Roman" pitchFamily="18" charset="0"/>
              </a:rPr>
              <a:t>makroekonomie</a:t>
            </a:r>
            <a:r>
              <a:rPr lang="cs-CZ" altLang="cs-CZ" smtClean="0"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Efektivnost hospodářství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/>
            <a:r>
              <a:rPr lang="cs-CZ" altLang="cs-CZ" dirty="0" smtClean="0">
                <a:solidFill>
                  <a:srgbClr val="0066FF"/>
                </a:solidFill>
                <a:latin typeface="Times New Roman" pitchFamily="18" charset="0"/>
              </a:rPr>
              <a:t>Efektivnost je účinnost vynaložených zdrojů při uskutečňování hospodářského procesu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dirty="0" smtClean="0">
              <a:solidFill>
                <a:srgbClr val="0066FF"/>
              </a:solidFill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dirty="0" smtClean="0">
                <a:solidFill>
                  <a:srgbClr val="0066FF"/>
                </a:solidFill>
                <a:latin typeface="Times New Roman" pitchFamily="18" charset="0"/>
              </a:rPr>
              <a:t>Je to poměr mezi dosaženým účinkem a vynaloženými zdroji při určité pracovní činnosti </a:t>
            </a:r>
            <a:r>
              <a:rPr lang="cs-CZ" altLang="cs-CZ" dirty="0" smtClean="0">
                <a:solidFill>
                  <a:srgbClr val="0066FF"/>
                </a:solidFill>
                <a:latin typeface="Times New Roman" pitchFamily="18" charset="0"/>
              </a:rPr>
              <a:t>(poměr </a:t>
            </a:r>
            <a:r>
              <a:rPr lang="cs-CZ" altLang="cs-CZ" dirty="0" smtClean="0">
                <a:solidFill>
                  <a:srgbClr val="0066FF"/>
                </a:solidFill>
                <a:latin typeface="Times New Roman" pitchFamily="18" charset="0"/>
              </a:rPr>
              <a:t>mezi  jejími výstupy - užitkem a vstupy - zdroji)</a:t>
            </a:r>
          </a:p>
          <a:p>
            <a:pPr eaLnBrk="1" hangingPunct="1">
              <a:buFont typeface="Wingdings" pitchFamily="2" charset="2"/>
              <a:buChar char="Ø"/>
            </a:pPr>
            <a:endParaRPr lang="cs-CZ" altLang="cs-CZ" dirty="0" smtClean="0">
              <a:solidFill>
                <a:srgbClr val="0066FF"/>
              </a:solidFill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dirty="0" smtClean="0">
              <a:solidFill>
                <a:srgbClr val="0066FF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z="2800" smtClean="0">
                <a:solidFill>
                  <a:srgbClr val="EB212F"/>
                </a:solidFill>
                <a:latin typeface="Times New Roman" pitchFamily="18" charset="0"/>
              </a:rPr>
              <a:t>Pracovat efektivně znamená vyrábět úsporně s vysokými užitnými vlastnostmi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4116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Vstupy  (X)                               Výstupy  (Y)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         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3419475" y="2565400"/>
            <a:ext cx="1657350" cy="3455988"/>
          </a:xfrm>
          <a:prstGeom prst="rect">
            <a:avLst/>
          </a:prstGeom>
          <a:solidFill>
            <a:srgbClr val="00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cs-CZ" altLang="cs-CZ" sz="2400" b="1"/>
              <a:t>Pracovní</a:t>
            </a:r>
          </a:p>
          <a:p>
            <a:pPr algn="ctr" eaLnBrk="1" hangingPunct="1"/>
            <a:r>
              <a:rPr lang="cs-CZ" altLang="cs-CZ" sz="2400" b="1"/>
              <a:t>proces</a:t>
            </a:r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>
            <a:off x="5148263" y="4292600"/>
            <a:ext cx="1871662" cy="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>
            <a:off x="900113" y="2924175"/>
            <a:ext cx="2519362" cy="506413"/>
          </a:xfrm>
          <a:prstGeom prst="rightArrow">
            <a:avLst>
              <a:gd name="adj1" fmla="val 50000"/>
              <a:gd name="adj2" fmla="val 124373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1" hangingPunct="1"/>
            <a:endParaRPr lang="cs-CZ" altLang="cs-CZ"/>
          </a:p>
        </p:txBody>
      </p:sp>
      <p:sp>
        <p:nvSpPr>
          <p:cNvPr id="9223" name="AutoShape 7"/>
          <p:cNvSpPr>
            <a:spLocks noChangeArrowheads="1"/>
          </p:cNvSpPr>
          <p:nvPr/>
        </p:nvSpPr>
        <p:spPr bwMode="auto">
          <a:xfrm>
            <a:off x="900113" y="4076700"/>
            <a:ext cx="2590800" cy="503238"/>
          </a:xfrm>
          <a:prstGeom prst="rightArrow">
            <a:avLst>
              <a:gd name="adj1" fmla="val 50000"/>
              <a:gd name="adj2" fmla="val 128706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1" hangingPunct="1"/>
            <a:endParaRPr lang="cs-CZ" altLang="cs-CZ"/>
          </a:p>
        </p:txBody>
      </p:sp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900113" y="5157788"/>
            <a:ext cx="2447925" cy="576262"/>
          </a:xfrm>
          <a:prstGeom prst="rightArrow">
            <a:avLst>
              <a:gd name="adj1" fmla="val 50000"/>
              <a:gd name="adj2" fmla="val 106198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1" hangingPunct="1"/>
            <a:endParaRPr lang="cs-CZ" altLang="cs-CZ"/>
          </a:p>
        </p:txBody>
      </p:sp>
      <p:sp>
        <p:nvSpPr>
          <p:cNvPr id="9225" name="AutoShape 9"/>
          <p:cNvSpPr>
            <a:spLocks noChangeArrowheads="1"/>
          </p:cNvSpPr>
          <p:nvPr/>
        </p:nvSpPr>
        <p:spPr bwMode="auto">
          <a:xfrm>
            <a:off x="5076825" y="3789363"/>
            <a:ext cx="2159000" cy="1008062"/>
          </a:xfrm>
          <a:prstGeom prst="rightArrow">
            <a:avLst>
              <a:gd name="adj1" fmla="val 49917"/>
              <a:gd name="adj2" fmla="val 45988"/>
            </a:avLst>
          </a:prstGeom>
          <a:gradFill rotWithShape="1">
            <a:gsLst>
              <a:gs pos="0">
                <a:srgbClr val="FFFF66"/>
              </a:gs>
              <a:gs pos="100000">
                <a:srgbClr val="00CCFF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lang="cs-CZ" altLang="cs-CZ">
              <a:solidFill>
                <a:srgbClr val="6600FF"/>
              </a:solidFill>
            </a:endParaRPr>
          </a:p>
        </p:txBody>
      </p:sp>
      <p:sp>
        <p:nvSpPr>
          <p:cNvPr id="9226" name="Text Box 12"/>
          <p:cNvSpPr txBox="1">
            <a:spLocks noChangeArrowheads="1"/>
          </p:cNvSpPr>
          <p:nvPr/>
        </p:nvSpPr>
        <p:spPr bwMode="auto">
          <a:xfrm>
            <a:off x="1095375" y="2636838"/>
            <a:ext cx="1885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materiál, energie</a:t>
            </a:r>
          </a:p>
        </p:txBody>
      </p:sp>
      <p:sp>
        <p:nvSpPr>
          <p:cNvPr id="9227" name="Text Box 13"/>
          <p:cNvSpPr txBox="1">
            <a:spLocks noChangeArrowheads="1"/>
          </p:cNvSpPr>
          <p:nvPr/>
        </p:nvSpPr>
        <p:spPr bwMode="auto">
          <a:xfrm>
            <a:off x="1166813" y="3808413"/>
            <a:ext cx="160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budovy, stroje</a:t>
            </a:r>
          </a:p>
        </p:txBody>
      </p:sp>
      <p:sp>
        <p:nvSpPr>
          <p:cNvPr id="9228" name="Text Box 14"/>
          <p:cNvSpPr txBox="1">
            <a:spLocks noChangeArrowheads="1"/>
          </p:cNvSpPr>
          <p:nvPr/>
        </p:nvSpPr>
        <p:spPr bwMode="auto">
          <a:xfrm>
            <a:off x="1166813" y="4889500"/>
            <a:ext cx="147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pracovní síla</a:t>
            </a:r>
          </a:p>
        </p:txBody>
      </p:sp>
      <p:sp>
        <p:nvSpPr>
          <p:cNvPr id="9229" name="Text Box 15"/>
          <p:cNvSpPr txBox="1">
            <a:spLocks noChangeArrowheads="1"/>
          </p:cNvSpPr>
          <p:nvPr/>
        </p:nvSpPr>
        <p:spPr bwMode="auto">
          <a:xfrm>
            <a:off x="5272088" y="3141663"/>
            <a:ext cx="17843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výrobky, služby</a:t>
            </a:r>
          </a:p>
          <a:p>
            <a:pPr eaLnBrk="1" hangingPunct="1"/>
            <a:r>
              <a:rPr lang="cs-CZ" altLang="cs-CZ"/>
              <a:t>   VÝKONY</a:t>
            </a:r>
          </a:p>
        </p:txBody>
      </p:sp>
      <p:sp>
        <p:nvSpPr>
          <p:cNvPr id="9230" name="Text Box 18"/>
          <p:cNvSpPr txBox="1">
            <a:spLocks noChangeArrowheads="1"/>
          </p:cNvSpPr>
          <p:nvPr/>
        </p:nvSpPr>
        <p:spPr bwMode="auto">
          <a:xfrm>
            <a:off x="7235825" y="4076700"/>
            <a:ext cx="17287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 </a:t>
            </a:r>
            <a:r>
              <a:rPr lang="cs-CZ" altLang="cs-CZ" sz="2800" b="1">
                <a:solidFill>
                  <a:srgbClr val="EB212F"/>
                </a:solidFill>
              </a:rPr>
              <a:t>E = Y / 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Hospodářský růst (rozšířená reprodukce)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eaLnBrk="1" hangingPunct="1"/>
            <a:r>
              <a:rPr lang="cs-CZ" altLang="cs-CZ" smtClean="0">
                <a:solidFill>
                  <a:srgbClr val="0066FF"/>
                </a:solidFill>
                <a:latin typeface="Times New Roman" pitchFamily="18" charset="0"/>
              </a:rPr>
              <a:t>Lidské potřeby se musí uspokojovat opakovaně.</a:t>
            </a:r>
          </a:p>
          <a:p>
            <a:pPr eaLnBrk="1" hangingPunct="1"/>
            <a:r>
              <a:rPr lang="cs-CZ" altLang="cs-CZ" smtClean="0">
                <a:solidFill>
                  <a:srgbClr val="0066FF"/>
                </a:solidFill>
                <a:latin typeface="Times New Roman" pitchFamily="18" charset="0"/>
              </a:rPr>
              <a:t>Hospodářský proces musí být opakovaný</a:t>
            </a:r>
            <a:r>
              <a:rPr lang="cs-CZ" altLang="cs-CZ" smtClean="0">
                <a:latin typeface="Times New Roman" pitchFamily="18" charset="0"/>
              </a:rPr>
              <a:t>.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    </a:t>
            </a:r>
            <a:r>
              <a:rPr lang="cs-CZ" altLang="cs-CZ" b="1" smtClean="0">
                <a:solidFill>
                  <a:srgbClr val="EB212F"/>
                </a:solidFill>
                <a:latin typeface="Times New Roman" pitchFamily="18" charset="0"/>
              </a:rPr>
              <a:t>Tomu říkáme REPRODUKCE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Rozšířená reprodukce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altLang="cs-CZ" smtClean="0">
              <a:solidFill>
                <a:srgbClr val="00CCFF"/>
              </a:solidFill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mtClean="0">
              <a:solidFill>
                <a:srgbClr val="00CCFF"/>
              </a:solidFill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00CCFF"/>
                </a:solidFill>
                <a:latin typeface="Times New Roman" pitchFamily="18" charset="0"/>
              </a:rPr>
              <a:t>Vyplývá  ze zvyšování životní úrovně obyvatelstva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>
              <a:solidFill>
                <a:srgbClr val="00CCFF"/>
              </a:solidFill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00CCFF"/>
                </a:solidFill>
                <a:latin typeface="Times New Roman" pitchFamily="18" charset="0"/>
              </a:rPr>
              <a:t>To předpokládá vytváření většího množství dokonalejších statků a služeb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Podmínkou rozšířené reprodukce je 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3333CC"/>
              </a:solidFill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Zvýšení množství výrobních zdrojů – extenzivní způsob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3333CC"/>
              </a:solidFill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Zvýšení kvality výrobních zdrojů – intenzivní způsob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Otázky k opakování</a:t>
            </a:r>
            <a:b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</a:br>
            <a:endParaRPr lang="cs-CZ" altLang="cs-CZ" smtClean="0">
              <a:solidFill>
                <a:srgbClr val="EB212F"/>
              </a:solidFill>
              <a:latin typeface="Times New Roman" pitchFamily="18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eaLnBrk="1" hangingPunct="1">
              <a:buFont typeface="Wingdings" pitchFamily="2" charset="2"/>
              <a:buChar char="q"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Pojem hospodářský proces,hospodářství,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   efektivnost hospodářství,hospodářský růst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Cíl hospodářského procesu je ..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Proč je nutné usilovat o hospodářský růst,tj. rozšířenou reprodukci?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Jakými způsoby je možné hospodářského růstu dosáhnout?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EB212F"/>
              </a:solidFill>
              <a:latin typeface="Times New Roman" pitchFamily="18" charset="0"/>
            </a:endParaRPr>
          </a:p>
        </p:txBody>
      </p:sp>
      <p:pic>
        <p:nvPicPr>
          <p:cNvPr id="13316" name="Picture 6" descr="call on m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0"/>
            <a:ext cx="1584325" cy="136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Úkol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cs-CZ" altLang="cs-CZ" b="1" smtClean="0">
                <a:solidFill>
                  <a:srgbClr val="FF6600"/>
                </a:solidFill>
                <a:latin typeface="Times New Roman" pitchFamily="18" charset="0"/>
              </a:rPr>
              <a:t>V pracovním listě č. 1 vyhotovte úkol číslo1,2,3,4</a:t>
            </a:r>
            <a:endParaRPr lang="en-US" altLang="cs-CZ" b="1" smtClean="0">
              <a:solidFill>
                <a:srgbClr val="FF6600"/>
              </a:solidFill>
              <a:latin typeface="Times New Roman" pitchFamily="18" charset="0"/>
            </a:endParaRPr>
          </a:p>
          <a:p>
            <a:pPr algn="ctr" eaLnBrk="1" hangingPunct="1">
              <a:buFont typeface="Wingdings" pitchFamily="2" charset="2"/>
              <a:buNone/>
            </a:pPr>
            <a:endParaRPr lang="cs-CZ" altLang="cs-CZ" b="1" smtClean="0">
              <a:solidFill>
                <a:srgbClr val="FF6600"/>
              </a:solidFill>
              <a:latin typeface="Times New Roman" pitchFamily="18" charset="0"/>
            </a:endParaRPr>
          </a:p>
        </p:txBody>
      </p:sp>
      <p:pic>
        <p:nvPicPr>
          <p:cNvPr id="14340" name="Picture 6" descr="dont call on m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4076700"/>
            <a:ext cx="21605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Použité zdroje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1600" smtClean="0">
                <a:latin typeface="Times New Roman" pitchFamily="18" charset="0"/>
              </a:rPr>
              <a:t>BIŇOVEC, K., PEŠTOVÁ S. </a:t>
            </a:r>
            <a:r>
              <a:rPr lang="cs-CZ" altLang="cs-CZ" sz="1600" i="1" smtClean="0">
                <a:latin typeface="Times New Roman" pitchFamily="18" charset="0"/>
              </a:rPr>
              <a:t>Ekonomika a provoz obchodu</a:t>
            </a:r>
            <a:r>
              <a:rPr lang="cs-CZ" altLang="cs-CZ" sz="1600" smtClean="0">
                <a:latin typeface="Times New Roman" pitchFamily="18" charset="0"/>
              </a:rPr>
              <a:t>. 1.vyd. Praha : Fortuna, 1995. 136 s. ISBN 80-7168-191-1.</a:t>
            </a:r>
          </a:p>
          <a:p>
            <a:pPr eaLnBrk="1" hangingPunct="1"/>
            <a:r>
              <a:rPr lang="cs-CZ" altLang="cs-CZ" sz="1600" smtClean="0">
                <a:latin typeface="Times New Roman" pitchFamily="18" charset="0"/>
              </a:rPr>
              <a:t>KLÍNSKÝ, Petr. </a:t>
            </a:r>
            <a:r>
              <a:rPr lang="cs-CZ" altLang="cs-CZ" sz="1600" i="1" smtClean="0">
                <a:latin typeface="Times New Roman" pitchFamily="18" charset="0"/>
              </a:rPr>
              <a:t>Ekonomika pro obchodní</a:t>
            </a:r>
            <a:r>
              <a:rPr lang="cs-CZ" altLang="cs-CZ" sz="1600" smtClean="0">
                <a:latin typeface="Times New Roman" pitchFamily="18" charset="0"/>
              </a:rPr>
              <a:t> </a:t>
            </a:r>
            <a:r>
              <a:rPr lang="cs-CZ" altLang="cs-CZ" sz="1600" i="1" smtClean="0">
                <a:latin typeface="Times New Roman" pitchFamily="18" charset="0"/>
              </a:rPr>
              <a:t>akademie a ostatní střední školy. </a:t>
            </a:r>
            <a:r>
              <a:rPr lang="cs-CZ" altLang="cs-CZ" sz="1600" smtClean="0">
                <a:latin typeface="Times New Roman" pitchFamily="18" charset="0"/>
              </a:rPr>
              <a:t>4.vyd.  Praha : Fortuna, 2007. 184 s. ISBN 978-80-7373-000-0.</a:t>
            </a:r>
          </a:p>
          <a:p>
            <a:pPr eaLnBrk="1" hangingPunct="1"/>
            <a:r>
              <a:rPr lang="cs-CZ" altLang="cs-CZ" sz="1600" smtClean="0">
                <a:latin typeface="Times New Roman" pitchFamily="18" charset="0"/>
              </a:rPr>
              <a:t>ŠVARCOVÁ J. a kol. </a:t>
            </a:r>
            <a:r>
              <a:rPr lang="cs-CZ" altLang="cs-CZ" sz="1600" i="1" smtClean="0">
                <a:latin typeface="Times New Roman" pitchFamily="18" charset="0"/>
              </a:rPr>
              <a:t>Ekonomie – stručný přehled</a:t>
            </a:r>
            <a:r>
              <a:rPr lang="cs-CZ" altLang="cs-CZ" sz="1600" smtClean="0">
                <a:latin typeface="Times New Roman" pitchFamily="18" charset="0"/>
              </a:rPr>
              <a:t>. Zlín : CEED 2006. 295 s. ISBN 80-903433-3-3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16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Times New Roman" pitchFamily="18" charset="0"/>
              </a:rPr>
              <a:t>Seznam odkazů na použité obrázky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229600" cy="44116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</a:rPr>
              <a:t>Snímek  4 - [cit. 2012-14-09]. Dostupný pod licencí Public Domain Clip Art na WWW: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cs-CZ" sz="1400" smtClean="0">
                <a:latin typeface="Times New Roman" pitchFamily="18" charset="0"/>
                <a:hlinkClick r:id="rId2" action="ppaction://hlinksldjump"/>
              </a:rPr>
              <a:t>&lt;</a:t>
            </a:r>
            <a:r>
              <a:rPr lang="cs-CZ" altLang="cs-CZ" sz="1400" smtClean="0">
                <a:latin typeface="Times New Roman" pitchFamily="18" charset="0"/>
                <a:hlinkClick r:id="rId3"/>
              </a:rPr>
              <a:t>http://www.pdclipart.org/displayimage.php?album=79&amp;pos=0</a:t>
            </a:r>
            <a:r>
              <a:rPr lang="en-US" altLang="cs-CZ" sz="1400" smtClean="0">
                <a:latin typeface="Times New Roman" pitchFamily="18" charset="0"/>
                <a:hlinkClick r:id="rId2" action="ppaction://hlinksldjump"/>
              </a:rPr>
              <a:t>&gt;</a:t>
            </a:r>
            <a:endParaRPr lang="cs-CZ" altLang="cs-CZ" sz="1400" smtClean="0">
              <a:latin typeface="Times New Roman" pitchFamily="18" charset="0"/>
              <a:hlinkClick r:id="rId2" action="ppaction://hlinksldjump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z="140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</a:rPr>
              <a:t>Snímek </a:t>
            </a:r>
            <a:r>
              <a:rPr lang="en-US" altLang="cs-CZ" sz="1200" smtClean="0">
                <a:latin typeface="Times New Roman" pitchFamily="18" charset="0"/>
              </a:rPr>
              <a:t>11</a:t>
            </a:r>
            <a:r>
              <a:rPr lang="cs-CZ" altLang="cs-CZ" sz="1200" smtClean="0">
                <a:latin typeface="Times New Roman" pitchFamily="18" charset="0"/>
              </a:rPr>
              <a:t> - [cit. 2012-14-09]. Dostupný pod licencí Public Domain Clip Art na WWW: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cs-CZ" sz="1400" smtClean="0">
                <a:latin typeface="Times New Roman" pitchFamily="18" charset="0"/>
              </a:rPr>
              <a:t>&lt;</a:t>
            </a:r>
            <a:r>
              <a:rPr lang="cs-CZ" altLang="cs-CZ" sz="1400" smtClean="0">
                <a:latin typeface="Times New Roman" pitchFamily="18" charset="0"/>
                <a:hlinkClick r:id="rId4" action="ppaction://hlinksldjump"/>
              </a:rPr>
              <a:t>http://www.pdclipart.org/displayimage.php?album=37&amp;pos=79</a:t>
            </a:r>
            <a:r>
              <a:rPr lang="en-US" altLang="cs-CZ" sz="1400" smtClean="0">
                <a:latin typeface="Times New Roman" pitchFamily="18" charset="0"/>
                <a:hlinkClick r:id="rId4" action="ppaction://hlinksldjump"/>
              </a:rPr>
              <a:t>&gt;</a:t>
            </a:r>
            <a:endParaRPr lang="en-US" altLang="cs-CZ" sz="140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US" altLang="cs-CZ" sz="140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</a:rPr>
              <a:t>Snímek </a:t>
            </a:r>
            <a:r>
              <a:rPr lang="en-US" altLang="cs-CZ" sz="1200" smtClean="0">
                <a:latin typeface="Times New Roman" pitchFamily="18" charset="0"/>
              </a:rPr>
              <a:t>12</a:t>
            </a:r>
            <a:r>
              <a:rPr lang="cs-CZ" altLang="cs-CZ" sz="1200" smtClean="0">
                <a:latin typeface="Times New Roman" pitchFamily="18" charset="0"/>
              </a:rPr>
              <a:t> - [cit. 2012-14-09]. Dostupný pod licencí Public Domain Clip Art na WWW</a:t>
            </a:r>
            <a:endParaRPr lang="en-US" altLang="cs-CZ" sz="140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cs-CZ" sz="1300" smtClean="0">
                <a:latin typeface="Times New Roman" pitchFamily="18" charset="0"/>
              </a:rPr>
              <a:t>&lt;</a:t>
            </a:r>
            <a:r>
              <a:rPr lang="cs-CZ" altLang="cs-CZ" sz="1300" smtClean="0">
                <a:latin typeface="Times New Roman" pitchFamily="18" charset="0"/>
              </a:rPr>
              <a:t>http://www.pdclipart.org/displayimage.php?album=37&amp;pos=158</a:t>
            </a:r>
            <a:r>
              <a:rPr lang="en-US" altLang="cs-CZ" sz="1300" smtClean="0">
                <a:latin typeface="Times New Roman" pitchFamily="18" charset="0"/>
              </a:rPr>
              <a:t>&gt;</a:t>
            </a:r>
            <a:endParaRPr lang="cs-CZ" altLang="cs-CZ" sz="13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872</TotalTime>
  <Words>465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Wingdings</vt:lpstr>
      <vt:lpstr>Calibri</vt:lpstr>
      <vt:lpstr>Times New Roman</vt:lpstr>
      <vt:lpstr>Tahoma</vt:lpstr>
      <vt:lpstr>Síť</vt:lpstr>
      <vt:lpstr>Snímek 1</vt:lpstr>
      <vt:lpstr>Charakteristika národního hospodářství</vt:lpstr>
      <vt:lpstr>Hospodářský proces</vt:lpstr>
      <vt:lpstr>Hospodářský proces</vt:lpstr>
      <vt:lpstr>Hlavní funkce národního hospodářství </vt:lpstr>
      <vt:lpstr>Efektivnost hospodářství</vt:lpstr>
      <vt:lpstr>Pracovat efektivně znamená vyrábět úsporně s vysokými užitnými vlastnostmi</vt:lpstr>
      <vt:lpstr>Hospodářský růst (rozšířená reprodukce)</vt:lpstr>
      <vt:lpstr>Rozšířená reprodukce</vt:lpstr>
      <vt:lpstr>Podmínkou rozšířené reprodukce je :</vt:lpstr>
      <vt:lpstr>Otázky k opakování </vt:lpstr>
      <vt:lpstr>Úkol</vt:lpstr>
      <vt:lpstr>Použité zdroje</vt:lpstr>
      <vt:lpstr>Seznam odkazů na použité obrázky</vt:lpstr>
    </vt:vector>
  </TitlesOfParts>
  <Company>SŠHS Kroměříž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HOSPODÁŘSTVÍ</dc:title>
  <dc:creator>SŠHS Kroměříž</dc:creator>
  <cp:lastModifiedBy>Dum</cp:lastModifiedBy>
  <cp:revision>69</cp:revision>
  <dcterms:created xsi:type="dcterms:W3CDTF">2009-01-20T13:25:09Z</dcterms:created>
  <dcterms:modified xsi:type="dcterms:W3CDTF">2014-06-14T14:51:25Z</dcterms:modified>
</cp:coreProperties>
</file>