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308" r:id="rId2"/>
    <p:sldId id="272" r:id="rId3"/>
    <p:sldId id="330" r:id="rId4"/>
    <p:sldId id="320" r:id="rId5"/>
    <p:sldId id="273" r:id="rId6"/>
    <p:sldId id="323" r:id="rId7"/>
    <p:sldId id="321" r:id="rId8"/>
    <p:sldId id="322" r:id="rId9"/>
    <p:sldId id="324" r:id="rId10"/>
    <p:sldId id="274" r:id="rId11"/>
    <p:sldId id="332" r:id="rId12"/>
    <p:sldId id="333" r:id="rId13"/>
    <p:sldId id="334" r:id="rId14"/>
    <p:sldId id="326" r:id="rId15"/>
    <p:sldId id="327" r:id="rId16"/>
    <p:sldId id="328" r:id="rId17"/>
    <p:sldId id="329" r:id="rId18"/>
    <p:sldId id="331" r:id="rId19"/>
    <p:sldId id="319" r:id="rId2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600" b="1" kern="1200">
        <a:solidFill>
          <a:srgbClr val="6600FF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600" b="1" kern="1200">
        <a:solidFill>
          <a:srgbClr val="6600FF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600" b="1" kern="1200">
        <a:solidFill>
          <a:srgbClr val="6600FF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600" b="1" kern="1200">
        <a:solidFill>
          <a:srgbClr val="6600FF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3333CC"/>
    <a:srgbClr val="FFFF66"/>
    <a:srgbClr val="EB212F"/>
    <a:srgbClr val="5F2007"/>
    <a:srgbClr val="0066FF"/>
    <a:srgbClr val="FF6699"/>
    <a:srgbClr val="66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23" autoAdjust="0"/>
    <p:restoredTop sz="92650" autoAdjust="0"/>
  </p:normalViewPr>
  <p:slideViewPr>
    <p:cSldViewPr>
      <p:cViewPr varScale="1">
        <p:scale>
          <a:sx n="97" d="100"/>
          <a:sy n="97" d="100"/>
        </p:scale>
        <p:origin x="-9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19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8D9AB125-60DD-4FCF-A4E7-EAF02145B6D2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A800E05-73E7-4A95-B916-9B3B779E9EF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DD2A7D8-23D2-4D6A-8B71-CA0598BFA12D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C96B33-57EA-455B-8223-29426674CF18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A69C06-650B-4D3D-B9E1-40AA6EF23DEB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BB42C0-ADB8-4B46-AAA9-65D0639CB856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7D44BE8-4FD8-4C29-9636-D3132E045A3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6509736-A6F2-4C1B-8D48-0F89FA66ACF0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0199CA-922D-41FB-9D68-AFD78DFA4FC8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5B863C-FA8E-4614-8D30-07DB1E7A42E2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B8CD53A-2155-4869-90E2-5794488766A2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6CFAEF5-21E4-4812-A2A1-A997BAB5533B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F4D6693-20E2-41DC-85E2-6B6607A9C3F5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sz="1000" b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sz="1000" b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 b="0">
                <a:solidFill>
                  <a:schemeClr val="tx1"/>
                </a:solidFill>
              </a:defRPr>
            </a:lvl1pPr>
          </a:lstStyle>
          <a:p>
            <a:fld id="{CD4BCC02-AD27-4123-A0D6-957307858FA5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7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7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7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7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7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7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28" name="Group 56"/>
          <p:cNvGraphicFramePr>
            <a:graphicFrameLocks noGrp="1"/>
          </p:cNvGraphicFramePr>
          <p:nvPr/>
        </p:nvGraphicFramePr>
        <p:xfrm>
          <a:off x="474663" y="2205038"/>
          <a:ext cx="8194675" cy="4270384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koly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HS Kroměř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ž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252332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slo projektu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CZ.1.07/1.5.00/34.0911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Ing. Eva Zme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kalov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ablony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VY_32_INOVACE EKO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DUMu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EKO.2509.2 F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Stupeň a typ 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Odborn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é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 vzděl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oblast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Ekonomická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obor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Ekonomika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okruh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Výkonnost národního hospodářství- národohospodářské agregáty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Druh učebn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ho materi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lu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lov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skupina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Ž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k, 16 - 19 let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08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Prezentace seznamuje ž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ky s veličinami  které charakterizují výkonnost národního  hospodářství.Sleduje vztah národohospodářských agregátů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2758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Speci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potřeby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- ž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dn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é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-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235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čov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slova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Hrubý domácí produkt, hrubý národní produkt, čistý domácí produkt, čistý národní produkt ,čisté ekonomické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bohatství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Datum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25. 9. 2012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312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 b="0">
                <a:solidFill>
                  <a:schemeClr val="tx1"/>
                </a:solidFill>
                <a:latin typeface="Tahoma" pitchFamily="34" charset="0"/>
              </a:rPr>
              <a:t>Ekonomika– národní hospodářství </a:t>
            </a:r>
          </a:p>
        </p:txBody>
      </p:sp>
      <p:pic>
        <p:nvPicPr>
          <p:cNvPr id="31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6013" y="304800"/>
            <a:ext cx="5394325" cy="120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Národohospodářské agregáty VÝKONNOST NH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EB212F"/>
                </a:solidFill>
                <a:latin typeface="Times New Roman" pitchFamily="18" charset="0"/>
              </a:rPr>
              <a:t>Hrubý domácí produkt (HDP) /Gross Domestic Produkt - GDP/</a:t>
            </a:r>
          </a:p>
          <a:p>
            <a:pPr eaLnBrk="1" hangingPunct="1"/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Zahrnuje finální produkci výrobků a služeb vyjádřenou v penězích, která byla vytvořena za jeden kalendářní rok na území určitého státu bez ohledu na to, zda jsou výrobní faktory ve vlastnictví cizinců nebo občanů státu.</a:t>
            </a:r>
          </a:p>
          <a:p>
            <a:pPr eaLnBrk="1" hangingPunct="1"/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Je počítán na územním principu (Evropa)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1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Proč se zjišťuje HDP?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Ukazatel HDP používáme k tomu, abychom zjistili, jak výkonná je ekonomika. </a:t>
            </a:r>
          </a:p>
          <a:p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Proto:</a:t>
            </a:r>
          </a:p>
          <a:p>
            <a:pPr lvl="1"/>
            <a:r>
              <a:rPr lang="cs-CZ" altLang="cs-CZ" smtClean="0">
                <a:latin typeface="Times New Roman" pitchFamily="18" charset="0"/>
              </a:rPr>
              <a:t>porovnáváme jeho výši s HDP ostatních států</a:t>
            </a:r>
          </a:p>
          <a:p>
            <a:pPr lvl="1"/>
            <a:r>
              <a:rPr lang="cs-CZ" altLang="cs-CZ" smtClean="0">
                <a:latin typeface="Times New Roman" pitchFamily="18" charset="0"/>
              </a:rPr>
              <a:t>zjišťujeme, o kolik se proti uplynulému období zvýšil nebo snížil</a:t>
            </a:r>
          </a:p>
          <a:p>
            <a:pPr lvl="1"/>
            <a:r>
              <a:rPr lang="cs-CZ" altLang="cs-CZ" smtClean="0">
                <a:latin typeface="Times New Roman" pitchFamily="18" charset="0"/>
              </a:rPr>
              <a:t>používá se jako základní měřítko pro srovnání životní úrovně v zemi.</a:t>
            </a:r>
          </a:p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HDP lze zjišťovat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altLang="cs-CZ" smtClean="0">
              <a:solidFill>
                <a:srgbClr val="EB212F"/>
              </a:solidFill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výdajovou  ( zbožovou )metodou – tj. součet výdajů za statky a služby</a:t>
            </a:r>
          </a:p>
          <a:p>
            <a:pPr>
              <a:buFont typeface="Wingdings" pitchFamily="2" charset="2"/>
              <a:buNone/>
            </a:pPr>
            <a:endParaRPr lang="cs-CZ" altLang="cs-CZ" smtClean="0">
              <a:solidFill>
                <a:srgbClr val="3333CC"/>
              </a:solidFill>
              <a:latin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příjmovou ( důchodovou ) metodou – tj. součet příjmů za výrobní faktory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6" grpId="0"/>
      <p:bldP spid="9830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  <a:t>Výdajová metoda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cs-CZ" altLang="cs-CZ" sz="2400" b="1" smtClean="0">
                <a:solidFill>
                  <a:schemeClr val="accent2"/>
                </a:solidFill>
                <a:latin typeface="Times New Roman" pitchFamily="18" charset="0"/>
              </a:rPr>
              <a:t>Vzorec : HDP = C + I + G + (X – M</a:t>
            </a:r>
            <a:r>
              <a:rPr lang="cs-CZ" altLang="cs-CZ" sz="2000" b="1" smtClean="0">
                <a:latin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>
                <a:solidFill>
                  <a:schemeClr val="accent2"/>
                </a:solidFill>
                <a:latin typeface="Times New Roman" pitchFamily="18" charset="0"/>
              </a:rPr>
              <a:t>C</a:t>
            </a:r>
            <a:r>
              <a:rPr lang="cs-CZ" altLang="cs-CZ" sz="2000" smtClean="0">
                <a:latin typeface="Times New Roman" pitchFamily="18" charset="0"/>
              </a:rPr>
              <a:t> – (consumption) spotřeba – výdaje domácností, ⅔ HDP (výdaje na nákup statků a  služeb; mimo výdaje za nákup nemovitostí)</a:t>
            </a:r>
            <a:endParaRPr lang="cs-CZ" altLang="cs-CZ" sz="2000" b="1" smtClean="0">
              <a:latin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>
                <a:solidFill>
                  <a:schemeClr val="accent2"/>
                </a:solidFill>
                <a:latin typeface="Times New Roman" pitchFamily="18" charset="0"/>
              </a:rPr>
              <a:t>I</a:t>
            </a:r>
            <a:r>
              <a:rPr lang="cs-CZ" altLang="cs-CZ" sz="2000" smtClean="0">
                <a:solidFill>
                  <a:schemeClr val="accent2"/>
                </a:solidFill>
                <a:latin typeface="Times New Roman" pitchFamily="18" charset="0"/>
              </a:rPr>
              <a:t> </a:t>
            </a:r>
            <a:r>
              <a:rPr lang="cs-CZ" altLang="cs-CZ" sz="2000" smtClean="0">
                <a:latin typeface="Times New Roman" pitchFamily="18" charset="0"/>
              </a:rPr>
              <a:t>– ( investments) - investice firem, výdaje hrubých domácích investic (výdaje  firem do nákupu nových technologií, strojů, nemovitostí a investice do přírůstku zásob)</a:t>
            </a:r>
            <a:endParaRPr lang="cs-CZ" altLang="cs-CZ" sz="2000" b="1" smtClean="0">
              <a:latin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>
                <a:solidFill>
                  <a:schemeClr val="accent2"/>
                </a:solidFill>
                <a:latin typeface="Times New Roman" pitchFamily="18" charset="0"/>
              </a:rPr>
              <a:t>G</a:t>
            </a:r>
            <a:r>
              <a:rPr lang="cs-CZ" altLang="cs-CZ" sz="2000" smtClean="0">
                <a:latin typeface="Times New Roman" pitchFamily="18" charset="0"/>
              </a:rPr>
              <a:t> – ( govertment )  výdaje státu na nákup služeb a výrobků (do školství, zdravotnictví, kultury… bez sociálních výdajů tj. </a:t>
            </a:r>
            <a:r>
              <a:rPr lang="cs-CZ" altLang="cs-CZ" sz="2100" smtClean="0">
                <a:latin typeface="Times New Roman" pitchFamily="18" charset="0"/>
              </a:rPr>
              <a:t>starobní důchody, nemocenské dávky, podporu v nezaměstnanosti, ty jsou již započítány ve spotřebě domácností</a:t>
            </a:r>
            <a:r>
              <a:rPr lang="cs-CZ" altLang="cs-CZ" sz="2000" smtClean="0">
                <a:latin typeface="Times New Roman" pitchFamily="18" charset="0"/>
              </a:rPr>
              <a:t>)</a:t>
            </a:r>
            <a:endParaRPr lang="cs-CZ" altLang="cs-CZ" sz="2000" b="1" smtClean="0">
              <a:latin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z="2000" b="1" smtClean="0">
                <a:solidFill>
                  <a:schemeClr val="accent2"/>
                </a:solidFill>
                <a:latin typeface="Times New Roman" pitchFamily="18" charset="0"/>
              </a:rPr>
              <a:t>(X – M)</a:t>
            </a:r>
            <a:r>
              <a:rPr lang="cs-CZ" altLang="cs-CZ" sz="2000" smtClean="0">
                <a:latin typeface="Times New Roman" pitchFamily="18" charset="0"/>
              </a:rPr>
              <a:t> –  ( net export ) čistý vývoz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000" smtClean="0">
                <a:latin typeface="Times New Roman" pitchFamily="18" charset="0"/>
              </a:rPr>
              <a:t>	</a:t>
            </a:r>
            <a:r>
              <a:rPr lang="cs-CZ" altLang="cs-CZ" sz="2000" b="1" smtClean="0">
                <a:solidFill>
                  <a:schemeClr val="accent2"/>
                </a:solidFill>
                <a:latin typeface="Times New Roman" pitchFamily="18" charset="0"/>
              </a:rPr>
              <a:t>X</a:t>
            </a:r>
            <a:r>
              <a:rPr lang="cs-CZ" altLang="cs-CZ" sz="2000" smtClean="0">
                <a:solidFill>
                  <a:schemeClr val="accent2"/>
                </a:solidFill>
                <a:latin typeface="Times New Roman" pitchFamily="18" charset="0"/>
              </a:rPr>
              <a:t> </a:t>
            </a:r>
            <a:r>
              <a:rPr lang="cs-CZ" altLang="cs-CZ" sz="2000" smtClean="0">
                <a:latin typeface="Times New Roman" pitchFamily="18" charset="0"/>
              </a:rPr>
              <a:t>– vývoz (export) zboží a služeb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000" smtClean="0">
                <a:latin typeface="Times New Roman" pitchFamily="18" charset="0"/>
              </a:rPr>
              <a:t>	</a:t>
            </a:r>
            <a:r>
              <a:rPr lang="cs-CZ" altLang="cs-CZ" sz="2000" b="1" smtClean="0">
                <a:solidFill>
                  <a:schemeClr val="accent2"/>
                </a:solidFill>
                <a:latin typeface="Times New Roman" pitchFamily="18" charset="0"/>
              </a:rPr>
              <a:t>M</a:t>
            </a:r>
            <a:r>
              <a:rPr lang="cs-CZ" altLang="cs-CZ" sz="2000" smtClean="0">
                <a:solidFill>
                  <a:schemeClr val="accent2"/>
                </a:solidFill>
                <a:latin typeface="Times New Roman" pitchFamily="18" charset="0"/>
              </a:rPr>
              <a:t> </a:t>
            </a:r>
            <a:r>
              <a:rPr lang="cs-CZ" altLang="cs-CZ" sz="2000" smtClean="0">
                <a:latin typeface="Times New Roman" pitchFamily="18" charset="0"/>
              </a:rPr>
              <a:t>– dovoz (import) zboží a služeb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Výdajová metoda</a:t>
            </a:r>
          </a:p>
        </p:txBody>
      </p:sp>
      <p:graphicFrame>
        <p:nvGraphicFramePr>
          <p:cNvPr id="102434" name="Group 34"/>
          <p:cNvGraphicFramePr>
            <a:graphicFrameLocks noGrp="1"/>
          </p:cNvGraphicFramePr>
          <p:nvPr>
            <p:ph idx="1"/>
          </p:nvPr>
        </p:nvGraphicFramePr>
        <p:xfrm>
          <a:off x="457200" y="1719263"/>
          <a:ext cx="8229600" cy="4657724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1164431">
                <a:tc rowSpan="4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HDP =</a:t>
                      </a:r>
                      <a:r>
                        <a:rPr kumimoji="0" lang="cs-CZ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C   +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1164431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I    +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1164431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G  +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1164431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(X – M)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latin typeface="Times New Roman" pitchFamily="18" charset="0"/>
              </a:rPr>
              <a:t> </a:t>
            </a: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Příjmová metoda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100" b="1" smtClean="0">
                <a:solidFill>
                  <a:srgbClr val="0066FF"/>
                </a:solidFill>
                <a:latin typeface="Times New Roman" pitchFamily="18" charset="0"/>
              </a:rPr>
              <a:t>vychází z principu rozdělování a přerozdělování, každý z účastníků výroby získává svůj podíl na vyrobených statcích a službách jako odměnu za vynaložení svých výrobních faktorů.</a:t>
            </a:r>
          </a:p>
          <a:p>
            <a:pPr>
              <a:lnSpc>
                <a:spcPct val="90000"/>
              </a:lnSpc>
            </a:pPr>
            <a:r>
              <a:rPr lang="cs-CZ" altLang="cs-CZ" sz="2100" b="1" smtClean="0">
                <a:solidFill>
                  <a:srgbClr val="0066FF"/>
                </a:solidFill>
                <a:latin typeface="Times New Roman" pitchFamily="18" charset="0"/>
              </a:rPr>
              <a:t>zaměstnanec dostane mzdu (plat), majitel půdy dostane rentu, majitel kapitálu čistý úrok (finanční kapitál) a zisky (reálný kapitál).</a:t>
            </a:r>
          </a:p>
          <a:p>
            <a:pPr>
              <a:lnSpc>
                <a:spcPct val="90000"/>
              </a:lnSpc>
            </a:pPr>
            <a:r>
              <a:rPr lang="cs-CZ" altLang="cs-CZ" sz="2100" b="1" smtClean="0">
                <a:solidFill>
                  <a:srgbClr val="0066FF"/>
                </a:solidFill>
                <a:latin typeface="Times New Roman" pitchFamily="18" charset="0"/>
              </a:rPr>
              <a:t>přičítá se opotřebení dlouhodobého majetku a nepřímé daně, které se nestávají důchodem (příjmem) účastníků výroby a v konečném součtu by nám chyběly.</a:t>
            </a:r>
          </a:p>
          <a:p>
            <a:pPr>
              <a:lnSpc>
                <a:spcPct val="30000"/>
              </a:lnSpc>
              <a:buFont typeface="Wingdings" pitchFamily="2" charset="2"/>
              <a:buNone/>
            </a:pPr>
            <a:r>
              <a:rPr lang="cs-CZ" altLang="cs-CZ" sz="2100" b="1" smtClean="0">
                <a:solidFill>
                  <a:srgbClr val="0066FF"/>
                </a:solidFill>
                <a:latin typeface="Times New Roman" pitchFamily="18" charset="0"/>
              </a:rPr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100" smtClean="0">
                <a:latin typeface="Times New Roman" pitchFamily="18" charset="0"/>
              </a:rPr>
              <a:t>	Vzorec:</a:t>
            </a:r>
            <a:endParaRPr lang="cs-CZ" altLang="cs-CZ" sz="2100" b="1" smtClean="0">
              <a:solidFill>
                <a:srgbClr val="FF6699"/>
              </a:solidFill>
              <a:latin typeface="Times New Roman" pitchFamily="18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100" b="1" smtClean="0">
                <a:solidFill>
                  <a:schemeClr val="accent2"/>
                </a:solidFill>
                <a:latin typeface="Times New Roman" pitchFamily="18" charset="0"/>
              </a:rPr>
              <a:t>	</a:t>
            </a:r>
            <a:r>
              <a:rPr lang="cs-CZ" altLang="cs-CZ" sz="2100" b="1" smtClean="0">
                <a:solidFill>
                  <a:srgbClr val="FF6699"/>
                </a:solidFill>
                <a:latin typeface="Times New Roman" pitchFamily="18" charset="0"/>
              </a:rPr>
              <a:t>HDP = ceny výr. faktorů (mzda+renta+zisk+úrok) + opotřebení investic + nepřímé daně</a:t>
            </a:r>
          </a:p>
          <a:p>
            <a:pPr>
              <a:lnSpc>
                <a:spcPct val="90000"/>
              </a:lnSpc>
            </a:pPr>
            <a:endParaRPr lang="cs-CZ" altLang="cs-CZ" sz="2100" smtClean="0">
              <a:solidFill>
                <a:srgbClr val="FF6699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latin typeface="Times New Roman" pitchFamily="18" charset="0"/>
              </a:rPr>
              <a:t>Příjmová metoda</a:t>
            </a:r>
          </a:p>
        </p:txBody>
      </p:sp>
      <p:graphicFrame>
        <p:nvGraphicFramePr>
          <p:cNvPr id="9237" name="Group 21"/>
          <p:cNvGraphicFramePr>
            <a:graphicFrameLocks noGrp="1"/>
          </p:cNvGraphicFramePr>
          <p:nvPr>
            <p:ph idx="1"/>
          </p:nvPr>
        </p:nvGraphicFramePr>
        <p:xfrm>
          <a:off x="457200" y="1719263"/>
          <a:ext cx="8229600" cy="4810181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882568">
                <a:tc rowSpan="5"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alt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alt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alt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alt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  </a:t>
                      </a:r>
                      <a:r>
                        <a:rPr kumimoji="0" lang="cs-CZ" altLang="cs-CZ" sz="4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HDP =</a:t>
                      </a:r>
                    </a:p>
                  </a:txBody>
                  <a:tcPr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Arial" charset="0"/>
                        </a:rPr>
                        <a:t>   mzdy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88256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Arial" charset="0"/>
                        </a:rPr>
                        <a:t>+ renty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880981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Arial" charset="0"/>
                        </a:rPr>
                        <a:t>+ zisky (nerozdělené)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88389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Arial" charset="0"/>
                        </a:rPr>
                        <a:t>+ nepřímé daně (spotřební daň,  DPH )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128011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Arial" charset="0"/>
                        </a:rPr>
                        <a:t>+ odpisy (to, co slouží k obnově stávajících investic)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FFFF66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Ukazatel HDP měří výkonnost hospodářství</a:t>
            </a:r>
            <a:r>
              <a:rPr lang="cs-CZ" altLang="cs-CZ" smtClean="0">
                <a:latin typeface="Times New Roman" pitchFamily="18" charset="0"/>
              </a:rPr>
              <a:t>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r>
              <a:rPr lang="cs-CZ" altLang="cs-CZ" smtClean="0">
                <a:solidFill>
                  <a:srgbClr val="0066FF"/>
                </a:solidFill>
                <a:latin typeface="Times New Roman" pitchFamily="18" charset="0"/>
              </a:rPr>
              <a:t>Proto:</a:t>
            </a:r>
          </a:p>
          <a:p>
            <a:pPr lvl="1"/>
            <a:r>
              <a:rPr lang="cs-CZ" altLang="cs-CZ" smtClean="0">
                <a:solidFill>
                  <a:srgbClr val="0066FF"/>
                </a:solidFill>
                <a:latin typeface="Times New Roman" pitchFamily="18" charset="0"/>
              </a:rPr>
              <a:t>porovnáváme jeho výši s HDP ostatních států</a:t>
            </a:r>
          </a:p>
          <a:p>
            <a:pPr lvl="1"/>
            <a:r>
              <a:rPr lang="cs-CZ" altLang="cs-CZ" smtClean="0">
                <a:solidFill>
                  <a:srgbClr val="0066FF"/>
                </a:solidFill>
                <a:latin typeface="Times New Roman" pitchFamily="18" charset="0"/>
              </a:rPr>
              <a:t>zjišťujeme, o kolik se proti uplynulému období zvýšil nebo snížil</a:t>
            </a:r>
          </a:p>
          <a:p>
            <a:pPr lvl="1"/>
            <a:r>
              <a:rPr lang="cs-CZ" altLang="cs-CZ" smtClean="0">
                <a:solidFill>
                  <a:srgbClr val="0066FF"/>
                </a:solidFill>
                <a:latin typeface="Times New Roman" pitchFamily="18" charset="0"/>
              </a:rPr>
              <a:t>používá se jako základní měřítko pro srovnání životní úrovně v zemi.</a:t>
            </a:r>
          </a:p>
          <a:p>
            <a:endParaRPr lang="cs-CZ" altLang="cs-CZ" smtClean="0">
              <a:solidFill>
                <a:srgbClr val="0066FF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u="sng" smtClean="0">
                <a:solidFill>
                  <a:srgbClr val="EB212F"/>
                </a:solidFill>
                <a:latin typeface="Times New Roman" pitchFamily="18" charset="0"/>
              </a:rPr>
              <a:t>HDP se vyjadřuje v cenách: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marL="609600" indent="-609600" eaLnBrk="1" hangingPunct="1"/>
            <a:r>
              <a:rPr lang="cs-CZ" altLang="cs-CZ" sz="1900" smtClean="0">
                <a:latin typeface="Times New Roman" pitchFamily="18" charset="0"/>
              </a:rPr>
              <a:t>Při výpočtech HDP narážíme na vliv </a:t>
            </a:r>
            <a:r>
              <a:rPr lang="cs-CZ" altLang="cs-CZ" sz="1900" b="1" smtClean="0">
                <a:latin typeface="Times New Roman" pitchFamily="18" charset="0"/>
              </a:rPr>
              <a:t>inflace</a:t>
            </a:r>
            <a:r>
              <a:rPr lang="cs-CZ" altLang="cs-CZ" sz="1900" smtClean="0">
                <a:latin typeface="Times New Roman" pitchFamily="18" charset="0"/>
              </a:rPr>
              <a:t>.</a:t>
            </a:r>
            <a:r>
              <a:rPr lang="cs-CZ" altLang="cs-CZ" b="1" u="sng" smtClean="0">
                <a:solidFill>
                  <a:srgbClr val="0066FF"/>
                </a:solidFill>
                <a:latin typeface="Times New Roman" pitchFamily="18" charset="0"/>
              </a:rPr>
              <a:t> </a:t>
            </a:r>
          </a:p>
          <a:p>
            <a:pPr marL="609600" indent="-609600" eaLnBrk="1" hangingPunct="1"/>
            <a:r>
              <a:rPr lang="cs-CZ" altLang="cs-CZ" b="1" u="sng" smtClean="0">
                <a:solidFill>
                  <a:srgbClr val="0066FF"/>
                </a:solidFill>
                <a:latin typeface="Times New Roman" pitchFamily="18" charset="0"/>
              </a:rPr>
              <a:t>stálé ceny</a:t>
            </a:r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 – některý rok je brán jako výchozí a ostatní HDP v následujících letech se s tímto rokem srovnávají a to bez vlivu inflace (reálný HDP)</a:t>
            </a:r>
            <a:endParaRPr lang="cs-CZ" altLang="cs-CZ" b="1" u="sng" smtClean="0">
              <a:solidFill>
                <a:srgbClr val="0066FF"/>
              </a:solidFill>
              <a:latin typeface="Times New Roman" pitchFamily="18" charset="0"/>
            </a:endParaRPr>
          </a:p>
          <a:p>
            <a:pPr marL="609600" indent="-609600" eaLnBrk="1" hangingPunct="1"/>
            <a:r>
              <a:rPr lang="cs-CZ" altLang="cs-CZ" b="1" u="sng" smtClean="0">
                <a:solidFill>
                  <a:srgbClr val="0066FF"/>
                </a:solidFill>
                <a:latin typeface="Times New Roman" pitchFamily="18" charset="0"/>
              </a:rPr>
              <a:t>ceny běžné </a:t>
            </a:r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– ceny aktuálního roku včetně inflace (nominální HDP)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500" smtClean="0">
                <a:latin typeface="Times New Roman" pitchFamily="18" charset="0"/>
              </a:rPr>
              <a:t>Příklad:</a:t>
            </a:r>
            <a:br>
              <a:rPr lang="cs-CZ" altLang="cs-CZ" sz="3500" smtClean="0">
                <a:latin typeface="Times New Roman" pitchFamily="18" charset="0"/>
              </a:rPr>
            </a:br>
            <a:r>
              <a:rPr lang="cs-CZ" altLang="cs-CZ" sz="2000" smtClean="0">
                <a:latin typeface="Times New Roman" pitchFamily="18" charset="0"/>
              </a:rPr>
              <a:t>Pro zjednodušení HDP tvoří pouze kalhoty a auta. </a:t>
            </a:r>
            <a:br>
              <a:rPr lang="cs-CZ" altLang="cs-CZ" sz="2000" smtClean="0">
                <a:latin typeface="Times New Roman" pitchFamily="18" charset="0"/>
              </a:rPr>
            </a:br>
            <a:r>
              <a:rPr lang="cs-CZ" altLang="cs-CZ" sz="2000" smtClean="0">
                <a:latin typeface="Times New Roman" pitchFamily="18" charset="0"/>
              </a:rPr>
              <a:t>HDP vyjádřený v běžných cenách za rok 2011.</a:t>
            </a:r>
          </a:p>
        </p:txBody>
      </p:sp>
      <p:graphicFrame>
        <p:nvGraphicFramePr>
          <p:cNvPr id="44066" name="Group 34"/>
          <p:cNvGraphicFramePr>
            <a:graphicFrameLocks noGrp="1"/>
          </p:cNvGraphicFramePr>
          <p:nvPr>
            <p:ph idx="1"/>
          </p:nvPr>
        </p:nvGraphicFramePr>
        <p:xfrm>
          <a:off x="457200" y="2060575"/>
          <a:ext cx="7931150" cy="2957513"/>
        </p:xfrm>
        <a:graphic>
          <a:graphicData uri="http://schemas.openxmlformats.org/drawingml/2006/table">
            <a:tbl>
              <a:tblPr/>
              <a:tblGrid>
                <a:gridCol w="1743075"/>
                <a:gridCol w="1916113"/>
                <a:gridCol w="1827212"/>
                <a:gridCol w="2444750"/>
              </a:tblGrid>
              <a:tr h="576263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Statek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6666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Prodané kusy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Cena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Prodej x cena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13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Kalhoty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300 000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800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240 000 000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8475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70 000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270 000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18 900 000 000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9025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HDP v roce 2011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99"/>
                          </a:solidFill>
                          <a:effectLst/>
                          <a:latin typeface="Arial" charset="0"/>
                        </a:rPr>
                        <a:t>19 140 000 000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2200" smtClean="0">
                <a:latin typeface="Times New Roman" pitchFamily="18" charset="0"/>
              </a:rPr>
              <a:t>V roce 2012 došlo k poklesu prodeje kalhot a zvýšila se jejich cena.</a:t>
            </a:r>
            <a:br>
              <a:rPr lang="cs-CZ" altLang="cs-CZ" sz="2200" smtClean="0">
                <a:latin typeface="Times New Roman" pitchFamily="18" charset="0"/>
              </a:rPr>
            </a:br>
            <a:r>
              <a:rPr lang="cs-CZ" altLang="cs-CZ" sz="2200" smtClean="0">
                <a:latin typeface="Times New Roman" pitchFamily="18" charset="0"/>
              </a:rPr>
              <a:t>HDP vyjádřený v běžných cenách za rok 2012.</a:t>
            </a:r>
          </a:p>
        </p:txBody>
      </p:sp>
      <p:graphicFrame>
        <p:nvGraphicFramePr>
          <p:cNvPr id="45093" name="Group 37"/>
          <p:cNvGraphicFramePr>
            <a:graphicFrameLocks noGrp="1"/>
          </p:cNvGraphicFramePr>
          <p:nvPr>
            <p:ph idx="1"/>
          </p:nvPr>
        </p:nvGraphicFramePr>
        <p:xfrm>
          <a:off x="457200" y="2060575"/>
          <a:ext cx="7786688" cy="2665414"/>
        </p:xfrm>
        <a:graphic>
          <a:graphicData uri="http://schemas.openxmlformats.org/drawingml/2006/table">
            <a:tbl>
              <a:tblPr/>
              <a:tblGrid>
                <a:gridCol w="1808163"/>
                <a:gridCol w="1989137"/>
                <a:gridCol w="1897063"/>
                <a:gridCol w="2092325"/>
              </a:tblGrid>
              <a:tr h="762000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Statek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6666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Prodané kusy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Cena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Prodej x cena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13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Kalhoty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250 000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1 100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275 000 000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70 000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270 000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18 900 000 000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9138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HDP v roce 2012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99"/>
                          </a:solidFill>
                          <a:effectLst/>
                          <a:latin typeface="Arial" charset="0"/>
                        </a:rPr>
                        <a:t>19 175 000 000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2600" smtClean="0">
                <a:solidFill>
                  <a:srgbClr val="EB212F"/>
                </a:solidFill>
                <a:latin typeface="Times New Roman" pitchFamily="18" charset="0"/>
              </a:rPr>
              <a:t>HDP v roce 2012 vyjádřený ve stálých cenách za rok 2011.</a:t>
            </a:r>
          </a:p>
        </p:txBody>
      </p:sp>
      <p:graphicFrame>
        <p:nvGraphicFramePr>
          <p:cNvPr id="46116" name="Group 36"/>
          <p:cNvGraphicFramePr>
            <a:graphicFrameLocks noGrp="1"/>
          </p:cNvGraphicFramePr>
          <p:nvPr>
            <p:ph idx="1"/>
          </p:nvPr>
        </p:nvGraphicFramePr>
        <p:xfrm>
          <a:off x="457200" y="1719263"/>
          <a:ext cx="7643813" cy="2790826"/>
        </p:xfrm>
        <a:graphic>
          <a:graphicData uri="http://schemas.openxmlformats.org/drawingml/2006/table">
            <a:tbl>
              <a:tblPr/>
              <a:tblGrid>
                <a:gridCol w="1808163"/>
                <a:gridCol w="1989137"/>
                <a:gridCol w="1897063"/>
                <a:gridCol w="1949450"/>
              </a:tblGrid>
              <a:tr h="762000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Statek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6666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Prodané kusy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Cena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6666FF"/>
                          </a:solidFill>
                          <a:effectLst/>
                          <a:latin typeface="Arial" charset="0"/>
                        </a:rPr>
                        <a:t>Prodej x cena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1988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Kalhoty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250 000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800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200 000 000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4675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70 000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270 000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18 900 000 000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HDP v roce 2011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99"/>
                          </a:solidFill>
                          <a:effectLst/>
                          <a:latin typeface="Arial" charset="0"/>
                        </a:rPr>
                        <a:t>19 100 000 000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HNP – Hrubý národní produkt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Je souhrn finální produkce výrobků a služeb vyjádřených v penězích, vytvořený za určité období výrobními faktory, které jsou ve vlastnictví občanů příslušné země bez ohledu na to, zda výroba probíhala na území státu nebo v zahraničí.</a:t>
            </a:r>
          </a:p>
          <a:p>
            <a:endParaRPr lang="cs-CZ" altLang="cs-CZ" b="1" smtClean="0">
              <a:solidFill>
                <a:srgbClr val="0066FF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z="3200" smtClean="0">
                <a:solidFill>
                  <a:srgbClr val="EB212F"/>
                </a:solidFill>
                <a:latin typeface="Times New Roman" pitchFamily="18" charset="0"/>
              </a:rPr>
              <a:t>NDP – Čistý domácí produkt (net domestic product)</a:t>
            </a:r>
            <a:br>
              <a:rPr lang="cs-CZ" altLang="cs-CZ" sz="3200" smtClean="0">
                <a:solidFill>
                  <a:srgbClr val="EB212F"/>
                </a:solidFill>
                <a:latin typeface="Times New Roman" pitchFamily="18" charset="0"/>
              </a:rPr>
            </a:br>
            <a:endParaRPr lang="cs-CZ" altLang="cs-CZ" sz="3200" smtClean="0">
              <a:solidFill>
                <a:srgbClr val="EB212F"/>
              </a:solidFill>
              <a:latin typeface="Times New Roman" pitchFamily="18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/>
            <a:endParaRPr lang="cs-CZ" altLang="cs-CZ" b="1" smtClean="0">
              <a:solidFill>
                <a:srgbClr val="0066FF"/>
              </a:solidFill>
              <a:latin typeface="Times New Roman" pitchFamily="18" charset="0"/>
            </a:endParaRPr>
          </a:p>
          <a:p>
            <a:pPr eaLnBrk="1" hangingPunct="1"/>
            <a:endParaRPr lang="cs-CZ" altLang="cs-CZ" b="1" smtClean="0">
              <a:solidFill>
                <a:srgbClr val="0066FF"/>
              </a:solidFill>
              <a:latin typeface="Times New Roman" pitchFamily="18" charset="0"/>
            </a:endParaRPr>
          </a:p>
          <a:p>
            <a:pPr eaLnBrk="1" hangingPunct="1"/>
            <a:r>
              <a:rPr lang="cs-CZ" altLang="cs-CZ" b="1" smtClean="0">
                <a:solidFill>
                  <a:srgbClr val="0066FF"/>
                </a:solidFill>
                <a:latin typeface="Times New Roman" pitchFamily="18" charset="0"/>
              </a:rPr>
              <a:t>Tento zjistíme, jestliže od HDP odečteme příslušný rozsah opotřebení dlouhodobého majetku</a:t>
            </a:r>
            <a:r>
              <a:rPr lang="cs-CZ" altLang="cs-CZ" smtClean="0">
                <a:solidFill>
                  <a:srgbClr val="0066FF"/>
                </a:solidFill>
                <a:latin typeface="Times New Roman" pitchFamily="18" charset="0"/>
              </a:rPr>
              <a:t>.</a:t>
            </a:r>
          </a:p>
          <a:p>
            <a:pPr>
              <a:buFont typeface="Wingdings" pitchFamily="2" charset="2"/>
              <a:buNone/>
            </a:pPr>
            <a:endParaRPr lang="cs-CZ" altLang="cs-CZ" smtClean="0">
              <a:solidFill>
                <a:srgbClr val="0066FF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z="3200" smtClean="0">
                <a:solidFill>
                  <a:srgbClr val="FF6600"/>
                </a:solidFill>
                <a:latin typeface="Times New Roman" pitchFamily="18" charset="0"/>
              </a:rPr>
              <a:t>Čisté ekonomické bohatství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Některé ekonomické aktivity (většinou, které jsou v rozporu se zákonem) není ekonomická statistika schopna zaznamenat, protože se jedná o tzv. stínovou ekonomiku.</a:t>
            </a:r>
          </a:p>
          <a:p>
            <a:pPr eaLnBrk="1" hangingPunct="1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ČEB = HNP + Šedá + Černá ekonomika + produkty pro vlastní spotřebu</a:t>
            </a:r>
          </a:p>
          <a:p>
            <a:endParaRPr lang="cs-CZ" altLang="cs-CZ" b="1" smtClean="0">
              <a:solidFill>
                <a:srgbClr val="3333CC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Co je to šedá a černá ekonomika?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600" b="1" smtClean="0">
                <a:solidFill>
                  <a:schemeClr val="folHlink"/>
                </a:solidFill>
                <a:latin typeface="Times New Roman" pitchFamily="18" charset="0"/>
              </a:rPr>
              <a:t>ŠEDÁ EKONOMIKA</a:t>
            </a:r>
            <a:r>
              <a:rPr lang="cs-CZ" altLang="cs-CZ" sz="2600" smtClean="0">
                <a:solidFill>
                  <a:srgbClr val="3333CC"/>
                </a:solidFill>
                <a:latin typeface="Times New Roman" pitchFamily="18" charset="0"/>
              </a:rPr>
              <a:t> – podplácení, </a:t>
            </a:r>
            <a:r>
              <a:rPr lang="cs-CZ" altLang="cs-CZ" sz="2600" smtClean="0">
                <a:latin typeface="Times New Roman" pitchFamily="18" charset="0"/>
              </a:rPr>
              <a:t>tedy vztah „já ti něco dám a ty využiješ své pravomoci a něco pro mne uděláš"., nezdaněná práce a příjmy,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altLang="cs-CZ" sz="2600" smtClean="0">
              <a:solidFill>
                <a:srgbClr val="3333CC"/>
              </a:solidFill>
              <a:latin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altLang="cs-CZ" sz="2600" smtClean="0">
              <a:solidFill>
                <a:srgbClr val="3333CC"/>
              </a:solidFill>
              <a:latin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altLang="cs-CZ" sz="2600" b="1" smtClean="0">
                <a:latin typeface="Times New Roman" pitchFamily="18" charset="0"/>
              </a:rPr>
              <a:t>ČERNÁ EKONIMIKA</a:t>
            </a:r>
            <a:r>
              <a:rPr lang="cs-CZ" altLang="cs-CZ" sz="2600" smtClean="0">
                <a:solidFill>
                  <a:srgbClr val="3333CC"/>
                </a:solidFill>
                <a:latin typeface="Times New Roman" pitchFamily="18" charset="0"/>
              </a:rPr>
              <a:t> – kriminalita, daňové úniky, nelegálně vyráběné výrobky (např.alkohol, drogy) výrobky, které neprochází trhem ( např. pro uspokojení svých potřeb či pro svou rodinu, přátele) </a:t>
            </a:r>
            <a:r>
              <a:rPr lang="cs-CZ" altLang="cs-CZ" sz="2600" smtClean="0">
                <a:latin typeface="Times New Roman" pitchFamily="18" charset="0"/>
              </a:rPr>
              <a:t>krádeže, zpronevěra, padělání peněz, zločinecké organizace, které jsou společensky mnohem nebezpečnější (např. praní špinavých peněž, atd.)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altLang="cs-CZ" sz="2600" smtClean="0">
              <a:solidFill>
                <a:srgbClr val="3333CC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Otázky k opakování !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Charakterizuj ukazatel hrubý domácí produkt</a:t>
            </a:r>
          </a:p>
          <a:p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Popiš výdajovou metodu pro zjištění HDP</a:t>
            </a:r>
          </a:p>
          <a:p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Jaký je rozdíl mezi hrubým a čistým domácím produktem</a:t>
            </a:r>
          </a:p>
          <a:p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Co si představíš pod pojmem čisté ekonomické bohatství</a:t>
            </a:r>
          </a:p>
          <a:p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Šedá a černá ekonomika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Použité zdroje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1400" smtClean="0">
                <a:latin typeface="Times New Roman" pitchFamily="18" charset="0"/>
              </a:rPr>
              <a:t>BIŇOVEC, K., PEŠTOVÁ, S. </a:t>
            </a:r>
            <a:r>
              <a:rPr lang="cs-CZ" altLang="cs-CZ" sz="1400" i="1" smtClean="0">
                <a:latin typeface="Times New Roman" pitchFamily="18" charset="0"/>
              </a:rPr>
              <a:t>Ekonomika a provoz obchodu</a:t>
            </a:r>
            <a:r>
              <a:rPr lang="cs-CZ" altLang="cs-CZ" sz="1400" smtClean="0">
                <a:latin typeface="Times New Roman" pitchFamily="18" charset="0"/>
              </a:rPr>
              <a:t>. 1.vyd. Praha : Fortuna, 1995. 136 s. ISBN 80-7168-191-1.</a:t>
            </a:r>
          </a:p>
          <a:p>
            <a:pPr eaLnBrk="1" hangingPunct="1"/>
            <a:r>
              <a:rPr lang="cs-CZ" altLang="cs-CZ" sz="1400" smtClean="0">
                <a:latin typeface="Times New Roman" pitchFamily="18" charset="0"/>
              </a:rPr>
              <a:t>KLÍNSKÝ, Petr. </a:t>
            </a:r>
            <a:r>
              <a:rPr lang="cs-CZ" altLang="cs-CZ" sz="1400" i="1" smtClean="0">
                <a:latin typeface="Times New Roman" pitchFamily="18" charset="0"/>
              </a:rPr>
              <a:t>Ekonomika pro obchodní</a:t>
            </a:r>
            <a:r>
              <a:rPr lang="cs-CZ" altLang="cs-CZ" sz="1400" smtClean="0">
                <a:latin typeface="Times New Roman" pitchFamily="18" charset="0"/>
              </a:rPr>
              <a:t> </a:t>
            </a:r>
            <a:r>
              <a:rPr lang="cs-CZ" altLang="cs-CZ" sz="1400" i="1" smtClean="0">
                <a:latin typeface="Times New Roman" pitchFamily="18" charset="0"/>
              </a:rPr>
              <a:t>akademie a ostatní střední školy. </a:t>
            </a:r>
            <a:r>
              <a:rPr lang="cs-CZ" altLang="cs-CZ" sz="1400" smtClean="0">
                <a:latin typeface="Times New Roman" pitchFamily="18" charset="0"/>
              </a:rPr>
              <a:t>4.vyd.  Praha : Fortuna, 2007. 184 s. ISBN 978-80-7373-000-0.</a:t>
            </a:r>
          </a:p>
          <a:p>
            <a:pPr eaLnBrk="1" hangingPunct="1"/>
            <a:r>
              <a:rPr lang="cs-CZ" altLang="cs-CZ" sz="1400" smtClean="0">
                <a:latin typeface="Times New Roman" pitchFamily="18" charset="0"/>
              </a:rPr>
              <a:t>PALYZOVÁ, M. LEŠENAROVÁ, R. </a:t>
            </a:r>
            <a:r>
              <a:rPr lang="cs-CZ" altLang="cs-CZ" sz="1400" i="1" smtClean="0">
                <a:latin typeface="Times New Roman" pitchFamily="18" charset="0"/>
              </a:rPr>
              <a:t>Ekonomika pro střední a vyšší hotelové školy</a:t>
            </a:r>
            <a:r>
              <a:rPr lang="cs-CZ" altLang="cs-CZ" sz="1400" smtClean="0">
                <a:latin typeface="Times New Roman" pitchFamily="18" charset="0"/>
              </a:rPr>
              <a:t>. 1.vyd. Praha : Fortuna, 2004. 159 s. ISBN 80-7168-897-5.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1400" smtClean="0">
                <a:latin typeface="Times New Roman" pitchFamily="18" charset="0"/>
                <a:cs typeface="Arial" charset="0"/>
              </a:rPr>
              <a:t>●    </a:t>
            </a:r>
            <a:r>
              <a:rPr lang="cs-CZ" altLang="cs-CZ" sz="1400" smtClean="0">
                <a:latin typeface="Times New Roman" pitchFamily="18" charset="0"/>
              </a:rPr>
              <a:t> ŠVARCOVÁ J. a kol. </a:t>
            </a:r>
            <a:r>
              <a:rPr lang="cs-CZ" altLang="cs-CZ" sz="1400" i="1" smtClean="0">
                <a:latin typeface="Times New Roman" pitchFamily="18" charset="0"/>
              </a:rPr>
              <a:t>Ekonomie – stručný přehled</a:t>
            </a:r>
            <a:r>
              <a:rPr lang="cs-CZ" altLang="cs-CZ" sz="1400" smtClean="0">
                <a:latin typeface="Times New Roman" pitchFamily="18" charset="0"/>
              </a:rPr>
              <a:t>. Zlín : CEED,  2006. 295 s. ISBN 80-903433-3-3</a:t>
            </a:r>
          </a:p>
          <a:p>
            <a:endParaRPr lang="cs-CZ" altLang="cs-CZ" sz="1400" smtClean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1204</TotalTime>
  <Words>788</Words>
  <Application>Microsoft Office PowerPoint</Application>
  <PresentationFormat>Předvádění na obrazovce (4:3)</PresentationFormat>
  <Paragraphs>172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5" baseType="lpstr">
      <vt:lpstr>Arial</vt:lpstr>
      <vt:lpstr>Wingdings</vt:lpstr>
      <vt:lpstr>Calibri</vt:lpstr>
      <vt:lpstr>Times New Roman</vt:lpstr>
      <vt:lpstr>Tahoma</vt:lpstr>
      <vt:lpstr>Síť</vt:lpstr>
      <vt:lpstr>Snímek 1</vt:lpstr>
      <vt:lpstr>Národohospodářské agregáty VÝKONNOST NH</vt:lpstr>
      <vt:lpstr>Proč se zjišťuje HDP?</vt:lpstr>
      <vt:lpstr>HDP lze zjišťovat</vt:lpstr>
      <vt:lpstr>Výdajová metoda</vt:lpstr>
      <vt:lpstr>Výdajová metoda</vt:lpstr>
      <vt:lpstr> Příjmová metoda</vt:lpstr>
      <vt:lpstr>Příjmová metoda</vt:lpstr>
      <vt:lpstr>Ukazatel HDP měří výkonnost hospodářství </vt:lpstr>
      <vt:lpstr>HDP se vyjadřuje v cenách:</vt:lpstr>
      <vt:lpstr>Příklad: Pro zjednodušení HDP tvoří pouze kalhoty a auta.  HDP vyjádřený v běžných cenách za rok 2011.</vt:lpstr>
      <vt:lpstr>V roce 2012 došlo k poklesu prodeje kalhot a zvýšila se jejich cena. HDP vyjádřený v běžných cenách za rok 2012.</vt:lpstr>
      <vt:lpstr>HDP v roce 2012 vyjádřený ve stálých cenách za rok 2011.</vt:lpstr>
      <vt:lpstr>HNP – Hrubý národní produkt</vt:lpstr>
      <vt:lpstr>NDP – Čistý domácí produkt (net domestic product) </vt:lpstr>
      <vt:lpstr>Čisté ekonomické bohatství</vt:lpstr>
      <vt:lpstr>Co je to šedá a černá ekonomika?</vt:lpstr>
      <vt:lpstr>Otázky k opakování !</vt:lpstr>
      <vt:lpstr>Použité zdroje</vt:lpstr>
    </vt:vector>
  </TitlesOfParts>
  <Company>SŠHS Kroměříž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HOSPODÁŘSTVÍ</dc:title>
  <dc:creator>SŠHS Kroměříž</dc:creator>
  <cp:lastModifiedBy>Dum</cp:lastModifiedBy>
  <cp:revision>91</cp:revision>
  <dcterms:created xsi:type="dcterms:W3CDTF">2009-01-20T13:25:09Z</dcterms:created>
  <dcterms:modified xsi:type="dcterms:W3CDTF">2014-06-14T14:35:39Z</dcterms:modified>
</cp:coreProperties>
</file>