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12"/>
  </p:notesMasterIdLst>
  <p:sldIdLst>
    <p:sldId id="308" r:id="rId2"/>
    <p:sldId id="310" r:id="rId3"/>
    <p:sldId id="311" r:id="rId4"/>
    <p:sldId id="313" r:id="rId5"/>
    <p:sldId id="312" r:id="rId6"/>
    <p:sldId id="314" r:id="rId7"/>
    <p:sldId id="315" r:id="rId8"/>
    <p:sldId id="316" r:id="rId9"/>
    <p:sldId id="317" r:id="rId10"/>
    <p:sldId id="309" r:id="rId11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600" b="1" kern="1200">
        <a:solidFill>
          <a:srgbClr val="6600FF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600" b="1" kern="1200">
        <a:solidFill>
          <a:srgbClr val="6600FF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600" b="1" kern="1200">
        <a:solidFill>
          <a:srgbClr val="6600FF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600" b="1" kern="1200">
        <a:solidFill>
          <a:srgbClr val="6600FF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600" b="1" kern="1200">
        <a:solidFill>
          <a:srgbClr val="6600FF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600" b="1" kern="1200">
        <a:solidFill>
          <a:srgbClr val="6600FF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600" b="1" kern="1200">
        <a:solidFill>
          <a:srgbClr val="6600FF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600" b="1" kern="1200">
        <a:solidFill>
          <a:srgbClr val="6600FF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600" b="1" kern="1200">
        <a:solidFill>
          <a:srgbClr val="6600FF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3333CC"/>
    <a:srgbClr val="FFFF66"/>
    <a:srgbClr val="EB212F"/>
    <a:srgbClr val="5F2007"/>
    <a:srgbClr val="0066FF"/>
    <a:srgbClr val="FF6699"/>
    <a:srgbClr val="66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07" autoAdjust="0"/>
    <p:restoredTop sz="92650" autoAdjust="0"/>
  </p:normalViewPr>
  <p:slideViewPr>
    <p:cSldViewPr>
      <p:cViewPr varScale="1">
        <p:scale>
          <a:sx n="96" d="100"/>
          <a:sy n="96" d="100"/>
        </p:scale>
        <p:origin x="-96" y="-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1200">
                <a:latin typeface="Arial" charset="0"/>
              </a:defRPr>
            </a:lvl1pPr>
          </a:lstStyle>
          <a:p>
            <a:pPr>
              <a:defRPr/>
            </a:pPr>
            <a:fld id="{F187DD95-68DD-4DFC-917D-F47914BDAB0B}" type="datetimeFigureOut">
              <a:rPr lang="cs-CZ" altLang="cs-CZ"/>
              <a:pPr>
                <a:defRPr/>
              </a:pPr>
              <a:t>14.6.2014</a:t>
            </a:fld>
            <a:endParaRPr lang="cs-CZ" altLang="cs-CZ"/>
          </a:p>
        </p:txBody>
      </p:sp>
      <p:sp>
        <p:nvSpPr>
          <p:cNvPr id="307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686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686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86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l"/>
              <a:defRPr sz="1200"/>
            </a:lvl1pPr>
          </a:lstStyle>
          <a:p>
            <a:fld id="{7195DB54-BE5A-4F3C-9EC1-332BFFB9409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19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850E46EF-9C2F-41C8-81FD-65D79EAD6C1F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6F9C30-41D8-4A80-9C09-5F00CA85A40C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DC7119-FF33-4B2E-9ADB-9BD791428CC2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3C4B020-F479-40A2-81DD-68DFF2D72A84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3E252BE-AF06-4529-A08E-F67FB531E740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FF1EF0-436C-4F34-B23F-303E732F5003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5FE552-295C-492A-BF2B-6914CED725F6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28EA476-A8D1-488B-AE0F-A853250BD956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B29CF6-78A4-4ECA-9C7F-F21C0FA649F0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DA5416F-574D-4967-8524-FBB408760FF9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66F10E-3C32-456E-BFA7-E0B7FC1F4CCE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040F1B-687F-4562-B98F-0F3F8551DFC7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cs-CZ" noProof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21AF537-F4CC-43B7-B708-16D58B099165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090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sz="1000" b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sz="1000" b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090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 b="0">
                <a:solidFill>
                  <a:schemeClr val="tx1"/>
                </a:solidFill>
              </a:defRPr>
            </a:lvl1pPr>
          </a:lstStyle>
          <a:p>
            <a:fld id="{FD26711A-86A8-457C-A991-54E628EA7BFA}" type="slidenum">
              <a:rPr lang="cs-CZ" altLang="en-US"/>
              <a:pPr/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7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7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7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7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7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7" cy="7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7" cy="7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7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1pPr>
              <a:lvl2pPr marL="742950" indent="-28575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2pPr>
              <a:lvl3pPr marL="11430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3pPr>
              <a:lvl4pPr marL="16002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4pPr>
              <a:lvl5pPr marL="2057400" indent="-228600" eaLnBrk="0" hangingPunct="0">
                <a:defRPr sz="2600" b="1">
                  <a:solidFill>
                    <a:srgbClr val="6600FF"/>
                  </a:solidFill>
                  <a:latin typeface="Arial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70000"/>
                <a:buFont typeface="Wingdings" pitchFamily="2" charset="2"/>
                <a:buChar char="l"/>
                <a:defRPr sz="2600" b="1">
                  <a:solidFill>
                    <a:srgbClr val="6600FF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28" name="Group 56"/>
          <p:cNvGraphicFramePr>
            <a:graphicFrameLocks noGrp="1"/>
          </p:cNvGraphicFramePr>
          <p:nvPr/>
        </p:nvGraphicFramePr>
        <p:xfrm>
          <a:off x="474663" y="2205038"/>
          <a:ext cx="8194675" cy="4270384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koly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HS Kroměř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ž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252332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slo projektu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CZ.1.07/1.5.00/34.0911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Ing. Eva Zme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kalov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ablony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VY_32_INOVACE EKO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DUMu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EKO.2513.2 F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Stupeň a typ 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Odborn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é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 vzděl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oblast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Ekonomická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obor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Ekonomika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okruh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Platební bilance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Druh učebn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ho materi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lu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lov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skupina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Ž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k, 16 - 19 let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08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Prezentace podrobně seznamuje ž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ky s makroekonomickou veličinou,  která charakterizuje národní hospodářství platební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bilance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2758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Speci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vac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potřeby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- ž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dn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é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-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235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čov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slova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Obchodní bilance, platební bilance, </a:t>
                      </a: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19"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Datum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buClr>
                          <a:schemeClr val="accent2"/>
                        </a:buClr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buClr>
                          <a:schemeClr val="accent1"/>
                        </a:buClr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buSzPct val="75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buClr>
                          <a:schemeClr val="folHlink"/>
                        </a:buClr>
                        <a:buSzPct val="8000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25. 10. 2012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2" marB="210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4149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 b="0">
                <a:solidFill>
                  <a:schemeClr val="tx1"/>
                </a:solidFill>
                <a:latin typeface="Tahoma" pitchFamily="34" charset="0"/>
              </a:rPr>
              <a:t>Ekonomika– národní hospodářství </a:t>
            </a:r>
          </a:p>
        </p:txBody>
      </p:sp>
      <p:pic>
        <p:nvPicPr>
          <p:cNvPr id="415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288925"/>
            <a:ext cx="5394325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Platební bilance - otevřenost ekonomiky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Měří se podílem zahraničního obchodu na hrubém domácím produktu</a:t>
            </a:r>
          </a:p>
          <a:p>
            <a:pPr>
              <a:buFont typeface="Wingdings" pitchFamily="2" charset="2"/>
              <a:buNone/>
            </a:pPr>
            <a:endParaRPr lang="cs-CZ" altLang="cs-CZ" b="1" smtClean="0">
              <a:solidFill>
                <a:srgbClr val="3333CC"/>
              </a:solidFill>
              <a:latin typeface="Times New Roman" pitchFamily="18" charset="0"/>
            </a:endParaRPr>
          </a:p>
          <a:p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Hodnota vyjadřuje jaké procento HDP prochází zahraničním obchodem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z="3500" smtClean="0">
                <a:solidFill>
                  <a:srgbClr val="EB212F"/>
                </a:solidFill>
                <a:latin typeface="Times New Roman" pitchFamily="18" charset="0"/>
              </a:rPr>
              <a:t/>
            </a:r>
            <a:br>
              <a:rPr lang="cs-CZ" altLang="cs-CZ" sz="3500" smtClean="0">
                <a:solidFill>
                  <a:srgbClr val="EB212F"/>
                </a:solidFill>
                <a:latin typeface="Times New Roman" pitchFamily="18" charset="0"/>
              </a:rPr>
            </a:br>
            <a:r>
              <a:rPr lang="cs-CZ" altLang="cs-CZ" sz="3500" smtClean="0">
                <a:solidFill>
                  <a:srgbClr val="EB212F"/>
                </a:solidFill>
                <a:latin typeface="Times New Roman" pitchFamily="18" charset="0"/>
              </a:rPr>
              <a:t/>
            </a:r>
            <a:br>
              <a:rPr lang="cs-CZ" altLang="cs-CZ" sz="3500" smtClean="0">
                <a:solidFill>
                  <a:srgbClr val="EB212F"/>
                </a:solidFill>
                <a:latin typeface="Times New Roman" pitchFamily="18" charset="0"/>
              </a:rPr>
            </a:br>
            <a:r>
              <a:rPr lang="cs-CZ" altLang="cs-CZ" sz="3500" smtClean="0">
                <a:solidFill>
                  <a:srgbClr val="EB212F"/>
                </a:solidFill>
                <a:latin typeface="Times New Roman" pitchFamily="18" charset="0"/>
              </a:rPr>
              <a:t/>
            </a:r>
            <a:br>
              <a:rPr lang="cs-CZ" altLang="cs-CZ" sz="3500" smtClean="0">
                <a:solidFill>
                  <a:srgbClr val="EB212F"/>
                </a:solidFill>
                <a:latin typeface="Times New Roman" pitchFamily="18" charset="0"/>
              </a:rPr>
            </a:br>
            <a:r>
              <a:rPr lang="cs-CZ" altLang="cs-CZ" sz="3500" smtClean="0">
                <a:solidFill>
                  <a:srgbClr val="EB212F"/>
                </a:solidFill>
                <a:latin typeface="Times New Roman" pitchFamily="18" charset="0"/>
              </a:rPr>
              <a:t/>
            </a:r>
            <a:br>
              <a:rPr lang="cs-CZ" altLang="cs-CZ" sz="3500" smtClean="0">
                <a:solidFill>
                  <a:srgbClr val="EB212F"/>
                </a:solidFill>
                <a:latin typeface="Times New Roman" pitchFamily="18" charset="0"/>
              </a:rPr>
            </a:br>
            <a:r>
              <a:rPr lang="cs-CZ" altLang="cs-CZ" sz="3500" smtClean="0">
                <a:solidFill>
                  <a:srgbClr val="EB212F"/>
                </a:solidFill>
                <a:latin typeface="Times New Roman" pitchFamily="18" charset="0"/>
              </a:rPr>
              <a:t>Jak je na tom Česká republika?</a:t>
            </a:r>
            <a:br>
              <a:rPr lang="cs-CZ" altLang="cs-CZ" sz="3500" smtClean="0">
                <a:solidFill>
                  <a:srgbClr val="EB212F"/>
                </a:solidFill>
                <a:latin typeface="Times New Roman" pitchFamily="18" charset="0"/>
              </a:rPr>
            </a:br>
            <a:r>
              <a:rPr lang="cs-CZ" altLang="cs-CZ" sz="3500" smtClean="0">
                <a:latin typeface="Times New Roman" pitchFamily="18" charset="0"/>
              </a:rPr>
              <a:t/>
            </a:r>
            <a:br>
              <a:rPr lang="cs-CZ" altLang="cs-CZ" sz="3500" smtClean="0">
                <a:latin typeface="Times New Roman" pitchFamily="18" charset="0"/>
              </a:rPr>
            </a:br>
            <a:endParaRPr lang="cs-CZ" altLang="cs-CZ" sz="3500" smtClean="0">
              <a:latin typeface="Times New Roman" pitchFamily="18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Má velmi otevřenou ekonomiku</a:t>
            </a:r>
          </a:p>
          <a:p>
            <a:pPr>
              <a:buFont typeface="Wingdings" pitchFamily="2" charset="2"/>
              <a:buNone/>
            </a:pPr>
            <a:endParaRPr lang="cs-CZ" altLang="cs-CZ" smtClean="0">
              <a:solidFill>
                <a:srgbClr val="3333CC"/>
              </a:solidFill>
              <a:latin typeface="Times New Roman" pitchFamily="18" charset="0"/>
            </a:endParaRPr>
          </a:p>
          <a:p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Podíl zahraničního obchodu na HDP je více</a:t>
            </a:r>
            <a:r>
              <a:rPr lang="cs-CZ" altLang="cs-CZ" smtClean="0">
                <a:latin typeface="Times New Roman" pitchFamily="18" charset="0"/>
              </a:rPr>
              <a:t> jak 70 %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Platební bilance je: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endParaRPr lang="cs-CZ" altLang="cs-CZ" smtClean="0">
              <a:latin typeface="Times New Roman" pitchFamily="18" charset="0"/>
            </a:endParaRPr>
          </a:p>
          <a:p>
            <a:pPr algn="ctr"/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Souhrnný výkaz všech hospodářských transakcí určité země se zahraničím za určité období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Schéma platební bilance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altLang="cs-CZ" smtClean="0">
                <a:latin typeface="Times New Roman" pitchFamily="18" charset="0"/>
              </a:rPr>
              <a:t>Tvoří ji:</a:t>
            </a:r>
          </a:p>
          <a:p>
            <a:pPr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>
              <a:buClr>
                <a:srgbClr val="FF6600"/>
              </a:buClr>
              <a:buFont typeface="Wingdings" pitchFamily="2" charset="2"/>
              <a:buChar char="q"/>
            </a:pPr>
            <a:r>
              <a:rPr lang="cs-CZ" altLang="cs-CZ" sz="3200" b="1" smtClean="0">
                <a:solidFill>
                  <a:srgbClr val="3333CC"/>
                </a:solidFill>
                <a:latin typeface="Times New Roman" pitchFamily="18" charset="0"/>
              </a:rPr>
              <a:t>Běžný účet</a:t>
            </a:r>
          </a:p>
          <a:p>
            <a:pPr>
              <a:buClr>
                <a:srgbClr val="FF6600"/>
              </a:buClr>
              <a:buFont typeface="Wingdings" pitchFamily="2" charset="2"/>
              <a:buChar char="q"/>
            </a:pPr>
            <a:endParaRPr lang="cs-CZ" altLang="cs-CZ" sz="3200" b="1" smtClean="0">
              <a:solidFill>
                <a:srgbClr val="3333CC"/>
              </a:solidFill>
              <a:latin typeface="Times New Roman" pitchFamily="18" charset="0"/>
            </a:endParaRPr>
          </a:p>
          <a:p>
            <a:pPr>
              <a:buClr>
                <a:srgbClr val="FF6600"/>
              </a:buClr>
              <a:buFont typeface="Wingdings" pitchFamily="2" charset="2"/>
              <a:buChar char="q"/>
            </a:pPr>
            <a:r>
              <a:rPr lang="cs-CZ" altLang="cs-CZ" sz="3200" b="1" smtClean="0">
                <a:solidFill>
                  <a:srgbClr val="3333CC"/>
                </a:solidFill>
                <a:latin typeface="Times New Roman" pitchFamily="18" charset="0"/>
              </a:rPr>
              <a:t>Finanční účet</a:t>
            </a:r>
          </a:p>
          <a:p>
            <a:pPr>
              <a:buClr>
                <a:srgbClr val="FF6600"/>
              </a:buClr>
              <a:buFont typeface="Wingdings" pitchFamily="2" charset="2"/>
              <a:buNone/>
            </a:pPr>
            <a:endParaRPr lang="cs-CZ" altLang="cs-CZ" sz="3200" b="1" smtClean="0">
              <a:solidFill>
                <a:srgbClr val="3333CC"/>
              </a:solidFill>
              <a:latin typeface="Times New Roman" pitchFamily="18" charset="0"/>
            </a:endParaRPr>
          </a:p>
          <a:p>
            <a:pPr>
              <a:buClr>
                <a:srgbClr val="FF6600"/>
              </a:buClr>
              <a:buFont typeface="Wingdings" pitchFamily="2" charset="2"/>
              <a:buChar char="q"/>
            </a:pPr>
            <a:r>
              <a:rPr lang="cs-CZ" altLang="cs-CZ" sz="3200" b="1" smtClean="0">
                <a:solidFill>
                  <a:srgbClr val="3333CC"/>
                </a:solidFill>
                <a:latin typeface="Times New Roman" pitchFamily="18" charset="0"/>
              </a:rPr>
              <a:t>Změny devizových rezerv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7543800" cy="1511300"/>
          </a:xfrm>
        </p:spPr>
        <p:txBody>
          <a:bodyPr/>
          <a:lstStyle/>
          <a:p>
            <a:pPr algn="ctr"/>
            <a:r>
              <a:rPr lang="cs-CZ" altLang="cs-CZ" sz="2800" smtClean="0">
                <a:solidFill>
                  <a:srgbClr val="EB212F"/>
                </a:solidFill>
                <a:latin typeface="Times New Roman" pitchFamily="18" charset="0"/>
              </a:rPr>
              <a:t>Běžný účet platební bilance –zahrnuje</a:t>
            </a: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/>
            </a:r>
            <a:b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</a:br>
            <a:endParaRPr lang="cs-CZ" altLang="cs-CZ" smtClean="0">
              <a:solidFill>
                <a:srgbClr val="EB212F"/>
              </a:solidFill>
              <a:latin typeface="Times New Roman" pitchFamily="18" charset="0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altLang="cs-CZ" dirty="0" smtClean="0">
                <a:solidFill>
                  <a:srgbClr val="EB212F"/>
                </a:solidFill>
                <a:latin typeface="Times New Roman" pitchFamily="18" charset="0"/>
              </a:rPr>
              <a:t>Obchodní bilance</a:t>
            </a:r>
            <a:r>
              <a:rPr lang="cs-CZ" altLang="cs-CZ" dirty="0" smtClean="0">
                <a:latin typeface="Times New Roman" pitchFamily="18" charset="0"/>
              </a:rPr>
              <a:t> (sleduje vývoz a dovoz zboží)</a:t>
            </a:r>
          </a:p>
          <a:p>
            <a:pPr>
              <a:buFont typeface="Wingdings" pitchFamily="2" charset="2"/>
              <a:buChar char="Ø"/>
            </a:pPr>
            <a:r>
              <a:rPr lang="cs-CZ" altLang="cs-CZ" dirty="0" smtClean="0">
                <a:solidFill>
                  <a:srgbClr val="EB212F"/>
                </a:solidFill>
                <a:latin typeface="Times New Roman" pitchFamily="18" charset="0"/>
              </a:rPr>
              <a:t>Bilance služeb</a:t>
            </a:r>
            <a:r>
              <a:rPr lang="cs-CZ" altLang="cs-CZ" dirty="0" smtClean="0">
                <a:latin typeface="Times New Roman" pitchFamily="18" charset="0"/>
              </a:rPr>
              <a:t> (sleduje vývoz a dovoz služeb, důležitý je cestovní ruch, doprava , bankovní služby…)</a:t>
            </a:r>
          </a:p>
          <a:p>
            <a:pPr>
              <a:buFont typeface="Wingdings" pitchFamily="2" charset="2"/>
              <a:buChar char="Ø"/>
            </a:pPr>
            <a:r>
              <a:rPr lang="cs-CZ" altLang="cs-CZ" dirty="0" smtClean="0">
                <a:solidFill>
                  <a:srgbClr val="EB212F"/>
                </a:solidFill>
                <a:latin typeface="Times New Roman" pitchFamily="18" charset="0"/>
              </a:rPr>
              <a:t>Bilance výnosů</a:t>
            </a:r>
            <a:r>
              <a:rPr lang="cs-CZ" altLang="cs-CZ" dirty="0" smtClean="0">
                <a:latin typeface="Times New Roman" pitchFamily="18" charset="0"/>
              </a:rPr>
              <a:t> (sleduje úroky, dividendy aj. které se vyplácí do zahraničí nebo naopak)</a:t>
            </a:r>
          </a:p>
          <a:p>
            <a:pPr>
              <a:buFont typeface="Wingdings" pitchFamily="2" charset="2"/>
              <a:buChar char="Ø"/>
            </a:pPr>
            <a:r>
              <a:rPr lang="cs-CZ" altLang="cs-CZ" dirty="0" smtClean="0">
                <a:solidFill>
                  <a:srgbClr val="EB212F"/>
                </a:solidFill>
                <a:latin typeface="Times New Roman" pitchFamily="18" charset="0"/>
              </a:rPr>
              <a:t>Bilance transferů</a:t>
            </a:r>
            <a:r>
              <a:rPr lang="cs-CZ" altLang="cs-CZ" dirty="0" smtClean="0">
                <a:latin typeface="Times New Roman" pitchFamily="18" charset="0"/>
              </a:rPr>
              <a:t> (finanční pomoci bez </a:t>
            </a:r>
            <a:r>
              <a:rPr lang="cs-CZ" altLang="cs-CZ" dirty="0" smtClean="0">
                <a:latin typeface="Times New Roman" pitchFamily="18" charset="0"/>
              </a:rPr>
              <a:t>protihodnoty, </a:t>
            </a:r>
            <a:r>
              <a:rPr lang="cs-CZ" altLang="cs-CZ" dirty="0" smtClean="0">
                <a:latin typeface="Times New Roman" pitchFamily="18" charset="0"/>
              </a:rPr>
              <a:t>např. </a:t>
            </a:r>
            <a:r>
              <a:rPr lang="cs-CZ" altLang="cs-CZ" dirty="0" err="1" smtClean="0">
                <a:latin typeface="Times New Roman" pitchFamily="18" charset="0"/>
              </a:rPr>
              <a:t>eurodotace</a:t>
            </a:r>
            <a:r>
              <a:rPr lang="cs-CZ" altLang="cs-CZ" dirty="0" smtClean="0">
                <a:latin typeface="Times New Roman" pitchFamily="18" charset="0"/>
              </a:rPr>
              <a:t>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z="2800" smtClean="0">
                <a:solidFill>
                  <a:srgbClr val="EB212F"/>
                </a:solidFill>
                <a:latin typeface="Times New Roman" pitchFamily="18" charset="0"/>
              </a:rPr>
              <a:t>Finanční účet  platební bilance – zahrnuje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Přímé zahraniční investice do podniků v ČR</a:t>
            </a:r>
            <a:r>
              <a:rPr lang="cs-CZ" altLang="cs-CZ" smtClean="0">
                <a:latin typeface="Times New Roman" pitchFamily="18" charset="0"/>
              </a:rPr>
              <a:t>( např. nejvíce cizí kapitál investuje do  tabákového a automobilového průmyslu apod.</a:t>
            </a:r>
          </a:p>
          <a:p>
            <a:pPr>
              <a:buFont typeface="Wingdings" pitchFamily="2" charset="2"/>
              <a:buChar char="Ø"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Operace s cennými papíry</a:t>
            </a:r>
          </a:p>
          <a:p>
            <a:pPr>
              <a:buFont typeface="Wingdings" pitchFamily="2" charset="2"/>
              <a:buChar char="Ø"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Čerpání úvěrů poskytnutých České republice a naopak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z="3600" smtClean="0">
                <a:solidFill>
                  <a:srgbClr val="EB212F"/>
                </a:solidFill>
                <a:latin typeface="Times New Roman" pitchFamily="18" charset="0"/>
              </a:rPr>
              <a:t>Devizové rezervy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Vytváří Česká národní banka</a:t>
            </a:r>
          </a:p>
          <a:p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Vyrovnává tak schodky platební bilance</a:t>
            </a:r>
          </a:p>
          <a:p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Ovlivňuje kurz koruny na mezinárodním trhu</a:t>
            </a:r>
          </a:p>
          <a:p>
            <a:pPr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altLang="cs-CZ" smtClean="0">
                <a:latin typeface="Times New Roman" pitchFamily="18" charset="0"/>
              </a:rPr>
              <a:t>Pozn. Platební bilance má kladné saldo – devizové rezervy rostou a opačně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Otázky k opakování!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1.Co to je platební bilance – charakterizuj</a:t>
            </a:r>
          </a:p>
          <a:p>
            <a:pPr>
              <a:buFont typeface="Wingdings" pitchFamily="2" charset="2"/>
              <a:buNone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2.Co tvoří schéma platební bilance</a:t>
            </a:r>
          </a:p>
          <a:p>
            <a:pPr>
              <a:buFont typeface="Wingdings" pitchFamily="2" charset="2"/>
              <a:buNone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3.Co zahrnuje běžný účet platební bilance</a:t>
            </a:r>
          </a:p>
          <a:p>
            <a:pPr>
              <a:buFont typeface="Wingdings" pitchFamily="2" charset="2"/>
              <a:buNone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4.K čemu jsou důležité devizové rezervy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Použité zdroje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altLang="cs-CZ" sz="1400" smtClean="0">
                <a:latin typeface="Times New Roman" pitchFamily="18" charset="0"/>
              </a:rPr>
              <a:t>BIŇOVEC, K., PEŠTOVÁ, S. </a:t>
            </a:r>
            <a:r>
              <a:rPr lang="cs-CZ" altLang="cs-CZ" sz="1400" i="1" smtClean="0">
                <a:latin typeface="Times New Roman" pitchFamily="18" charset="0"/>
              </a:rPr>
              <a:t>Ekonomika a provoz obchodu</a:t>
            </a:r>
            <a:r>
              <a:rPr lang="cs-CZ" altLang="cs-CZ" sz="1400" smtClean="0">
                <a:latin typeface="Times New Roman" pitchFamily="18" charset="0"/>
              </a:rPr>
              <a:t>. 1.vyd. Praha : Fortuna, 1995. 136 s. ISBN 80-7168-191-1.</a:t>
            </a:r>
          </a:p>
          <a:p>
            <a:pPr eaLnBrk="1" hangingPunct="1"/>
            <a:r>
              <a:rPr lang="cs-CZ" altLang="cs-CZ" sz="1400" smtClean="0">
                <a:latin typeface="Times New Roman" pitchFamily="18" charset="0"/>
              </a:rPr>
              <a:t>KLÍNSKÝ, Petr. </a:t>
            </a:r>
            <a:r>
              <a:rPr lang="cs-CZ" altLang="cs-CZ" sz="1400" i="1" smtClean="0">
                <a:latin typeface="Times New Roman" pitchFamily="18" charset="0"/>
              </a:rPr>
              <a:t>Ekonomika pro obchodní</a:t>
            </a:r>
            <a:r>
              <a:rPr lang="cs-CZ" altLang="cs-CZ" sz="1400" smtClean="0">
                <a:latin typeface="Times New Roman" pitchFamily="18" charset="0"/>
              </a:rPr>
              <a:t> </a:t>
            </a:r>
            <a:r>
              <a:rPr lang="cs-CZ" altLang="cs-CZ" sz="1400" i="1" smtClean="0">
                <a:latin typeface="Times New Roman" pitchFamily="18" charset="0"/>
              </a:rPr>
              <a:t>akademie a ostatní střední školy. </a:t>
            </a:r>
            <a:r>
              <a:rPr lang="cs-CZ" altLang="cs-CZ" sz="1400" smtClean="0">
                <a:latin typeface="Times New Roman" pitchFamily="18" charset="0"/>
              </a:rPr>
              <a:t>4.vyd.  Praha : Fortuna, 2007. 184 s. ISBN 978-80-7373-000-0.</a:t>
            </a:r>
          </a:p>
          <a:p>
            <a:pPr eaLnBrk="1" hangingPunct="1"/>
            <a:r>
              <a:rPr lang="cs-CZ" altLang="cs-CZ" sz="1400" smtClean="0">
                <a:latin typeface="Times New Roman" pitchFamily="18" charset="0"/>
              </a:rPr>
              <a:t>PALYZOVÁ, M. LEŠENAROVÁ, R. </a:t>
            </a:r>
            <a:r>
              <a:rPr lang="cs-CZ" altLang="cs-CZ" sz="1400" i="1" smtClean="0">
                <a:latin typeface="Times New Roman" pitchFamily="18" charset="0"/>
              </a:rPr>
              <a:t>Ekonomika pro střední a vyšší hotelové školy</a:t>
            </a:r>
            <a:r>
              <a:rPr lang="cs-CZ" altLang="cs-CZ" sz="1400" smtClean="0">
                <a:latin typeface="Times New Roman" pitchFamily="18" charset="0"/>
              </a:rPr>
              <a:t>. 1.vyd. Praha : Fortuna, 2004. 159 s. ISBN 80-7168-897-5.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1400" smtClean="0">
                <a:latin typeface="Times New Roman" pitchFamily="18" charset="0"/>
                <a:cs typeface="Arial" charset="0"/>
              </a:rPr>
              <a:t>●    </a:t>
            </a:r>
            <a:r>
              <a:rPr lang="cs-CZ" altLang="cs-CZ" sz="1400" smtClean="0">
                <a:latin typeface="Times New Roman" pitchFamily="18" charset="0"/>
              </a:rPr>
              <a:t> ŠVARCOVÁ J. a kol. </a:t>
            </a:r>
            <a:r>
              <a:rPr lang="cs-CZ" altLang="cs-CZ" sz="1400" i="1" smtClean="0">
                <a:latin typeface="Times New Roman" pitchFamily="18" charset="0"/>
              </a:rPr>
              <a:t>Ekonomie – stručný přehled</a:t>
            </a:r>
            <a:r>
              <a:rPr lang="cs-CZ" altLang="cs-CZ" sz="1400" smtClean="0">
                <a:latin typeface="Times New Roman" pitchFamily="18" charset="0"/>
              </a:rPr>
              <a:t>. Zlín : CEED,  2006. 295 s. ISBN 80-903433-3-3</a:t>
            </a:r>
          </a:p>
          <a:p>
            <a:endParaRPr lang="cs-CZ" altLang="cs-CZ" sz="1400" smtClean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1516</TotalTime>
  <Words>420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Wingdings</vt:lpstr>
      <vt:lpstr>Calibri</vt:lpstr>
      <vt:lpstr>Times New Roman</vt:lpstr>
      <vt:lpstr>Tahoma</vt:lpstr>
      <vt:lpstr>Síť</vt:lpstr>
      <vt:lpstr>Snímek 1</vt:lpstr>
      <vt:lpstr>Platební bilance - otevřenost ekonomiky</vt:lpstr>
      <vt:lpstr>    Jak je na tom Česká republika?  </vt:lpstr>
      <vt:lpstr>Platební bilance je:</vt:lpstr>
      <vt:lpstr>Schéma platební bilance</vt:lpstr>
      <vt:lpstr>Běžný účet platební bilance –zahrnuje </vt:lpstr>
      <vt:lpstr>Finanční účet  platební bilance – zahrnuje</vt:lpstr>
      <vt:lpstr>Devizové rezervy</vt:lpstr>
      <vt:lpstr>Otázky k opakování!</vt:lpstr>
      <vt:lpstr>Použité zdroje</vt:lpstr>
    </vt:vector>
  </TitlesOfParts>
  <Company>SŠHS Kroměříž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HOSPODÁŘSTVÍ</dc:title>
  <dc:creator>SŠHS Kroměříž</dc:creator>
  <cp:lastModifiedBy>Dum</cp:lastModifiedBy>
  <cp:revision>95</cp:revision>
  <dcterms:created xsi:type="dcterms:W3CDTF">2009-01-20T13:25:09Z</dcterms:created>
  <dcterms:modified xsi:type="dcterms:W3CDTF">2014-06-14T14:26:25Z</dcterms:modified>
</cp:coreProperties>
</file>