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legacyDiagramTex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91" r:id="rId2"/>
    <p:sldId id="290" r:id="rId3"/>
    <p:sldId id="292" r:id="rId4"/>
    <p:sldId id="260" r:id="rId5"/>
    <p:sldId id="298" r:id="rId6"/>
    <p:sldId id="307" r:id="rId7"/>
    <p:sldId id="308" r:id="rId8"/>
    <p:sldId id="309" r:id="rId9"/>
    <p:sldId id="310" r:id="rId10"/>
    <p:sldId id="311" r:id="rId11"/>
    <p:sldId id="314" r:id="rId12"/>
    <p:sldId id="317" r:id="rId13"/>
    <p:sldId id="313" r:id="rId14"/>
    <p:sldId id="315" r:id="rId15"/>
    <p:sldId id="318" r:id="rId16"/>
    <p:sldId id="303" r:id="rId17"/>
    <p:sldId id="304" r:id="rId18"/>
    <p:sldId id="306" r:id="rId1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3900" b="1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900" b="1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900" b="1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900" b="1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900" b="1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900" b="1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900" b="1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900" b="1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900" b="1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6600"/>
    <a:srgbClr val="FFFF66"/>
    <a:srgbClr val="EB212F"/>
    <a:srgbClr val="5F2007"/>
    <a:srgbClr val="0066FF"/>
    <a:srgbClr val="FF6699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23" autoAdjust="0"/>
    <p:restoredTop sz="92650" autoAdjust="0"/>
  </p:normalViewPr>
  <p:slideViewPr>
    <p:cSldViewPr>
      <p:cViewPr varScale="1">
        <p:scale>
          <a:sx n="97" d="100"/>
          <a:sy n="97" d="100"/>
        </p:scale>
        <p:origin x="-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legacyDocTextInfo" Target="legacyDocTextInfo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3FF841CA-BA4C-4F03-B207-81BD1DDA332A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3F1DC-DF03-44C6-AAAD-969227CE9EC1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1B6A87-DE66-4613-93FC-439DEFB46AFD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1FF25B-D195-4470-89EF-F441BDC356A6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04DF09-6818-4881-A266-F6FC7051ED01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DD75E6-48FF-4DAF-8BC2-A689B70F625C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ABB950-E04F-45F0-B5E7-6EC961D90211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D30B89-5743-4C81-859D-D3B019E3288C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3A2B06-BD54-4921-8938-5319048A38AA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8DFD6-B0E9-4B36-AEF9-537A44C4EFD2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8496CC-9EE6-45F4-AD56-2B268D1D5156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AFF597-E161-484F-AE9E-FCA61DAE1A23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solidFill>
                  <a:schemeClr val="tx1"/>
                </a:solidFill>
              </a:defRPr>
            </a:lvl1pPr>
          </a:lstStyle>
          <a:p>
            <a:fld id="{D98D685C-0E1F-4E52-A62F-F7D48E203DFA}" type="slidenum">
              <a:rPr lang="cs-CZ" altLang="en-US"/>
              <a:pPr/>
              <a:t>‹#›</a:t>
            </a:fld>
            <a:endParaRPr lang="cs-CZ" altLang="en-US"/>
          </a:p>
        </p:txBody>
      </p: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2057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58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59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0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1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3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5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6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7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5" cy="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8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69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0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1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2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5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3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4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6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5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7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79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0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1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5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2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3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4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5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5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6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  <p:sp>
          <p:nvSpPr>
            <p:cNvPr id="2087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5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3900" b="1">
                  <a:solidFill>
                    <a:schemeClr val="tx2"/>
                  </a:solidFill>
                  <a:latin typeface="Arial" charset="0"/>
                </a:defRPr>
              </a:lvl1pPr>
              <a:lvl2pPr marL="742950" indent="-285750">
                <a:defRPr sz="3900" b="1">
                  <a:solidFill>
                    <a:schemeClr val="tx2"/>
                  </a:solidFill>
                  <a:latin typeface="Arial" charset="0"/>
                </a:defRPr>
              </a:lvl2pPr>
              <a:lvl3pPr marL="11430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>
                <a:defRPr sz="39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9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cs-CZ" altLang="cs-CZ" sz="1800" b="0" smtClean="0">
                <a:solidFill>
                  <a:schemeClr val="tx1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10%20Podnik&#225;n&#237;%20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63" y="6100763"/>
            <a:ext cx="9032875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131" name="Group 59"/>
          <p:cNvGraphicFramePr>
            <a:graphicFrameLocks noGrp="1"/>
          </p:cNvGraphicFramePr>
          <p:nvPr/>
        </p:nvGraphicFramePr>
        <p:xfrm>
          <a:off x="474663" y="2205038"/>
          <a:ext cx="8194675" cy="4270375"/>
        </p:xfrm>
        <a:graphic>
          <a:graphicData uri="http://schemas.openxmlformats.org/drawingml/2006/table">
            <a:tbl>
              <a:tblPr/>
              <a:tblGrid>
                <a:gridCol w="1827212"/>
                <a:gridCol w="6367463"/>
              </a:tblGrid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zev </a:t>
                      </a: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š</a:t>
                      </a: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koly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HS Kroměř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ž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</a:tr>
              <a:tr h="252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Č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slo projektu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CZ.1.07/1.5.00/34.0911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Autor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Ing. Eva Zme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š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kalov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zev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ablony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VY_32_INOVACE EKO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zev DUMu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EKO.2515.2 F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Stupeň a typ vzděl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v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n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Odborn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é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 vzděl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v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n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 oblast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Ekonomická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 obor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Ekonomika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 okruh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Podnikání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Druh učebn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ho materi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lu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C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lov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skupina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Ž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k, 16 - 19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5111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Anotace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Prezentace seznamuje ž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ky s  pojmem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podníkání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podle živnostenského zákona a obchodního zákoníku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427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Speci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ln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vzděl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vac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potřeby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- ž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dn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é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-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495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Kl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í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čov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 slova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Podnikání,  podnikatel, fyzická osoba, právnická osoba, obchodní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rejtřík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, obchodní firma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234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</a:rPr>
                        <a:t>Datum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2.12.2012</a:t>
                      </a:r>
                    </a:p>
                  </a:txBody>
                  <a:tcPr marL="35026" marR="35026" marT="21010" marB="210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</a:tbl>
          </a:graphicData>
        </a:graphic>
      </p:graphicFrame>
      <p:sp>
        <p:nvSpPr>
          <p:cNvPr id="4149" name="TextovéPole 4"/>
          <p:cNvSpPr txBox="1">
            <a:spLocks noChangeArrowheads="1"/>
          </p:cNvSpPr>
          <p:nvPr/>
        </p:nvSpPr>
        <p:spPr bwMode="auto">
          <a:xfrm>
            <a:off x="55563" y="1484313"/>
            <a:ext cx="8980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cs-CZ" altLang="cs-CZ" sz="2400" b="0">
                <a:solidFill>
                  <a:schemeClr val="tx1"/>
                </a:solidFill>
                <a:latin typeface="Tahoma" pitchFamily="34" charset="0"/>
              </a:rPr>
              <a:t>Ekonomika– podnikání </a:t>
            </a:r>
          </a:p>
        </p:txBody>
      </p:sp>
      <p:pic>
        <p:nvPicPr>
          <p:cNvPr id="4150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280988"/>
            <a:ext cx="539432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-242888"/>
            <a:ext cx="7543800" cy="1655763"/>
          </a:xfrm>
        </p:spPr>
        <p:txBody>
          <a:bodyPr/>
          <a:lstStyle/>
          <a:p>
            <a:pPr algn="ctr" eaLnBrk="1" hangingPunct="1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Subjekty národního hospodářství</a:t>
            </a:r>
            <a:endParaRPr lang="cs-CZ" altLang="cs-CZ" sz="4000" smtClean="0">
              <a:solidFill>
                <a:srgbClr val="EB212F"/>
              </a:solidFill>
              <a:latin typeface="Times New Roman" pitchFamily="18" charset="0"/>
            </a:endParaRP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48783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altLang="cs-CZ" b="1" smtClean="0">
              <a:solidFill>
                <a:srgbClr val="6600FF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altLang="cs-CZ" b="1" smtClean="0">
              <a:solidFill>
                <a:srgbClr val="6600FF"/>
              </a:solidFill>
              <a:latin typeface="Times New Roman" pitchFamily="18" charset="0"/>
            </a:endParaRPr>
          </a:p>
        </p:txBody>
      </p:sp>
      <p:pic>
        <p:nvPicPr>
          <p:cNvPr id="5124" name="Picture 8" descr="image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484313"/>
            <a:ext cx="7848600" cy="562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543800" cy="1003300"/>
          </a:xfrm>
        </p:spPr>
        <p:txBody>
          <a:bodyPr/>
          <a:lstStyle/>
          <a:p>
            <a:pPr algn="ctr" eaLnBrk="1" hangingPunct="1"/>
            <a:r>
              <a:rPr lang="cs-CZ" altLang="cs-CZ" sz="4000" smtClean="0">
                <a:solidFill>
                  <a:srgbClr val="FF6600"/>
                </a:solidFill>
                <a:latin typeface="Times New Roman" pitchFamily="18" charset="0"/>
              </a:rPr>
              <a:t>Podnikání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Podnikání je upraveno a vymezeno právními normami.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altLang="cs-CZ" sz="2600" b="1" smtClean="0">
              <a:solidFill>
                <a:srgbClr val="3333CC"/>
              </a:solidFill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altLang="cs-CZ" sz="2200" smtClean="0">
                <a:solidFill>
                  <a:srgbClr val="3333CC"/>
                </a:solidFill>
                <a:latin typeface="Times New Roman" pitchFamily="18" charset="0"/>
                <a:cs typeface="Arial" charset="0"/>
              </a:rPr>
              <a:t>Zákon č. 513/1991 Sb., obchodní zákoník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altLang="cs-CZ" sz="2200" smtClean="0">
                <a:solidFill>
                  <a:srgbClr val="3333CC"/>
                </a:solidFill>
                <a:latin typeface="Times New Roman" pitchFamily="18" charset="0"/>
                <a:cs typeface="Arial" charset="0"/>
              </a:rPr>
              <a:t>Zákon č. 455/1991 Sb., o živnostenském podnikání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altLang="cs-CZ" sz="2200" smtClean="0">
                <a:solidFill>
                  <a:srgbClr val="3333CC"/>
                </a:solidFill>
                <a:latin typeface="Times New Roman" pitchFamily="18" charset="0"/>
                <a:cs typeface="Arial" charset="0"/>
              </a:rPr>
              <a:t>Zákon č. 40/1964 Sb., občanský zákoník</a:t>
            </a:r>
          </a:p>
          <a:p>
            <a:pPr eaLnBrk="1" hangingPunct="1">
              <a:lnSpc>
                <a:spcPct val="80000"/>
              </a:lnSpc>
            </a:pPr>
            <a:endParaRPr lang="cs-CZ" altLang="cs-CZ" sz="2600" b="1" smtClean="0">
              <a:solidFill>
                <a:srgbClr val="3333CC"/>
              </a:solidFill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Právní norma je všeobecně závazné pravidlo pro chování lidí vydané státem v předepsané formě a vynutitelné státní mocí.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</a:pPr>
            <a:endParaRPr lang="cs-CZ" altLang="cs-CZ" sz="2600" b="1" smtClean="0">
              <a:solidFill>
                <a:srgbClr val="3333CC"/>
              </a:solidFill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600" b="1" smtClean="0">
                <a:solidFill>
                  <a:srgbClr val="6600FF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7174" name="Picture 6" descr="bag of mon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5084763"/>
            <a:ext cx="1439863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-4232275" y="324485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just" eaLnBrk="1" hangingPunct="1"/>
            <a:r>
              <a:rPr lang="cs-CZ" altLang="cs-CZ" sz="1800" b="0">
                <a:solidFill>
                  <a:schemeClr val="tx1"/>
                </a:solidFill>
                <a:latin typeface="Times New Roman" pitchFamily="18" charset="0"/>
              </a:rPr>
              <a:t>Stát celé dění v ekonomice usměrňuje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7272337" cy="1106487"/>
          </a:xfrm>
        </p:spPr>
        <p:txBody>
          <a:bodyPr/>
          <a:lstStyle/>
          <a:p>
            <a:pPr algn="ctr" eaLnBrk="1" hangingPunct="1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Zákon vymezuje podnikání jako</a:t>
            </a:r>
            <a:r>
              <a:rPr lang="cs-CZ" altLang="cs-CZ" smtClean="0">
                <a:latin typeface="Times New Roman" pitchFamily="18" charset="0"/>
              </a:rPr>
              <a:t> </a:t>
            </a:r>
          </a:p>
        </p:txBody>
      </p:sp>
      <p:sp>
        <p:nvSpPr>
          <p:cNvPr id="8196" name="Rectangle 5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soustavnou činnost </a:t>
            </a:r>
          </a:p>
          <a:p>
            <a:pPr algn="ctr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provozovanou samostatně</a:t>
            </a:r>
          </a:p>
          <a:p>
            <a:pPr algn="ctr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na vlastní odpovědnost </a:t>
            </a:r>
          </a:p>
          <a:p>
            <a:pPr algn="ctr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za účelem dosažení zisku</a:t>
            </a:r>
          </a:p>
          <a:p>
            <a:pPr>
              <a:buFont typeface="Wingdings" pitchFamily="2" charset="2"/>
              <a:buNone/>
            </a:pPr>
            <a:endParaRPr lang="cs-CZ" altLang="cs-CZ" b="1" smtClean="0">
              <a:solidFill>
                <a:srgbClr val="3333CC"/>
              </a:solidFill>
              <a:latin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r>
              <a:rPr lang="cs-CZ" altLang="cs-CZ" b="1" smtClean="0">
                <a:solidFill>
                  <a:srgbClr val="EB212F"/>
                </a:solidFill>
                <a:latin typeface="Times New Roman" pitchFamily="18" charset="0"/>
              </a:rPr>
              <a:t>Pozor!</a:t>
            </a:r>
          </a:p>
          <a:p>
            <a:pPr algn="ctr">
              <a:buFont typeface="Wingdings" pitchFamily="2" charset="2"/>
              <a:buNone/>
            </a:pPr>
            <a:r>
              <a:rPr lang="cs-CZ" altLang="cs-CZ" b="1" u="sng" smtClean="0">
                <a:solidFill>
                  <a:srgbClr val="EB212F"/>
                </a:solidFill>
                <a:latin typeface="Times New Roman" pitchFamily="18" charset="0"/>
              </a:rPr>
              <a:t>Tyto podmínky musí být splněny současně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Hlavní cíl každého podnikání</a:t>
            </a:r>
            <a:endParaRPr lang="cs-CZ" altLang="cs-CZ" smtClean="0">
              <a:solidFill>
                <a:srgbClr val="FF6600"/>
              </a:solidFill>
              <a:latin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cs-CZ" altLang="cs-CZ" b="1" u="sng" smtClean="0">
                <a:solidFill>
                  <a:srgbClr val="3333CC"/>
                </a:solidFill>
                <a:latin typeface="Times New Roman" pitchFamily="18" charset="0"/>
              </a:rPr>
              <a:t>Trvalé dosažení zisku</a:t>
            </a:r>
          </a:p>
          <a:p>
            <a:pPr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 (účelem je služba veřejnosti, národu a světu)</a:t>
            </a:r>
          </a:p>
          <a:p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N  &lt;  V  =  zisk (kladný profit)</a:t>
            </a:r>
          </a:p>
          <a:p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N  &gt;  V  =  ztráta (záporný profit)				</a:t>
            </a:r>
          </a:p>
          <a:p>
            <a:pPr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Vysvětlivky: (N = náklady, V = výnosy)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Důležité pojmy související s podnikáním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cs-CZ" altLang="cs-CZ" b="1" smtClean="0">
                <a:solidFill>
                  <a:srgbClr val="FF6699"/>
                </a:solidFill>
                <a:latin typeface="Times New Roman" pitchFamily="18" charset="0"/>
              </a:rPr>
              <a:t>Fyzická osoba</a:t>
            </a: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 – osoba - občan, který má způsobilost:</a:t>
            </a:r>
          </a:p>
          <a:p>
            <a:pPr lvl="1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k právům a povinnostem již od svého narození až do smrti</a:t>
            </a:r>
          </a:p>
          <a:p>
            <a:pPr lvl="1"/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k právním úkonům nabývá v plném rozsahu po dosažení 18 let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Důležité pojmy související s podnikáním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cs-CZ" altLang="cs-CZ" sz="2400" b="1" smtClean="0">
                <a:solidFill>
                  <a:srgbClr val="FF6699"/>
                </a:solidFill>
                <a:latin typeface="Times New Roman" pitchFamily="18" charset="0"/>
              </a:rPr>
              <a:t>Právnická osoba</a:t>
            </a:r>
            <a:r>
              <a:rPr lang="cs-CZ" altLang="cs-CZ" sz="2400" smtClean="0">
                <a:solidFill>
                  <a:srgbClr val="3333CC"/>
                </a:solidFill>
                <a:latin typeface="Times New Roman" pitchFamily="18" charset="0"/>
              </a:rPr>
              <a:t> – </a:t>
            </a:r>
            <a:r>
              <a:rPr lang="cs-CZ" altLang="cs-CZ" sz="2400" b="1" smtClean="0">
                <a:solidFill>
                  <a:srgbClr val="3333CC"/>
                </a:solidFill>
                <a:latin typeface="Times New Roman" pitchFamily="18" charset="0"/>
              </a:rPr>
              <a:t>podle občanského zákoníku jsou právnickými osobami:</a:t>
            </a:r>
          </a:p>
          <a:p>
            <a:pPr lvl="1"/>
            <a:r>
              <a:rPr lang="cs-CZ" altLang="cs-CZ" sz="2400" b="1" smtClean="0">
                <a:solidFill>
                  <a:srgbClr val="3333CC"/>
                </a:solidFill>
                <a:latin typeface="Times New Roman" pitchFamily="18" charset="0"/>
              </a:rPr>
              <a:t>Účelová sdružení majetku</a:t>
            </a:r>
          </a:p>
          <a:p>
            <a:pPr lvl="1"/>
            <a:r>
              <a:rPr lang="cs-CZ" altLang="cs-CZ" sz="2400" b="1" smtClean="0">
                <a:solidFill>
                  <a:srgbClr val="3333CC"/>
                </a:solidFill>
                <a:latin typeface="Times New Roman" pitchFamily="18" charset="0"/>
              </a:rPr>
              <a:t>Jednotky územní samosprávy (Obecní úřady, Krajské úřady..)</a:t>
            </a:r>
          </a:p>
          <a:p>
            <a:pPr lvl="1"/>
            <a:r>
              <a:rPr lang="cs-CZ" altLang="cs-CZ" sz="2400" b="1" smtClean="0">
                <a:solidFill>
                  <a:srgbClr val="3333CC"/>
                </a:solidFill>
                <a:latin typeface="Times New Roman" pitchFamily="18" charset="0"/>
              </a:rPr>
              <a:t>Sdružení právnických nebo fyzických osob (akciové společnosti, společnosti s ručením omezeným, komanditní společnosti, obchodní společnosti, družstvo…)</a:t>
            </a:r>
          </a:p>
          <a:p>
            <a:pPr lvl="1"/>
            <a:r>
              <a:rPr lang="cs-CZ" altLang="cs-CZ" sz="2400" b="1" smtClean="0">
                <a:solidFill>
                  <a:srgbClr val="3333CC"/>
                </a:solidFill>
                <a:latin typeface="Times New Roman" pitchFamily="18" charset="0"/>
              </a:rPr>
              <a:t>Jiné subjekty, které stanoví zákon (banky, pojišťovny, cizinci, kteří podnikají na území ČR)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Důležité pojmy související s podnikáním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cs-CZ" altLang="cs-CZ" b="1" smtClean="0">
                <a:solidFill>
                  <a:srgbClr val="FF6699"/>
                </a:solidFill>
                <a:latin typeface="Times New Roman" pitchFamily="18" charset="0"/>
              </a:rPr>
              <a:t>Obchodní jméno (firma)</a:t>
            </a: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 – podnikatel činí právní úkony pod svým obchodním jménem (je to název, pod nimž dochází k podnikání)</a:t>
            </a:r>
          </a:p>
          <a:p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u fyzické osoby nezapsané v obchodním rejstříku – jméno a příjmení + dodatek  (př. Jan Novák – Uzenářství)</a:t>
            </a:r>
          </a:p>
          <a:p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u právnické osoby – název + organizačně právní forma (př. NOVATEX, spol.s r. o., HOREX, a. s.)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Důležité pojmy související s podnikáním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buFont typeface="Wingdings" pitchFamily="2" charset="2"/>
              <a:buNone/>
            </a:pPr>
            <a:endParaRPr lang="cs-CZ" altLang="cs-CZ" b="1" smtClean="0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cs-CZ" altLang="cs-CZ" b="1" smtClean="0">
              <a:latin typeface="Times New Roman" pitchFamily="18" charset="0"/>
            </a:endParaRPr>
          </a:p>
          <a:p>
            <a:r>
              <a:rPr lang="cs-CZ" altLang="cs-CZ" b="1" smtClean="0">
                <a:solidFill>
                  <a:srgbClr val="FF6699"/>
                </a:solidFill>
                <a:latin typeface="Times New Roman" pitchFamily="18" charset="0"/>
              </a:rPr>
              <a:t>Obchodní rejstřík</a:t>
            </a:r>
            <a:r>
              <a:rPr lang="cs-CZ" altLang="cs-CZ" smtClean="0">
                <a:solidFill>
                  <a:srgbClr val="3333CC"/>
                </a:solidFill>
                <a:latin typeface="Times New Roman" pitchFamily="18" charset="0"/>
              </a:rPr>
              <a:t> – veřejná listina, do které se zapisují předepsané údaje o subjektech  podnikajících na území ČR.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Do obchodního rejstříku se zapisují</a:t>
            </a:r>
            <a:r>
              <a:rPr lang="cs-CZ" altLang="cs-CZ" b="0" smtClean="0">
                <a:solidFill>
                  <a:srgbClr val="EB212F"/>
                </a:solidFill>
                <a:latin typeface="Times New Roman" pitchFamily="18" charset="0"/>
              </a:rPr>
              <a:t>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r>
              <a:rPr lang="cs-CZ" altLang="cs-CZ" smtClean="0">
                <a:solidFill>
                  <a:srgbClr val="3333CC"/>
                </a:solidFill>
                <a:latin typeface="Times New Roman" pitchFamily="18" charset="0"/>
              </a:rPr>
              <a:t>obchodní společnosti, družstva a jiné právnické osoby (státní podniky, agrární komory, burzy…)</a:t>
            </a:r>
          </a:p>
          <a:p>
            <a:r>
              <a:rPr lang="cs-CZ" altLang="cs-CZ" smtClean="0">
                <a:solidFill>
                  <a:srgbClr val="3333CC"/>
                </a:solidFill>
                <a:latin typeface="Times New Roman" pitchFamily="18" charset="0"/>
              </a:rPr>
              <a:t>zahraniční osoby, které chtějí podnikat na území ČR </a:t>
            </a:r>
          </a:p>
          <a:p>
            <a:r>
              <a:rPr lang="cs-CZ" altLang="cs-CZ" smtClean="0">
                <a:solidFill>
                  <a:srgbClr val="3333CC"/>
                </a:solidFill>
                <a:latin typeface="Times New Roman" pitchFamily="18" charset="0"/>
              </a:rPr>
              <a:t>fyzické osoby – s trvalým bydlištěm na území ČR, jež jsou podnikateli se mohou nechat zapsat do Obchodního rejstříku na vlastní žádost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500" smtClean="0">
                <a:solidFill>
                  <a:srgbClr val="EB212F"/>
                </a:solidFill>
                <a:latin typeface="Times New Roman" pitchFamily="18" charset="0"/>
              </a:rPr>
              <a:t>Subjekt, který je zapsán v Obchodním rejstříku je povinen nahlásit:</a:t>
            </a:r>
            <a:r>
              <a:rPr lang="cs-CZ" altLang="cs-CZ" sz="3500" smtClean="0">
                <a:latin typeface="Times New Roman" pitchFamily="18" charset="0"/>
              </a:rPr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obchodní jméno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identifikační číslo (IČ – osmimístné číslo, které přiděluje Živnostenský úřad)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předmět a místo podnikání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doba ukončení podnikání (pokud je předpokladem provozovat činnost po dobu určitou)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právní forma právnické osoby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jméno, bydliště osob, které jsou statutárním orgánem (má statut k tomu, aby mohl podnik zastupovat na veřejnosti)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označení, sídlo a předmět podnikání pobočního závodu</a:t>
            </a:r>
          </a:p>
          <a:p>
            <a:pPr>
              <a:lnSpc>
                <a:spcPct val="90000"/>
              </a:lnSpc>
            </a:pPr>
            <a:r>
              <a:rPr lang="cs-CZ" altLang="cs-CZ" sz="2100" b="1" smtClean="0">
                <a:solidFill>
                  <a:srgbClr val="3333CC"/>
                </a:solidFill>
                <a:latin typeface="Times New Roman" pitchFamily="18" charset="0"/>
              </a:rPr>
              <a:t>jméno prokuristy a jeho bydliště (prokurista má pravomoc téměř majitele firmy, nemůže si půjčovat dlouhodobé úvěry…)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Podnikatel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marL="571500" indent="-571500"/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Podnikatelem je podle obchodního zákoníku: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Osoba zapsaná v obchodním rejstříku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Osoba, která podniká na základě živnostenského oprávnění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Osoba, která podniká na základě jiného než živnostenského oprávnění podle zvláštních předpisů</a:t>
            </a:r>
          </a:p>
          <a:p>
            <a:pPr marL="571500" indent="-571500">
              <a:buFont typeface="Wingdings" pitchFamily="2" charset="2"/>
              <a:buAutoNum type="alphaLcParenR"/>
            </a:pPr>
            <a:r>
              <a:rPr lang="cs-CZ" altLang="cs-CZ" sz="2600" b="1" smtClean="0">
                <a:solidFill>
                  <a:srgbClr val="3333CC"/>
                </a:solidFill>
                <a:latin typeface="Times New Roman" pitchFamily="18" charset="0"/>
              </a:rPr>
              <a:t>Osoba, která provozuje zemědělskou výrobu a je zapsána do evidence podle zvláštního předpisu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Podnikatel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Rozhoduje o otázkách :</a:t>
            </a:r>
          </a:p>
          <a:p>
            <a:pPr>
              <a:lnSpc>
                <a:spcPct val="90000"/>
              </a:lnSpc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volby právní formy podnikání</a:t>
            </a:r>
          </a:p>
          <a:p>
            <a:pPr>
              <a:lnSpc>
                <a:spcPct val="90000"/>
              </a:lnSpc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rozdělení zisků</a:t>
            </a:r>
          </a:p>
          <a:p>
            <a:pPr>
              <a:lnSpc>
                <a:spcPct val="90000"/>
              </a:lnSpc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umístění podniku</a:t>
            </a:r>
          </a:p>
          <a:p>
            <a:pPr>
              <a:lnSpc>
                <a:spcPct val="90000"/>
              </a:lnSpc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míře použití cizího kapitálu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mtClean="0">
                <a:solidFill>
                  <a:srgbClr val="FF6699"/>
                </a:solidFill>
                <a:latin typeface="Times New Roman" pitchFamily="18" charset="0"/>
              </a:rPr>
              <a:t>Pozn: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mtClean="0">
                <a:solidFill>
                  <a:srgbClr val="FF6699"/>
                </a:solidFill>
                <a:latin typeface="Times New Roman" pitchFamily="18" charset="0"/>
              </a:rPr>
              <a:t>   Podnikatel přináší na trh nové výrobky, služby hodnoty, na rozdíl od živnostníka, který se živností pouze živí.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Základní rysy úspěšného podnikatele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nápaditost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dostatečné zkušenosti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řídící manažerské schopnosti (měl by mít jasně zvolený strategický cíl)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dobrý zdravotní stav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určitý stupeň ekonomického myšlení (znalost v oblasti účetnictví, daňové problematiky, základy managementu a personalistiky, základy marketingu a finančního řízení podniku…)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odborné předpoklady (měl by mít výuční list, středoškolské nebo vysokoškolské vzdělání)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charakterové vlastnosti (schopnost orientovat se ve složitých situacích, řídit své pracovníky, schopnost získat a udržet si zákazníky…)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schopnost nést riziko (jedná pod svým jménem, na vlastní odpovědnost)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schopnost vyhledat schopné zaměstnance a spolupracovníky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schopnost poznávat potřeby spotřebitelů a zákazníků</a:t>
            </a:r>
          </a:p>
          <a:p>
            <a:pPr>
              <a:lnSpc>
                <a:spcPct val="80000"/>
              </a:lnSpc>
            </a:pPr>
            <a:r>
              <a:rPr lang="cs-CZ" altLang="cs-CZ" sz="1900" b="1" smtClean="0">
                <a:solidFill>
                  <a:srgbClr val="3333CC"/>
                </a:solidFill>
                <a:latin typeface="Times New Roman" pitchFamily="18" charset="0"/>
              </a:rPr>
              <a:t>schopnost objevovat nové trhy…..</a:t>
            </a:r>
          </a:p>
        </p:txBody>
      </p:sp>
      <p:sp>
        <p:nvSpPr>
          <p:cNvPr id="14" name="Elipsa 13"/>
          <p:cNvSpPr/>
          <p:nvPr/>
        </p:nvSpPr>
        <p:spPr>
          <a:xfrm rot="20208698">
            <a:off x="5545534" y="1054824"/>
            <a:ext cx="2341012" cy="82248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ÚSPĚCH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Podnikat mohou</a:t>
            </a:r>
          </a:p>
        </p:txBody>
      </p:sp>
      <p:graphicFrame>
        <p:nvGraphicFramePr>
          <p:cNvPr id="1026" name="Organization Chart 5"/>
          <p:cNvGraphicFramePr>
            <a:graphicFrameLocks/>
          </p:cNvGraphicFramePr>
          <p:nvPr/>
        </p:nvGraphicFramePr>
        <p:xfrm>
          <a:off x="457200" y="1719263"/>
          <a:ext cx="8229600" cy="4411662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  <p:sp>
        <p:nvSpPr>
          <p:cNvPr id="1046" name="Line 52"/>
          <p:cNvSpPr>
            <a:spLocks noChangeShapeType="1"/>
          </p:cNvSpPr>
          <p:nvPr/>
        </p:nvSpPr>
        <p:spPr bwMode="auto">
          <a:xfrm>
            <a:off x="2339975" y="4437063"/>
            <a:ext cx="0" cy="6477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 anchor="b"/>
          <a:lstStyle/>
          <a:p>
            <a:endParaRPr lang="cs-CZ"/>
          </a:p>
        </p:txBody>
      </p:sp>
      <p:sp>
        <p:nvSpPr>
          <p:cNvPr id="1047" name="Line 53"/>
          <p:cNvSpPr>
            <a:spLocks noChangeShapeType="1"/>
          </p:cNvSpPr>
          <p:nvPr/>
        </p:nvSpPr>
        <p:spPr bwMode="auto">
          <a:xfrm flipH="1">
            <a:off x="2339975" y="5013325"/>
            <a:ext cx="71438" cy="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 anchor="b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  <a:t>Otázky k opakování</a:t>
            </a:r>
            <a:br>
              <a:rPr lang="cs-CZ" altLang="cs-CZ" smtClean="0">
                <a:solidFill>
                  <a:srgbClr val="EB212F"/>
                </a:solidFill>
                <a:latin typeface="Times New Roman" pitchFamily="18" charset="0"/>
              </a:rPr>
            </a:br>
            <a:endParaRPr lang="cs-CZ" altLang="cs-CZ" smtClean="0">
              <a:solidFill>
                <a:srgbClr val="EB212F"/>
              </a:solidFill>
              <a:latin typeface="Times New Roman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1.Co znamená podnikat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2.Jaký je rozdíl mezi fyzickou a právnickou osobou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3.Charakterizuj podnikatele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4.Obchodní rejstřík a jeho význam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>
                <a:solidFill>
                  <a:srgbClr val="3333CC"/>
                </a:solidFill>
                <a:latin typeface="Times New Roman" pitchFamily="18" charset="0"/>
              </a:rPr>
              <a:t>5.Jaký je rozdíl mezi obchodní firmou právnické a fyzické osoby</a:t>
            </a:r>
          </a:p>
        </p:txBody>
      </p:sp>
      <p:pic>
        <p:nvPicPr>
          <p:cNvPr id="18436" name="Picture 6" descr="call on 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0"/>
            <a:ext cx="1584325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altLang="cs-CZ" smtClean="0">
                <a:solidFill>
                  <a:srgbClr val="FF6600"/>
                </a:solidFill>
                <a:latin typeface="Times New Roman" pitchFamily="18" charset="0"/>
              </a:rPr>
              <a:t>Použité zdroje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1600" smtClean="0">
                <a:latin typeface="Times New Roman" pitchFamily="18" charset="0"/>
              </a:rPr>
              <a:t>BIŇOVEC, K., PEŠTOVÁ S. </a:t>
            </a:r>
            <a:r>
              <a:rPr lang="cs-CZ" altLang="cs-CZ" sz="1600" i="1" smtClean="0">
                <a:latin typeface="Times New Roman" pitchFamily="18" charset="0"/>
              </a:rPr>
              <a:t>Ekonomika a provoz obchodu</a:t>
            </a:r>
            <a:r>
              <a:rPr lang="cs-CZ" altLang="cs-CZ" sz="1600" smtClean="0">
                <a:latin typeface="Times New Roman" pitchFamily="18" charset="0"/>
              </a:rPr>
              <a:t>. 1.vyd. Praha : Fortuna, 1995. 136 s. ISBN 80-7168-191-1.</a:t>
            </a:r>
          </a:p>
          <a:p>
            <a:pPr eaLnBrk="1" hangingPunct="1"/>
            <a:r>
              <a:rPr lang="cs-CZ" altLang="cs-CZ" sz="1600" smtClean="0">
                <a:latin typeface="Times New Roman" pitchFamily="18" charset="0"/>
              </a:rPr>
              <a:t>KLÍNSKÝ, Petr. </a:t>
            </a:r>
            <a:r>
              <a:rPr lang="cs-CZ" altLang="cs-CZ" sz="1600" i="1" smtClean="0">
                <a:latin typeface="Times New Roman" pitchFamily="18" charset="0"/>
              </a:rPr>
              <a:t>Ekonomika pro obchodní</a:t>
            </a:r>
            <a:r>
              <a:rPr lang="cs-CZ" altLang="cs-CZ" sz="1600" smtClean="0">
                <a:latin typeface="Times New Roman" pitchFamily="18" charset="0"/>
              </a:rPr>
              <a:t> </a:t>
            </a:r>
            <a:r>
              <a:rPr lang="cs-CZ" altLang="cs-CZ" sz="1600" i="1" smtClean="0">
                <a:latin typeface="Times New Roman" pitchFamily="18" charset="0"/>
              </a:rPr>
              <a:t>akademie a ostatní střední školy. </a:t>
            </a:r>
            <a:r>
              <a:rPr lang="cs-CZ" altLang="cs-CZ" sz="1600" smtClean="0">
                <a:latin typeface="Times New Roman" pitchFamily="18" charset="0"/>
              </a:rPr>
              <a:t>4.vyd.  Praha : Fortuna, 2007. 184 s. ISBN 978-80-7373-000-0.</a:t>
            </a:r>
          </a:p>
          <a:p>
            <a:pPr eaLnBrk="1" hangingPunct="1"/>
            <a:r>
              <a:rPr lang="cs-CZ" altLang="cs-CZ" sz="1600" smtClean="0">
                <a:latin typeface="Times New Roman" pitchFamily="18" charset="0"/>
              </a:rPr>
              <a:t>ŠVARCOVÁ J. a kol. </a:t>
            </a:r>
            <a:r>
              <a:rPr lang="cs-CZ" altLang="cs-CZ" sz="1600" i="1" smtClean="0">
                <a:latin typeface="Times New Roman" pitchFamily="18" charset="0"/>
              </a:rPr>
              <a:t>Ekonomie – stručný přehled</a:t>
            </a:r>
            <a:r>
              <a:rPr lang="cs-CZ" altLang="cs-CZ" sz="1600" smtClean="0">
                <a:latin typeface="Times New Roman" pitchFamily="18" charset="0"/>
              </a:rPr>
              <a:t>. Zlín : CEED 2006. 295 s. ISBN 80-903433-3-3</a:t>
            </a:r>
          </a:p>
          <a:p>
            <a:pPr eaLnBrk="1" hangingPunct="1"/>
            <a:r>
              <a:rPr lang="cs-CZ" altLang="cs-CZ" sz="1600" smtClean="0">
                <a:latin typeface="Times New Roman" pitchFamily="18" charset="0"/>
              </a:rPr>
              <a:t>Graf - vlastní zdroj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16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latin typeface="Times New Roman" pitchFamily="18" charset="0"/>
              </a:rPr>
              <a:t>Seznam odkazů na použité obrázky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229600" cy="44116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sz="1200" smtClean="0">
                <a:latin typeface="Times New Roman" pitchFamily="18" charset="0"/>
                <a:hlinkClick r:id="rId2" action="ppaction://hlinkpres?slideindex=1&amp;slidetitle="/>
              </a:rPr>
              <a:t>Snímek  2- [cit. 2012-14-09]. Dostupný pod licencí Public Domain Clip Art na WWW: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cs-CZ" sz="1400" smtClean="0">
                <a:latin typeface="Times New Roman" pitchFamily="18" charset="0"/>
                <a:hlinkClick r:id="rId2" action="ppaction://hlinkpres?slideindex=1&amp;slidetitle="/>
              </a:rPr>
              <a:t>&lt;</a:t>
            </a:r>
            <a:r>
              <a:rPr lang="cs-CZ" altLang="cs-CZ" sz="1400" smtClean="0">
                <a:latin typeface="Times New Roman" pitchFamily="18" charset="0"/>
                <a:hlinkClick r:id="rId2" action="ppaction://hlinkpres?slideindex=1&amp;slidetitle="/>
              </a:rPr>
              <a:t>http://www.pdclipart.org/displayimage.php?album=79&amp;pos=0</a:t>
            </a:r>
            <a:r>
              <a:rPr lang="en-US" altLang="cs-CZ" sz="1400" smtClean="0">
                <a:latin typeface="Times New Roman" pitchFamily="18" charset="0"/>
                <a:hlinkClick r:id="rId2" action="ppaction://hlinkpres?slideindex=1&amp;slidetitle="/>
              </a:rPr>
              <a:t>&gt;</a:t>
            </a:r>
            <a:endParaRPr lang="cs-CZ" altLang="cs-CZ" sz="1400" smtClean="0">
              <a:latin typeface="Times New Roman" pitchFamily="18" charset="0"/>
              <a:hlinkClick r:id="rId2" action="ppaction://hlinkpres?slideindex=1&amp;slidetitle="/>
            </a:endParaRPr>
          </a:p>
          <a:p>
            <a:pPr eaLnBrk="1" hangingPunct="1">
              <a:buFont typeface="Wingdings" pitchFamily="2" charset="2"/>
              <a:buNone/>
            </a:pPr>
            <a:endParaRPr lang="cs-CZ" altLang="cs-CZ" sz="1400" smtClean="0">
              <a:latin typeface="Times New Roman" pitchFamily="18" charset="0"/>
              <a:hlinkClick r:id="rId2" action="ppaction://hlinkpres?slideindex=1&amp;slidetitle="/>
            </a:endParaRPr>
          </a:p>
          <a:p>
            <a:pPr>
              <a:buFont typeface="Wingdings" pitchFamily="2" charset="2"/>
              <a:buNone/>
            </a:pPr>
            <a:r>
              <a:rPr lang="cs-CZ" altLang="cs-CZ" sz="1200" smtClean="0">
                <a:latin typeface="Times New Roman" pitchFamily="18" charset="0"/>
                <a:hlinkClick r:id="rId2" action="ppaction://hlinkpres?slideindex=1&amp;slidetitle="/>
              </a:rPr>
              <a:t>Snímek 3 - [cit. 2012-14-09]. Dostupný pod licencí Public Domain Clip Art na WWW: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cs-CZ" sz="1400" smtClean="0">
                <a:latin typeface="Times New Roman" pitchFamily="18" charset="0"/>
                <a:hlinkClick r:id="rId2" action="ppaction://hlinkpres?slideindex=1&amp;slidetitle="/>
              </a:rPr>
              <a:t>&lt;</a:t>
            </a:r>
            <a:r>
              <a:rPr lang="cs-CZ" altLang="cs-CZ" sz="1400" smtClean="0">
                <a:latin typeface="Times New Roman" pitchFamily="18" charset="0"/>
                <a:hlinkClick r:id="rId2" action="ppaction://hlinkpres?slideindex=1&amp;slidetitle="/>
              </a:rPr>
              <a:t>http://www.pdclipart.org/displayimage.php?album=37&amp;pos=79</a:t>
            </a:r>
            <a:r>
              <a:rPr lang="en-US" altLang="cs-CZ" sz="1400" smtClean="0">
                <a:latin typeface="Times New Roman" pitchFamily="18" charset="0"/>
                <a:hlinkClick r:id="rId2" action="ppaction://hlinkpres?slideindex=1&amp;slidetitle="/>
              </a:rPr>
              <a:t>&gt;</a:t>
            </a:r>
          </a:p>
          <a:p>
            <a:pPr eaLnBrk="1" hangingPunct="1">
              <a:buFont typeface="Wingdings" pitchFamily="2" charset="2"/>
              <a:buNone/>
            </a:pPr>
            <a:endParaRPr lang="en-US" altLang="cs-CZ" sz="1400" smtClean="0">
              <a:latin typeface="Times New Roman" pitchFamily="18" charset="0"/>
              <a:hlinkClick r:id="rId2" action="ppaction://hlinkpres?slideindex=1&amp;slidetitle=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altLang="cs-CZ" sz="1200" smtClean="0">
                <a:latin typeface="Times New Roman" pitchFamily="18" charset="0"/>
                <a:hlinkClick r:id="rId2" action="ppaction://hlinkpres?slideindex=1&amp;slidetitle="/>
              </a:rPr>
              <a:t>Snímek </a:t>
            </a:r>
            <a:r>
              <a:rPr lang="en-US" altLang="cs-CZ" sz="1200" smtClean="0">
                <a:latin typeface="Times New Roman" pitchFamily="18" charset="0"/>
                <a:hlinkClick r:id="rId2" action="ppaction://hlinkpres?slideindex=1&amp;slidetitle="/>
              </a:rPr>
              <a:t>1</a:t>
            </a:r>
            <a:r>
              <a:rPr lang="cs-CZ" altLang="cs-CZ" sz="1200" smtClean="0">
                <a:latin typeface="Times New Roman" pitchFamily="18" charset="0"/>
                <a:hlinkClick r:id="rId2" action="ppaction://hlinkpres?slideindex=1&amp;slidetitle="/>
              </a:rPr>
              <a:t>6 - [cit. 2012-14-09]. Dostupný pod licencí Public Domain Clip Art na WWW</a:t>
            </a:r>
            <a:endParaRPr lang="en-US" altLang="cs-CZ" sz="1400" smtClean="0">
              <a:latin typeface="Times New Roman" pitchFamily="18" charset="0"/>
              <a:hlinkClick r:id="rId2" action="ppaction://hlinkpres?slideindex=1&amp;slidetitle=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cs-CZ" sz="1300" smtClean="0">
                <a:latin typeface="Times New Roman" pitchFamily="18" charset="0"/>
                <a:hlinkClick r:id="rId2" action="ppaction://hlinkpres?slideindex=1&amp;slidetitle="/>
              </a:rPr>
              <a:t>&lt;</a:t>
            </a:r>
            <a:r>
              <a:rPr lang="cs-CZ" altLang="cs-CZ" sz="1300" smtClean="0">
                <a:latin typeface="Times New Roman" pitchFamily="18" charset="0"/>
                <a:hlinkClick r:id="rId2" action="ppaction://hlinkpres?slideindex=1&amp;slidetitle="/>
              </a:rPr>
              <a:t>http://www.pdclipart.org/displayimage.php?album=37&amp;pos=158</a:t>
            </a:r>
            <a:r>
              <a:rPr lang="en-US" altLang="cs-CZ" sz="1300" smtClean="0">
                <a:latin typeface="Times New Roman" pitchFamily="18" charset="0"/>
                <a:hlinkClick r:id="rId2" action="ppaction://hlinkpres?slideindex=1&amp;slidetitle="/>
              </a:rPr>
              <a:t>&gt;</a:t>
            </a:r>
            <a:endParaRPr lang="cs-CZ" altLang="cs-CZ" sz="1300" smtClean="0">
              <a:latin typeface="Times New Roman" pitchFamily="18" charset="0"/>
              <a:hlinkClick r:id="rId2" action="ppaction://hlinkpres?slideindex=1&amp;slidetitle=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íť">
  <a:themeElements>
    <a:clrScheme name="Síť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Síť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íť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íť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970</TotalTime>
  <Words>678</Words>
  <Application>Microsoft Office PowerPoint</Application>
  <PresentationFormat>Předvádění na obrazovce (4:3)</PresentationFormat>
  <Paragraphs>145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Wingdings</vt:lpstr>
      <vt:lpstr>Calibri</vt:lpstr>
      <vt:lpstr>Times New Roman</vt:lpstr>
      <vt:lpstr>Tahoma</vt:lpstr>
      <vt:lpstr>Síť</vt:lpstr>
      <vt:lpstr>Snímek 1</vt:lpstr>
      <vt:lpstr>Subjekty národního hospodářství</vt:lpstr>
      <vt:lpstr>Podnikání</vt:lpstr>
      <vt:lpstr>Zákon vymezuje podnikání jako </vt:lpstr>
      <vt:lpstr>Hlavní cíl každého podnikání</vt:lpstr>
      <vt:lpstr>Důležité pojmy související s podnikáním</vt:lpstr>
      <vt:lpstr>Důležité pojmy související s podnikáním</vt:lpstr>
      <vt:lpstr>Důležité pojmy související s podnikáním</vt:lpstr>
      <vt:lpstr>Důležité pojmy související s podnikáním</vt:lpstr>
      <vt:lpstr>Do obchodního rejstříku se zapisují:</vt:lpstr>
      <vt:lpstr>Subjekt, který je zapsán v Obchodním rejstříku je povinen nahlásit: </vt:lpstr>
      <vt:lpstr>Podnikatel</vt:lpstr>
      <vt:lpstr>Podnikatel</vt:lpstr>
      <vt:lpstr>Základní rysy úspěšného podnikatele</vt:lpstr>
      <vt:lpstr>Podnikat mohou</vt:lpstr>
      <vt:lpstr>Otázky k opakování </vt:lpstr>
      <vt:lpstr>Použité zdroje</vt:lpstr>
      <vt:lpstr>Seznam odkazů na použité obrázky</vt:lpstr>
    </vt:vector>
  </TitlesOfParts>
  <Company>SŠHS Kroměříž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HOSPODÁŘSTVÍ</dc:title>
  <dc:creator>SŠHS Kroměříž</dc:creator>
  <cp:lastModifiedBy>Dum</cp:lastModifiedBy>
  <cp:revision>79</cp:revision>
  <dcterms:created xsi:type="dcterms:W3CDTF">2009-01-20T13:25:09Z</dcterms:created>
  <dcterms:modified xsi:type="dcterms:W3CDTF">2014-06-14T14:21:21Z</dcterms:modified>
</cp:coreProperties>
</file>