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ms-office.legacyDiagramTex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91" r:id="rId2"/>
    <p:sldId id="307" r:id="rId3"/>
    <p:sldId id="322" r:id="rId4"/>
    <p:sldId id="309" r:id="rId5"/>
    <p:sldId id="310" r:id="rId6"/>
    <p:sldId id="312" r:id="rId7"/>
    <p:sldId id="313" r:id="rId8"/>
    <p:sldId id="311" r:id="rId9"/>
    <p:sldId id="308" r:id="rId10"/>
    <p:sldId id="315" r:id="rId11"/>
    <p:sldId id="316" r:id="rId12"/>
    <p:sldId id="319" r:id="rId13"/>
    <p:sldId id="320" r:id="rId14"/>
    <p:sldId id="321" r:id="rId15"/>
    <p:sldId id="323" r:id="rId16"/>
    <p:sldId id="302" r:id="rId17"/>
    <p:sldId id="304" r:id="rId18"/>
    <p:sldId id="306" r:id="rId1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3900" b="1" kern="1200">
        <a:solidFill>
          <a:schemeClr val="tx2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900" b="1" kern="1200">
        <a:solidFill>
          <a:schemeClr val="tx2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900" b="1" kern="1200">
        <a:solidFill>
          <a:schemeClr val="tx2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900" b="1" kern="1200">
        <a:solidFill>
          <a:schemeClr val="tx2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900" b="1" kern="1200">
        <a:solidFill>
          <a:schemeClr val="tx2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3333CC"/>
    <a:srgbClr val="FFFF66"/>
    <a:srgbClr val="EB212F"/>
    <a:srgbClr val="5F2007"/>
    <a:srgbClr val="00CC99"/>
    <a:srgbClr val="99FF99"/>
    <a:srgbClr val="FF99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27" autoAdjust="0"/>
    <p:restoredTop sz="92650" autoAdjust="0"/>
  </p:normalViewPr>
  <p:slideViewPr>
    <p:cSldViewPr>
      <p:cViewPr varScale="1">
        <p:scale>
          <a:sx n="97" d="100"/>
          <a:sy n="97" d="100"/>
        </p:scale>
        <p:origin x="-10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06/relationships/legacyDocTextInfo" Target="legacyDocTextInfo.bin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microsoft.com/office/2006/relationships/legacyDiagramText" Target="legacyDiagramText3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5" Type="http://schemas.microsoft.com/office/2006/relationships/legacyDiagramText" Target="legacyDiagramText5.bin"/><Relationship Id="rId4" Type="http://schemas.microsoft.com/office/2006/relationships/legacyDiagramText" Target="legacyDiagramText4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19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6C374771-8734-48AD-B284-48039A717731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4A1662-38FC-4C91-8973-9287451B2003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2511451-C07B-41B1-9685-D78F06FA422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847327-8EC5-4EE0-9F93-7FE173C0BCEB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2CEFC4-17D7-4F4E-AFA8-A47CB4DE118F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191E3B6-4DE5-4258-AE7E-56403530DC21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C2A079F-C1E6-48F3-9388-209310957D6F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6F340F-FA75-4C43-A7B5-D7A313C01C5F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027154B-C19F-44AE-8FEB-A02E39583FFB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2003FC-C519-4A6C-92C5-06263D2B0CB3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6FC90F1-9949-48BD-BFF9-064D98F50348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B42816-1F42-4FB7-8C0F-4B0B7B67BE34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719263"/>
            <a:ext cx="8229600" cy="4411662"/>
          </a:xfrm>
        </p:spPr>
        <p:txBody>
          <a:bodyPr/>
          <a:lstStyle/>
          <a:p>
            <a:pPr lvl="0"/>
            <a:endParaRPr lang="cs-CZ" noProof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5884C2-C46C-4F64-90D1-13AE131D686D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09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 b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 b="0">
                <a:solidFill>
                  <a:schemeClr val="tx1"/>
                </a:solidFill>
              </a:defRPr>
            </a:lvl1pPr>
          </a:lstStyle>
          <a:p>
            <a:fld id="{B7EBED6C-61A4-4773-8015-7EBB8B69D333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205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05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5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5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7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7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6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7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7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7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7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  <p:sp>
          <p:nvSpPr>
            <p:cNvPr id="208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7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3900" b="1">
                  <a:solidFill>
                    <a:schemeClr val="tx2"/>
                  </a:solidFill>
                  <a:latin typeface="Arial" charset="0"/>
                </a:defRPr>
              </a:lvl1pPr>
              <a:lvl2pPr marL="742950" indent="-285750">
                <a:defRPr sz="3900" b="1">
                  <a:solidFill>
                    <a:schemeClr val="tx2"/>
                  </a:solidFill>
                  <a:latin typeface="Arial" charset="0"/>
                </a:defRPr>
              </a:lvl2pPr>
              <a:lvl3pPr marL="11430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3pPr>
              <a:lvl4pPr marL="16002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4pPr>
              <a:lvl5pPr marL="2057400" indent="-228600">
                <a:defRPr sz="3900" b="1">
                  <a:solidFill>
                    <a:schemeClr val="tx2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900" b="1">
                  <a:solidFill>
                    <a:schemeClr val="tx2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z="1800" b="0" smtClean="0">
                <a:solidFill>
                  <a:schemeClr val="tx1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pdclipart.org/displayimage.php?album=37&amp;pos=79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11%20Podnik1%20-%20z&#225;klaldn&#237;%20&#269;l&#225;nek%20NH%20.pp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142" name="Group 70"/>
          <p:cNvGraphicFramePr>
            <a:graphicFrameLocks noGrp="1"/>
          </p:cNvGraphicFramePr>
          <p:nvPr/>
        </p:nvGraphicFramePr>
        <p:xfrm>
          <a:off x="474663" y="2205038"/>
          <a:ext cx="8194675" cy="442754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349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koly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HS Kroměř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ž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slo projektu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CZ.1.07/1.5.00/34.0911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349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Ing. Eva Zmeškalová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ablony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VY_32_INOVACE EKO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zev DUMu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EKO.2516.2 F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Stupeň a typ 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Odborné  vzdělávání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oblast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Ekonomická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obor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Ekonomika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okruh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Podnik- základní článek NH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Druh učebn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lu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skupina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Žák, 16 - 19 let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Tento učební materiál obsahuje obecné pojetí podniku jako základního článku NH. 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276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Speci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ln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potřeby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- žádné -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Kl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čov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 slova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Podnik, cíl podniku, funkce podniku,samostatnost podniku zrušení a zánik podniku, organizace podniku, členění podniku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2523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</a:rPr>
                        <a:t>Datum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23.12.2012</a:t>
                      </a:r>
                    </a:p>
                  </a:txBody>
                  <a:tcPr marL="35026" marR="35026" marT="21013" marB="2101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4149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 b="0">
                <a:solidFill>
                  <a:schemeClr val="tx1"/>
                </a:solidFill>
                <a:latin typeface="Tahoma" pitchFamily="34" charset="0"/>
              </a:rPr>
              <a:t>Ekonomika – Podnik </a:t>
            </a:r>
          </a:p>
        </p:txBody>
      </p:sp>
      <p:sp>
        <p:nvSpPr>
          <p:cNvPr id="4150" name="Zástupný symbol pro obsah 2"/>
          <p:cNvSpPr>
            <a:spLocks/>
          </p:cNvSpPr>
          <p:nvPr/>
        </p:nvSpPr>
        <p:spPr bwMode="auto">
          <a:xfrm>
            <a:off x="457200" y="1989138"/>
            <a:ext cx="8229600" cy="414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l"/>
            </a:pPr>
            <a:endParaRPr lang="cs-CZ" altLang="cs-CZ" sz="3000" b="0">
              <a:solidFill>
                <a:schemeClr val="tx1"/>
              </a:solidFill>
            </a:endParaRPr>
          </a:p>
        </p:txBody>
      </p:sp>
      <p:pic>
        <p:nvPicPr>
          <p:cNvPr id="4151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203200"/>
            <a:ext cx="5394325" cy="120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u="sng" smtClean="0">
                <a:latin typeface="Times New Roman" pitchFamily="18" charset="0"/>
              </a:rPr>
              <a:t>PODNIK – subjekt trhu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 smtClean="0">
              <a:latin typeface="Times New Roman" pitchFamily="18" charset="0"/>
            </a:endParaRPr>
          </a:p>
          <a:p>
            <a:endParaRPr lang="cs-CZ" altLang="cs-CZ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   </a:t>
            </a: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Podnik je zákl. složkou národního hospodářství, který plní určité cíle a vykonává určité funkce.</a:t>
            </a:r>
          </a:p>
        </p:txBody>
      </p:sp>
      <p:sp>
        <p:nvSpPr>
          <p:cNvPr id="6" name="Šipka doprava 5"/>
          <p:cNvSpPr/>
          <p:nvPr/>
        </p:nvSpPr>
        <p:spPr>
          <a:xfrm>
            <a:off x="961381" y="2819896"/>
            <a:ext cx="432047" cy="360040"/>
          </a:xfrm>
          <a:prstGeom prst="rightArrow">
            <a:avLst>
              <a:gd name="adj1" fmla="val 35770"/>
              <a:gd name="adj2" fmla="val 97915"/>
            </a:avLst>
          </a:prstGeom>
          <a:solidFill>
            <a:srgbClr val="C00000"/>
          </a:solidFill>
          <a:scene3d>
            <a:camera prst="orthographicFront"/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>
            <a:sp3d extrusionH="57150">
              <a:bevelT h="25400" prst="softRound"/>
            </a:sp3d>
          </a:bodyPr>
          <a:lstStyle/>
          <a:p>
            <a:pPr algn="ctr" eaLnBrk="1" hangingPunct="1">
              <a:defRPr/>
            </a:pPr>
            <a:endParaRPr lang="cs-CZ" sz="1800" b="0" dirty="0">
              <a:solidFill>
                <a:srgbClr val="62F4A8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Cíle podniku</a:t>
            </a:r>
            <a:r>
              <a:rPr lang="cs-CZ" altLang="cs-CZ" smtClean="0">
                <a:latin typeface="Times New Roman" pitchFamily="18" charset="0"/>
              </a:rPr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EB212F"/>
                </a:solidFill>
                <a:latin typeface="Times New Roman" pitchFamily="18" charset="0"/>
              </a:rPr>
              <a:t>  Ke stanovení cílů podniku je nutná dohoda zájmových skupin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Interní zájmové skupiny:</a:t>
            </a:r>
          </a:p>
          <a:p>
            <a:pPr>
              <a:lnSpc>
                <a:spcPct val="80000"/>
              </a:lnSpc>
              <a:buClr>
                <a:srgbClr val="FF6600"/>
              </a:buClr>
              <a:buFontTx/>
              <a:buChar char="o"/>
            </a:pPr>
            <a:r>
              <a:rPr lang="cs-CZ" altLang="cs-CZ" sz="2600" smtClean="0">
                <a:latin typeface="Times New Roman" pitchFamily="18" charset="0"/>
              </a:rPr>
              <a:t>Vlastníci</a:t>
            </a:r>
          </a:p>
          <a:p>
            <a:pPr>
              <a:lnSpc>
                <a:spcPct val="80000"/>
              </a:lnSpc>
              <a:buClr>
                <a:srgbClr val="FF6600"/>
              </a:buClr>
              <a:buFontTx/>
              <a:buChar char="o"/>
            </a:pPr>
            <a:r>
              <a:rPr lang="cs-CZ" altLang="cs-CZ" sz="2600" smtClean="0">
                <a:latin typeface="Times New Roman" pitchFamily="18" charset="0"/>
              </a:rPr>
              <a:t>Manažeři</a:t>
            </a:r>
          </a:p>
          <a:p>
            <a:pPr>
              <a:lnSpc>
                <a:spcPct val="80000"/>
              </a:lnSpc>
              <a:buClr>
                <a:srgbClr val="FF6600"/>
              </a:buClr>
              <a:buFontTx/>
              <a:buChar char="o"/>
            </a:pPr>
            <a:r>
              <a:rPr lang="cs-CZ" altLang="cs-CZ" sz="2600" smtClean="0">
                <a:latin typeface="Times New Roman" pitchFamily="18" charset="0"/>
              </a:rPr>
              <a:t>Ostatní pracovníci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2600" b="1" smtClean="0">
                <a:solidFill>
                  <a:srgbClr val="3333CC"/>
                </a:solidFill>
                <a:latin typeface="Times New Roman" pitchFamily="18" charset="0"/>
              </a:rPr>
              <a:t>Externí zájmové skupiny:</a:t>
            </a:r>
          </a:p>
          <a:p>
            <a:pPr>
              <a:lnSpc>
                <a:spcPct val="80000"/>
              </a:lnSpc>
              <a:buClr>
                <a:srgbClr val="FF6600"/>
              </a:buClr>
              <a:buFontTx/>
              <a:buChar char="o"/>
            </a:pPr>
            <a:r>
              <a:rPr lang="cs-CZ" altLang="cs-CZ" sz="2600" smtClean="0">
                <a:latin typeface="Times New Roman" pitchFamily="18" charset="0"/>
              </a:rPr>
              <a:t>Věřitelé</a:t>
            </a:r>
          </a:p>
          <a:p>
            <a:pPr>
              <a:lnSpc>
                <a:spcPct val="80000"/>
              </a:lnSpc>
              <a:buClr>
                <a:srgbClr val="FF6600"/>
              </a:buClr>
              <a:buFontTx/>
              <a:buChar char="o"/>
            </a:pPr>
            <a:r>
              <a:rPr lang="cs-CZ" altLang="cs-CZ" sz="2600" smtClean="0">
                <a:latin typeface="Times New Roman" pitchFamily="18" charset="0"/>
              </a:rPr>
              <a:t>Dodavatelé</a:t>
            </a:r>
          </a:p>
          <a:p>
            <a:pPr>
              <a:lnSpc>
                <a:spcPct val="80000"/>
              </a:lnSpc>
              <a:buClr>
                <a:srgbClr val="FF6600"/>
              </a:buClr>
              <a:buFontTx/>
              <a:buChar char="o"/>
            </a:pPr>
            <a:r>
              <a:rPr lang="cs-CZ" altLang="cs-CZ" sz="2600" smtClean="0">
                <a:latin typeface="Times New Roman" pitchFamily="18" charset="0"/>
              </a:rPr>
              <a:t>Zákazníci</a:t>
            </a:r>
          </a:p>
          <a:p>
            <a:pPr>
              <a:lnSpc>
                <a:spcPct val="80000"/>
              </a:lnSpc>
              <a:buClr>
                <a:srgbClr val="FF6600"/>
              </a:buClr>
              <a:buFontTx/>
              <a:buChar char="o"/>
            </a:pPr>
            <a:r>
              <a:rPr lang="cs-CZ" altLang="cs-CZ" sz="2600" smtClean="0">
                <a:latin typeface="Times New Roman" pitchFamily="18" charset="0"/>
              </a:rPr>
              <a:t>Stát, společnost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Cíle podniku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100" b="1" smtClean="0">
                <a:solidFill>
                  <a:srgbClr val="3333CC"/>
                </a:solidFill>
                <a:latin typeface="Times New Roman" pitchFamily="18" charset="0"/>
              </a:rPr>
              <a:t>Vrcholovým cílem podniku je zpravidla  dosažení zisku (mimo podniky neziskové)</a:t>
            </a:r>
            <a:endParaRPr lang="cs-CZ" altLang="cs-CZ" sz="2100" b="1" u="sng" smtClean="0">
              <a:solidFill>
                <a:srgbClr val="3333CC"/>
              </a:solidFill>
              <a:latin typeface="Times New Roman" pitchFamily="18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    Alternativní cíle:</a:t>
            </a:r>
          </a:p>
          <a:p>
            <a:pPr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uspokojování potřeb zákazníků</a:t>
            </a:r>
          </a:p>
          <a:p>
            <a:pPr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zajištění dobrého jména podniku (goodwill)</a:t>
            </a:r>
          </a:p>
          <a:p>
            <a:pPr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minimalizace nákladů</a:t>
            </a:r>
          </a:p>
          <a:p>
            <a:pPr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zajištění dlouhodobé existence (spokojení zákazníci…)</a:t>
            </a:r>
          </a:p>
          <a:p>
            <a:pPr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zajištění rozvoje podniku</a:t>
            </a:r>
          </a:p>
          <a:p>
            <a:pPr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zajištění prac.míst a spokojenost zaměstnanců</a:t>
            </a:r>
          </a:p>
          <a:p>
            <a:pPr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ochrana život. prostředí</a:t>
            </a:r>
          </a:p>
          <a:p>
            <a:pPr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zvyšování vlivu v regionu</a:t>
            </a:r>
          </a:p>
          <a:p>
            <a:pPr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sz="2100" smtClean="0">
                <a:solidFill>
                  <a:srgbClr val="3333CC"/>
                </a:solidFill>
                <a:latin typeface="Times New Roman" pitchFamily="18" charset="0"/>
              </a:rPr>
              <a:t>maximalizace obratů …………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Funkce podniku</a:t>
            </a:r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Výrobní (provozní)– produkování výroby  a poskytování služeb</a:t>
            </a: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Zásobovací ( nákup)</a:t>
            </a: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Hospodářsko podnikatelská</a:t>
            </a: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Prodejní (odbytová)</a:t>
            </a: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Vědeckotechnická</a:t>
            </a: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Personální –zajištění prac. sil</a:t>
            </a:r>
          </a:p>
          <a:p>
            <a:pPr>
              <a:buClr>
                <a:srgbClr val="FF6600"/>
              </a:buClr>
              <a:buFont typeface="Wingdings" pitchFamily="2" charset="2"/>
              <a:buChar char="q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Správní – správa a administrativa …….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Rozvoj podniku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EB212F"/>
              </a:buClr>
              <a:buFont typeface="Wingdings" pitchFamily="2" charset="2"/>
              <a:buChar char="q"/>
            </a:pP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orientace podle trhu (co je žádané)</a:t>
            </a:r>
          </a:p>
          <a:p>
            <a:pPr>
              <a:buClr>
                <a:srgbClr val="EB212F"/>
              </a:buClr>
              <a:buFont typeface="Wingdings" pitchFamily="2" charset="2"/>
              <a:buChar char="q"/>
            </a:pP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kvalitní výrobky, nové výrobky nebo služby(přicházet na trh s něčím novým), účinná propagace</a:t>
            </a:r>
          </a:p>
          <a:p>
            <a:pPr>
              <a:buClr>
                <a:srgbClr val="EB212F"/>
              </a:buClr>
              <a:buFont typeface="Wingdings" pitchFamily="2" charset="2"/>
              <a:buChar char="q"/>
            </a:pP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odlišnost od konkurence</a:t>
            </a:r>
          </a:p>
          <a:p>
            <a:pPr>
              <a:buClr>
                <a:srgbClr val="EB212F"/>
              </a:buClr>
              <a:buFont typeface="Wingdings" pitchFamily="2" charset="2"/>
              <a:buChar char="q"/>
            </a:pP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snižování nákladů</a:t>
            </a:r>
          </a:p>
          <a:p>
            <a:pPr>
              <a:buClr>
                <a:srgbClr val="EB212F"/>
              </a:buClr>
              <a:buFont typeface="Wingdings" pitchFamily="2" charset="2"/>
              <a:buChar char="q"/>
            </a:pP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neustálé </a:t>
            </a: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sledování (</a:t>
            </a: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analýza</a:t>
            </a: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, rozbor</a:t>
            </a: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) </a:t>
            </a:r>
            <a:r>
              <a:rPr lang="cs-CZ" altLang="cs-CZ" dirty="0" err="1" smtClean="0">
                <a:solidFill>
                  <a:srgbClr val="3333CC"/>
                </a:solidFill>
                <a:latin typeface="Times New Roman" pitchFamily="18" charset="0"/>
              </a:rPr>
              <a:t>finanč</a:t>
            </a:r>
            <a:r>
              <a:rPr lang="cs-CZ" altLang="cs-CZ" dirty="0" smtClean="0">
                <a:solidFill>
                  <a:srgbClr val="3333CC"/>
                </a:solidFill>
                <a:latin typeface="Times New Roman" pitchFamily="18" charset="0"/>
              </a:rPr>
              <a:t>. hospodaření podniku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z="4000" smtClean="0">
                <a:solidFill>
                  <a:srgbClr val="EB212F"/>
                </a:solidFill>
                <a:latin typeface="Times New Roman" pitchFamily="18" charset="0"/>
              </a:rPr>
              <a:t>Podnik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600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Podnik</a:t>
            </a:r>
            <a:r>
              <a:rPr lang="cs-CZ" altLang="cs-CZ" sz="3600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 je tvořen souborem všech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600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hmotných </a:t>
            </a:r>
            <a:r>
              <a:rPr lang="cs-CZ" altLang="cs-CZ" sz="3600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(stavby, stroje),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600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nehmotných</a:t>
            </a:r>
            <a:r>
              <a:rPr lang="cs-CZ" altLang="cs-CZ" sz="3600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 (patenty, know how)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600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a </a:t>
            </a:r>
            <a:r>
              <a:rPr lang="cs-CZ" altLang="cs-CZ" sz="3600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osobních </a:t>
            </a:r>
            <a:r>
              <a:rPr lang="cs-CZ" altLang="cs-CZ" sz="3600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složek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600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(znalosti, schopnosti)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600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patřících </a:t>
            </a:r>
            <a:r>
              <a:rPr lang="cs-CZ" altLang="cs-CZ" sz="3600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podnikateli a určených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3600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k jeho podnikání.</a:t>
            </a:r>
            <a:endParaRPr lang="cs-CZ" altLang="cs-CZ" smtClean="0">
              <a:solidFill>
                <a:srgbClr val="3333CC"/>
              </a:solidFill>
              <a:latin typeface="Times New Roman" pitchFamily="18" charset="0"/>
              <a:cs typeface="Arial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1000" smtClean="0">
              <a:solidFill>
                <a:srgbClr val="3333CC"/>
              </a:solidFill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altLang="cs-CZ" smtClean="0">
              <a:solidFill>
                <a:srgbClr val="3333CC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7543800" cy="1295400"/>
          </a:xfrm>
        </p:spPr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Znaky podniku (1)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71500" indent="-571500"/>
            <a:r>
              <a:rPr lang="cs-CZ" altLang="cs-CZ" u="sng" smtClean="0">
                <a:solidFill>
                  <a:srgbClr val="FF6600"/>
                </a:solidFill>
                <a:latin typeface="Times New Roman" pitchFamily="18" charset="0"/>
              </a:rPr>
              <a:t>Právní samostatnost</a:t>
            </a:r>
            <a:endParaRPr lang="cs-CZ" altLang="cs-CZ" smtClean="0">
              <a:solidFill>
                <a:srgbClr val="FF6600"/>
              </a:solidFill>
              <a:latin typeface="Times New Roman" pitchFamily="18" charset="0"/>
            </a:endParaRPr>
          </a:p>
          <a:p>
            <a:pPr marL="571500" indent="-571500"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     </a:t>
            </a: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práv.subjektivita tj. způsobilost k právům a povinnostem a právo jednat svým jménem v práv.vztazích (uzavírá smlouvy, prodává, nakupuje, pronajímá…)</a:t>
            </a:r>
          </a:p>
          <a:p>
            <a:pPr marL="571500" indent="-571500"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altLang="cs-CZ" sz="2600" b="1" smtClean="0">
                <a:latin typeface="Times New Roman" pitchFamily="18" charset="0"/>
                <a:cs typeface="Arial" charset="0"/>
              </a:rPr>
              <a:t>Podnikatel</a:t>
            </a:r>
            <a:r>
              <a:rPr lang="cs-CZ" altLang="cs-CZ" sz="2600" smtClean="0">
                <a:latin typeface="Times New Roman" pitchFamily="18" charset="0"/>
                <a:cs typeface="Arial" charset="0"/>
              </a:rPr>
              <a:t> nabývá </a:t>
            </a:r>
            <a:r>
              <a:rPr lang="cs-CZ" altLang="cs-CZ" sz="2600" b="1" smtClean="0">
                <a:latin typeface="Times New Roman" pitchFamily="18" charset="0"/>
                <a:cs typeface="Arial" charset="0"/>
              </a:rPr>
              <a:t>právní samostatnosti:  </a:t>
            </a:r>
          </a:p>
          <a:p>
            <a:pPr marL="571500" indent="-571500"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altLang="cs-CZ" sz="2600" b="1" smtClean="0">
                <a:solidFill>
                  <a:srgbClr val="C00000"/>
                </a:solidFill>
                <a:latin typeface="Times New Roman" pitchFamily="18" charset="0"/>
                <a:cs typeface="Arial" charset="0"/>
              </a:rPr>
              <a:t>FO</a:t>
            </a:r>
            <a:r>
              <a:rPr lang="cs-CZ" altLang="cs-CZ" sz="2600" smtClean="0">
                <a:latin typeface="Times New Roman" pitchFamily="18" charset="0"/>
                <a:cs typeface="Arial" charset="0"/>
              </a:rPr>
              <a:t>		</a:t>
            </a:r>
            <a:r>
              <a:rPr lang="cs-CZ" altLang="cs-CZ" sz="2600" b="1" smtClean="0">
                <a:latin typeface="Times New Roman" pitchFamily="18" charset="0"/>
                <a:cs typeface="Arial" charset="0"/>
              </a:rPr>
              <a:t>dovršením plnoletosti </a:t>
            </a:r>
          </a:p>
          <a:p>
            <a:pPr marL="571500" indent="-571500"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altLang="cs-CZ" sz="2600" b="1" smtClean="0">
                <a:latin typeface="Times New Roman" pitchFamily="18" charset="0"/>
                <a:cs typeface="Arial" charset="0"/>
              </a:rPr>
              <a:t>		získáním živnostenského oprávnění</a:t>
            </a:r>
          </a:p>
          <a:p>
            <a:pPr marL="571500" indent="-571500"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cs-CZ" altLang="cs-CZ" sz="2600" b="1" smtClean="0">
                <a:solidFill>
                  <a:srgbClr val="C00000"/>
                </a:solidFill>
                <a:latin typeface="Times New Roman" pitchFamily="18" charset="0"/>
                <a:cs typeface="Arial" charset="0"/>
              </a:rPr>
              <a:t>PO </a:t>
            </a:r>
            <a:r>
              <a:rPr lang="cs-CZ" altLang="cs-CZ" sz="2600" b="1" smtClean="0">
                <a:latin typeface="Times New Roman" pitchFamily="18" charset="0"/>
                <a:cs typeface="Arial" charset="0"/>
              </a:rPr>
              <a:t>		</a:t>
            </a:r>
            <a:r>
              <a:rPr lang="cs-CZ" altLang="cs-CZ" sz="2600" smtClean="0">
                <a:latin typeface="Times New Roman" pitchFamily="18" charset="0"/>
                <a:cs typeface="Arial" charset="0"/>
              </a:rPr>
              <a:t>z</a:t>
            </a:r>
            <a:r>
              <a:rPr lang="cs-CZ" altLang="cs-CZ" sz="2600" b="1" smtClean="0">
                <a:latin typeface="Times New Roman" pitchFamily="18" charset="0"/>
                <a:cs typeface="Arial" charset="0"/>
              </a:rPr>
              <a:t>ápisem do obchodního rejstříku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Znaky podniku (2)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rgbClr val="EB212F"/>
              </a:buClr>
              <a:buSzPct val="90000"/>
              <a:buFont typeface="Wingdings" pitchFamily="2" charset="2"/>
              <a:buNone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   </a:t>
            </a:r>
            <a:r>
              <a:rPr lang="cs-CZ" altLang="cs-CZ" u="sng" smtClean="0">
                <a:solidFill>
                  <a:srgbClr val="FF6600"/>
                </a:solidFill>
                <a:latin typeface="Times New Roman" pitchFamily="18" charset="0"/>
              </a:rPr>
              <a:t>Hospodářská  - ekonomická samostatnost</a:t>
            </a: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 </a:t>
            </a:r>
          </a:p>
          <a:p>
            <a:pPr eaLnBrk="1" hangingPunct="1">
              <a:lnSpc>
                <a:spcPct val="90000"/>
              </a:lnSpc>
              <a:buClr>
                <a:srgbClr val="EB212F"/>
              </a:buClr>
              <a:buSzPct val="90000"/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podnik vede povinně o svém hospodaření       účetnictví, </a:t>
            </a:r>
          </a:p>
          <a:p>
            <a:pPr eaLnBrk="1" hangingPunct="1">
              <a:lnSpc>
                <a:spcPct val="90000"/>
              </a:lnSpc>
              <a:buClr>
                <a:srgbClr val="EB212F"/>
              </a:buClr>
              <a:buSzPct val="90000"/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volí si předmět činnosti, </a:t>
            </a:r>
          </a:p>
          <a:p>
            <a:pPr eaLnBrk="1" hangingPunct="1">
              <a:lnSpc>
                <a:spcPct val="90000"/>
              </a:lnSpc>
              <a:buClr>
                <a:srgbClr val="EB212F"/>
              </a:buClr>
              <a:buSzPct val="90000"/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vybírá dodavatele, </a:t>
            </a:r>
          </a:p>
          <a:p>
            <a:pPr eaLnBrk="1" hangingPunct="1">
              <a:lnSpc>
                <a:spcPct val="90000"/>
              </a:lnSpc>
              <a:buClr>
                <a:srgbClr val="EB212F"/>
              </a:buClr>
              <a:buSzPct val="90000"/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vybírá odběratele,</a:t>
            </a:r>
          </a:p>
          <a:p>
            <a:pPr eaLnBrk="1" hangingPunct="1">
              <a:lnSpc>
                <a:spcPct val="90000"/>
              </a:lnSpc>
              <a:buClr>
                <a:srgbClr val="EB212F"/>
              </a:buClr>
              <a:buSzPct val="90000"/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vybírá zaměstnance, </a:t>
            </a:r>
          </a:p>
          <a:p>
            <a:pPr eaLnBrk="1" hangingPunct="1">
              <a:lnSpc>
                <a:spcPct val="90000"/>
              </a:lnSpc>
              <a:buClr>
                <a:srgbClr val="EB212F"/>
              </a:buClr>
              <a:buSzPct val="90000"/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stanovuje ceny.</a:t>
            </a:r>
          </a:p>
          <a:p>
            <a:pPr>
              <a:buClr>
                <a:srgbClr val="EB212F"/>
              </a:buClr>
              <a:buSzPct val="90000"/>
              <a:buFont typeface="Wingdings" pitchFamily="2" charset="2"/>
              <a:buChar char="Ø"/>
            </a:pPr>
            <a:endParaRPr lang="cs-CZ" altLang="cs-CZ" b="1" smtClean="0">
              <a:solidFill>
                <a:srgbClr val="3333CC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  <a:cs typeface="Arial" charset="0"/>
              </a:rPr>
              <a:t>Znaky podniku (3)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FF6600"/>
              </a:buClr>
              <a:buSzTx/>
              <a:buFont typeface="Wingdings" pitchFamily="2" charset="2"/>
              <a:buNone/>
            </a:pPr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  <a:cs typeface="Arial" charset="0"/>
              </a:rPr>
              <a:t>   </a:t>
            </a:r>
            <a:r>
              <a:rPr lang="cs-CZ" altLang="cs-CZ" b="1" u="sng" smtClean="0">
                <a:solidFill>
                  <a:srgbClr val="FF6600"/>
                </a:solidFill>
                <a:latin typeface="Times New Roman" pitchFamily="18" charset="0"/>
                <a:cs typeface="Arial" charset="0"/>
              </a:rPr>
              <a:t>Organizační samostatnost</a:t>
            </a: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 </a:t>
            </a:r>
          </a:p>
          <a:p>
            <a:pPr>
              <a:buClr>
                <a:srgbClr val="FF6600"/>
              </a:buClr>
              <a:buSzTx/>
              <a:buFont typeface="Wingdings" pitchFamily="2" charset="2"/>
              <a:buChar char="Ø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Samostatně rozhoduje o vnitřním organizačním uspořádání a o způsobu řízení</a:t>
            </a:r>
            <a:r>
              <a:rPr lang="cs-CZ" altLang="cs-CZ" smtClean="0">
                <a:latin typeface="Times New Roman" pitchFamily="18" charset="0"/>
              </a:rPr>
              <a:t> </a:t>
            </a:r>
          </a:p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  <a:p>
            <a:pPr>
              <a:buClr>
                <a:srgbClr val="FF6600"/>
              </a:buClr>
              <a:buSzTx/>
              <a:buFont typeface="Wingdings" pitchFamily="2" charset="2"/>
              <a:buChar char="Ø"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  <a:cs typeface="Arial" charset="0"/>
              </a:rPr>
              <a:t>Dělí se na organizační útvary (vrcholový management, ekonomický úsek, výrobní úsek, ...).</a:t>
            </a:r>
          </a:p>
        </p:txBody>
      </p:sp>
      <p:sp>
        <p:nvSpPr>
          <p:cNvPr id="13316" name="Oval 4"/>
          <p:cNvSpPr>
            <a:spLocks noChangeArrowheads="1"/>
          </p:cNvSpPr>
          <p:nvPr/>
        </p:nvSpPr>
        <p:spPr bwMode="auto">
          <a:xfrm>
            <a:off x="1476375" y="5300663"/>
            <a:ext cx="2879725" cy="433387"/>
          </a:xfrm>
          <a:prstGeom prst="ellipse">
            <a:avLst/>
          </a:prstGeom>
          <a:noFill/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17" name="Oval 5"/>
          <p:cNvSpPr>
            <a:spLocks noChangeArrowheads="1"/>
          </p:cNvSpPr>
          <p:nvPr/>
        </p:nvSpPr>
        <p:spPr bwMode="auto">
          <a:xfrm rot="-301983">
            <a:off x="1150938" y="5730875"/>
            <a:ext cx="2951162" cy="649288"/>
          </a:xfrm>
          <a:prstGeom prst="ellipse">
            <a:avLst/>
          </a:prstGeom>
          <a:solidFill>
            <a:srgbClr val="00FFFF"/>
          </a:soli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 sz="2000"/>
              <a:t>Útvary</a:t>
            </a:r>
          </a:p>
        </p:txBody>
      </p:sp>
      <p:sp>
        <p:nvSpPr>
          <p:cNvPr id="13318" name="Oval 6"/>
          <p:cNvSpPr>
            <a:spLocks noChangeArrowheads="1"/>
          </p:cNvSpPr>
          <p:nvPr/>
        </p:nvSpPr>
        <p:spPr bwMode="auto">
          <a:xfrm rot="1039488" flipV="1">
            <a:off x="5930900" y="3635375"/>
            <a:ext cx="1944688" cy="695325"/>
          </a:xfrm>
          <a:prstGeom prst="ellipse">
            <a:avLst/>
          </a:prstGeom>
          <a:solidFill>
            <a:srgbClr val="FF9900"/>
          </a:solidFill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19" name="Oval 7"/>
          <p:cNvSpPr>
            <a:spLocks noChangeArrowheads="1"/>
          </p:cNvSpPr>
          <p:nvPr/>
        </p:nvSpPr>
        <p:spPr bwMode="auto">
          <a:xfrm>
            <a:off x="5435600" y="2852738"/>
            <a:ext cx="2376488" cy="863600"/>
          </a:xfrm>
          <a:prstGeom prst="ellipse">
            <a:avLst/>
          </a:prstGeom>
          <a:noFill/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20" name="Oval 8"/>
          <p:cNvSpPr>
            <a:spLocks noChangeArrowheads="1"/>
          </p:cNvSpPr>
          <p:nvPr/>
        </p:nvSpPr>
        <p:spPr bwMode="auto">
          <a:xfrm rot="728438">
            <a:off x="5219700" y="3357563"/>
            <a:ext cx="2735263" cy="646112"/>
          </a:xfrm>
          <a:prstGeom prst="ellipse">
            <a:avLst/>
          </a:prstGeom>
          <a:noFill/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21" name="Oval 9"/>
          <p:cNvSpPr>
            <a:spLocks noChangeArrowheads="1"/>
          </p:cNvSpPr>
          <p:nvPr/>
        </p:nvSpPr>
        <p:spPr bwMode="auto">
          <a:xfrm>
            <a:off x="5219700" y="3284538"/>
            <a:ext cx="2735263" cy="1008062"/>
          </a:xfrm>
          <a:prstGeom prst="ellipse">
            <a:avLst/>
          </a:prstGeom>
          <a:noFill/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3322" name="Oval 10"/>
          <p:cNvSpPr>
            <a:spLocks noChangeArrowheads="1"/>
          </p:cNvSpPr>
          <p:nvPr/>
        </p:nvSpPr>
        <p:spPr bwMode="auto">
          <a:xfrm rot="1175133">
            <a:off x="4984750" y="3663950"/>
            <a:ext cx="3305175" cy="681038"/>
          </a:xfrm>
          <a:prstGeom prst="ellipse">
            <a:avLst/>
          </a:prstGeom>
          <a:noFill/>
          <a:ln w="9525" algn="ctr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altLang="cs-CZ" sz="1800"/>
              <a:t>Struktura</a:t>
            </a:r>
          </a:p>
        </p:txBody>
      </p:sp>
      <p:sp>
        <p:nvSpPr>
          <p:cNvPr id="11" name="Elipsa 10"/>
          <p:cNvSpPr/>
          <p:nvPr/>
        </p:nvSpPr>
        <p:spPr>
          <a:xfrm rot="939521">
            <a:off x="5241514" y="5525573"/>
            <a:ext cx="2412526" cy="713322"/>
          </a:xfrm>
          <a:prstGeom prst="ellipse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cs typeface="Arial" pitchFamily="34" charset="0"/>
              </a:rPr>
              <a:t>Útvary</a:t>
            </a:r>
          </a:p>
        </p:txBody>
      </p:sp>
      <p:pic>
        <p:nvPicPr>
          <p:cNvPr id="12" name="Elipsa 11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-262314">
            <a:off x="1547813" y="3357563"/>
            <a:ext cx="2447925" cy="103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Typologie podniků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altLang="cs-CZ" smtClean="0">
                <a:solidFill>
                  <a:srgbClr val="3333CC"/>
                </a:solidFill>
                <a:latin typeface="Times New Roman" pitchFamily="18" charset="0"/>
              </a:rPr>
              <a:t>    </a:t>
            </a:r>
            <a:r>
              <a:rPr lang="cs-CZ" altLang="cs-CZ" b="1" smtClean="0">
                <a:solidFill>
                  <a:srgbClr val="EB212F"/>
                </a:solidFill>
                <a:latin typeface="Times New Roman" pitchFamily="18" charset="0"/>
              </a:rPr>
              <a:t>Podniky lze členit  z mnoha hledisek:</a:t>
            </a:r>
          </a:p>
          <a:p>
            <a:pPr>
              <a:buFont typeface="Wingdings" pitchFamily="2" charset="2"/>
              <a:buNone/>
            </a:pPr>
            <a:endParaRPr lang="cs-CZ" altLang="cs-CZ" b="1" smtClean="0">
              <a:solidFill>
                <a:srgbClr val="EB212F"/>
              </a:solidFill>
              <a:latin typeface="Times New Roman" pitchFamily="18" charset="0"/>
            </a:endParaRPr>
          </a:p>
          <a:p>
            <a:pPr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Podle předmětu činnosti</a:t>
            </a:r>
          </a:p>
          <a:p>
            <a:pPr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Podle hospodářských sektorů a odvětví</a:t>
            </a:r>
          </a:p>
          <a:p>
            <a:pPr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Podle velikosti</a:t>
            </a:r>
          </a:p>
          <a:p>
            <a:pPr>
              <a:buClr>
                <a:srgbClr val="FF6600"/>
              </a:buClr>
              <a:buFont typeface="Wingdings" pitchFamily="2" charset="2"/>
              <a:buChar char="Ø"/>
            </a:pP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Podle právní formy podnikání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Členění podle předmětu činnosti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altLang="cs-CZ" b="1" smtClean="0">
              <a:solidFill>
                <a:srgbClr val="3333CC"/>
              </a:solidFill>
              <a:latin typeface="Times New Roman" pitchFamily="18" charset="0"/>
            </a:endParaRPr>
          </a:p>
          <a:p>
            <a:r>
              <a:rPr lang="cs-CZ" altLang="cs-CZ" b="1" u="sng" smtClean="0">
                <a:solidFill>
                  <a:srgbClr val="3333CC"/>
                </a:solidFill>
                <a:latin typeface="Times New Roman" pitchFamily="18" charset="0"/>
              </a:rPr>
              <a:t>Výrobní-</a:t>
            </a: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 výsledkem činnosti je výrobek – pekárna, cukrárna</a:t>
            </a:r>
          </a:p>
          <a:p>
            <a:r>
              <a:rPr lang="cs-CZ" altLang="cs-CZ" b="1" u="sng" smtClean="0">
                <a:solidFill>
                  <a:srgbClr val="3333CC"/>
                </a:solidFill>
                <a:latin typeface="Times New Roman" pitchFamily="18" charset="0"/>
              </a:rPr>
              <a:t>Obchodní</a:t>
            </a: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 – nákup a prodej</a:t>
            </a:r>
          </a:p>
          <a:p>
            <a:r>
              <a:rPr lang="cs-CZ" altLang="cs-CZ" b="1" u="sng" smtClean="0">
                <a:solidFill>
                  <a:srgbClr val="3333CC"/>
                </a:solidFill>
                <a:latin typeface="Times New Roman" pitchFamily="18" charset="0"/>
              </a:rPr>
              <a:t>Dopravní a spojové</a:t>
            </a: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 – přeprava osob</a:t>
            </a:r>
          </a:p>
          <a:p>
            <a:r>
              <a:rPr lang="cs-CZ" altLang="cs-CZ" b="1" u="sng" smtClean="0">
                <a:solidFill>
                  <a:srgbClr val="3333CC"/>
                </a:solidFill>
                <a:latin typeface="Times New Roman" pitchFamily="18" charset="0"/>
              </a:rPr>
              <a:t>Peněžní </a:t>
            </a:r>
            <a:r>
              <a:rPr lang="cs-CZ" altLang="cs-CZ" b="1" smtClean="0">
                <a:solidFill>
                  <a:srgbClr val="3333CC"/>
                </a:solidFill>
                <a:latin typeface="Times New Roman" pitchFamily="18" charset="0"/>
              </a:rPr>
              <a:t> - peněžní služby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Členění podle hospodářských sektorů a odvětví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Sektor primární – zemědělství (A- </a:t>
            </a:r>
            <a:r>
              <a:rPr lang="cs-CZ" altLang="cs-CZ" b="1" dirty="0" err="1" smtClean="0">
                <a:solidFill>
                  <a:srgbClr val="3333CC"/>
                </a:solidFill>
                <a:latin typeface="Times New Roman" pitchFamily="18" charset="0"/>
              </a:rPr>
              <a:t>agriculture</a:t>
            </a:r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)</a:t>
            </a:r>
          </a:p>
          <a:p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Sektor sekundární – průmysl  (I – </a:t>
            </a:r>
            <a:r>
              <a:rPr lang="cs-CZ" altLang="cs-CZ" b="1" dirty="0" err="1" smtClean="0">
                <a:solidFill>
                  <a:srgbClr val="3333CC"/>
                </a:solidFill>
                <a:latin typeface="Times New Roman" pitchFamily="18" charset="0"/>
              </a:rPr>
              <a:t>industry</a:t>
            </a:r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)</a:t>
            </a:r>
          </a:p>
          <a:p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Sektor </a:t>
            </a:r>
            <a:r>
              <a:rPr lang="cs-CZ" altLang="cs-CZ" b="1" dirty="0" err="1" smtClean="0">
                <a:solidFill>
                  <a:srgbClr val="3333CC"/>
                </a:solidFill>
                <a:latin typeface="Times New Roman" pitchFamily="18" charset="0"/>
              </a:rPr>
              <a:t>terciální</a:t>
            </a:r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 – služby ( S- </a:t>
            </a:r>
            <a:r>
              <a:rPr lang="cs-CZ" altLang="cs-CZ" b="1" dirty="0" err="1" smtClean="0">
                <a:solidFill>
                  <a:srgbClr val="3333CC"/>
                </a:solidFill>
                <a:latin typeface="Times New Roman" pitchFamily="18" charset="0"/>
              </a:rPr>
              <a:t>services</a:t>
            </a:r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)</a:t>
            </a:r>
          </a:p>
          <a:p>
            <a:r>
              <a:rPr lang="cs-CZ" altLang="cs-CZ" b="1" dirty="0" smtClean="0">
                <a:solidFill>
                  <a:srgbClr val="3333CC"/>
                </a:solidFill>
                <a:latin typeface="Times New Roman" pitchFamily="18" charset="0"/>
              </a:rPr>
              <a:t>Sektor kvartální</a:t>
            </a:r>
          </a:p>
          <a:p>
            <a:pPr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rgbClr val="3333CC"/>
                </a:solidFill>
                <a:latin typeface="Times New Roman" pitchFamily="18" charset="0"/>
              </a:rPr>
              <a:t>Pozn. </a:t>
            </a:r>
          </a:p>
          <a:p>
            <a:pPr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rgbClr val="3333CC"/>
                </a:solidFill>
                <a:latin typeface="Times New Roman" pitchFamily="18" charset="0"/>
              </a:rPr>
              <a:t>    Podnikatelské činnosti se klasifikují podle evropských činností NACE (podle </a:t>
            </a:r>
            <a:r>
              <a:rPr lang="cs-CZ" altLang="cs-CZ" sz="2400" b="1" dirty="0" err="1" smtClean="0">
                <a:solidFill>
                  <a:srgbClr val="3333CC"/>
                </a:solidFill>
                <a:latin typeface="Times New Roman" pitchFamily="18" charset="0"/>
              </a:rPr>
              <a:t>franc</a:t>
            </a:r>
            <a:r>
              <a:rPr lang="cs-CZ" altLang="cs-CZ" sz="2400" b="1" dirty="0" smtClean="0">
                <a:solidFill>
                  <a:srgbClr val="3333CC"/>
                </a:solidFill>
                <a:latin typeface="Times New Roman" pitchFamily="18" charset="0"/>
              </a:rPr>
              <a:t>. názvu)</a:t>
            </a:r>
          </a:p>
          <a:p>
            <a:pPr>
              <a:buFont typeface="Wingdings" pitchFamily="2" charset="2"/>
              <a:buNone/>
            </a:pPr>
            <a:r>
              <a:rPr lang="cs-CZ" altLang="cs-CZ" sz="2400" b="1" dirty="0" smtClean="0">
                <a:solidFill>
                  <a:srgbClr val="3333CC"/>
                </a:solidFill>
                <a:latin typeface="Times New Roman" pitchFamily="18" charset="0"/>
              </a:rPr>
              <a:t>    Dříve v ČR – tzv. </a:t>
            </a:r>
            <a:r>
              <a:rPr lang="cs-CZ" altLang="cs-CZ" sz="2400" b="1" dirty="0" smtClean="0">
                <a:solidFill>
                  <a:srgbClr val="3333CC"/>
                </a:solidFill>
                <a:latin typeface="Times New Roman" pitchFamily="18" charset="0"/>
              </a:rPr>
              <a:t>OKEČ (</a:t>
            </a:r>
            <a:r>
              <a:rPr lang="cs-CZ" altLang="cs-CZ" sz="2400" b="1" dirty="0" smtClean="0">
                <a:solidFill>
                  <a:srgbClr val="3333CC"/>
                </a:solidFill>
                <a:latin typeface="Times New Roman" pitchFamily="18" charset="0"/>
              </a:rPr>
              <a:t>odvětvová klasifikace ekonomických činností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Členění podle velikosti</a:t>
            </a:r>
          </a:p>
        </p:txBody>
      </p:sp>
      <p:graphicFrame>
        <p:nvGraphicFramePr>
          <p:cNvPr id="76849" name="Group 49"/>
          <p:cNvGraphicFramePr>
            <a:graphicFrameLocks noGrp="1"/>
          </p:cNvGraphicFramePr>
          <p:nvPr>
            <p:ph idx="1"/>
          </p:nvPr>
        </p:nvGraphicFramePr>
        <p:xfrm>
          <a:off x="457200" y="1719263"/>
          <a:ext cx="8229600" cy="4411663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8826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B212F"/>
                          </a:solidFill>
                          <a:effectLst/>
                          <a:latin typeface="Arial" charset="0"/>
                        </a:rPr>
                        <a:t>Kategorie podniku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B212F"/>
                          </a:solidFill>
                          <a:effectLst/>
                          <a:latin typeface="Arial" charset="0"/>
                        </a:rPr>
                        <a:t>Počet zaměstnanců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B212F"/>
                          </a:solidFill>
                          <a:effectLst/>
                          <a:latin typeface="Arial" charset="0"/>
                        </a:rPr>
                        <a:t>Roční obrat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EB212F"/>
                          </a:solidFill>
                          <a:effectLst/>
                          <a:latin typeface="Arial" charset="0"/>
                        </a:rPr>
                        <a:t>Celková aktivita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8826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Velký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250 a více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&gt;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50 mil.eur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&gt;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43 mil. eur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881063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Střední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250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50 mil. eur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43 mil. eur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8826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Malý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50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10 mil. eur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10 mil. eur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  <a:tr h="88265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</a:rPr>
                        <a:t>Mikro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10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2 mil. eur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&lt;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333CC"/>
                          </a:solidFill>
                          <a:effectLst/>
                          <a:latin typeface="Arial" charset="0"/>
                          <a:cs typeface="Arial" charset="0"/>
                        </a:rPr>
                        <a:t> 2 mil. eur</a:t>
                      </a: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rgbClr val="3333CC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 rotWithShape="1">
                      <a:gsLst>
                        <a:gs pos="0">
                          <a:srgbClr val="00CC99"/>
                        </a:gs>
                        <a:gs pos="100000">
                          <a:srgbClr val="FFFFFF"/>
                        </a:gs>
                      </a:gsLst>
                      <a:lin ang="5400000" scaled="1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altLang="cs-CZ" smtClean="0">
                <a:solidFill>
                  <a:srgbClr val="EB212F"/>
                </a:solidFill>
                <a:latin typeface="Times New Roman" pitchFamily="18" charset="0"/>
              </a:rPr>
              <a:t>Členění podle právní formy podnikání</a:t>
            </a:r>
          </a:p>
        </p:txBody>
      </p:sp>
      <p:graphicFrame>
        <p:nvGraphicFramePr>
          <p:cNvPr id="1026" name="Organization Chart 5"/>
          <p:cNvGraphicFramePr>
            <a:graphicFrameLocks/>
          </p:cNvGraphicFramePr>
          <p:nvPr>
            <p:ph idx="1"/>
          </p:nvPr>
        </p:nvGraphicFramePr>
        <p:xfrm>
          <a:off x="457200" y="1557338"/>
          <a:ext cx="8229600" cy="4573587"/>
        </p:xfrm>
        <a:graphic>
          <a:graphicData uri="http://schemas.openxmlformats.org/drawingml/2006/compatibility">
            <com:legacyDrawing xmlns:com="http://schemas.openxmlformats.org/drawingml/2006/compatibility" spid="_x0000_s102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Otázky k opakování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1.Charakterizuj podnik, jeho cíle a funkce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2.Jakými cestami se může podnik rozvíjet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3.Vyjmenuj a popiš charakteristické znaky podniku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>
                <a:latin typeface="Times New Roman" pitchFamily="18" charset="0"/>
              </a:rPr>
              <a:t>4.Typologie podniků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>
              <a:latin typeface="Times New Roman" pitchFamily="18" charset="0"/>
            </a:endParaRPr>
          </a:p>
        </p:txBody>
      </p:sp>
      <p:pic>
        <p:nvPicPr>
          <p:cNvPr id="18436" name="Picture 8" descr="call on me clip art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3644900"/>
            <a:ext cx="12239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Použité zdroje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1600" smtClean="0">
                <a:latin typeface="Times New Roman" pitchFamily="18" charset="0"/>
              </a:rPr>
              <a:t>BIŇOVEC, K., PEŠTOVÁ S. </a:t>
            </a:r>
            <a:r>
              <a:rPr lang="cs-CZ" altLang="cs-CZ" sz="1600" i="1" smtClean="0">
                <a:latin typeface="Times New Roman" pitchFamily="18" charset="0"/>
              </a:rPr>
              <a:t>Ekonomika a provoz obchodu</a:t>
            </a:r>
            <a:r>
              <a:rPr lang="cs-CZ" altLang="cs-CZ" sz="1600" smtClean="0">
                <a:latin typeface="Times New Roman" pitchFamily="18" charset="0"/>
              </a:rPr>
              <a:t>. 1.vyd. Praha : Fortuna, 1995. 136 s. ISBN 80-7168-191-1.</a:t>
            </a:r>
          </a:p>
          <a:p>
            <a:pPr eaLnBrk="1" hangingPunct="1"/>
            <a:r>
              <a:rPr lang="cs-CZ" altLang="cs-CZ" sz="1600" smtClean="0">
                <a:latin typeface="Times New Roman" pitchFamily="18" charset="0"/>
              </a:rPr>
              <a:t>KLÍNSKÝ, Petr. </a:t>
            </a:r>
            <a:r>
              <a:rPr lang="cs-CZ" altLang="cs-CZ" sz="1600" i="1" smtClean="0">
                <a:latin typeface="Times New Roman" pitchFamily="18" charset="0"/>
              </a:rPr>
              <a:t>Ekonomika pro obchodní</a:t>
            </a:r>
            <a:r>
              <a:rPr lang="cs-CZ" altLang="cs-CZ" sz="1600" smtClean="0">
                <a:latin typeface="Times New Roman" pitchFamily="18" charset="0"/>
              </a:rPr>
              <a:t> </a:t>
            </a:r>
            <a:r>
              <a:rPr lang="cs-CZ" altLang="cs-CZ" sz="1600" i="1" smtClean="0">
                <a:latin typeface="Times New Roman" pitchFamily="18" charset="0"/>
              </a:rPr>
              <a:t>akademie a ostatní střední školy. </a:t>
            </a:r>
            <a:r>
              <a:rPr lang="cs-CZ" altLang="cs-CZ" sz="1600" smtClean="0">
                <a:latin typeface="Times New Roman" pitchFamily="18" charset="0"/>
              </a:rPr>
              <a:t>4.vyd.  Praha : Fortuna, 2007. 184 s. ISBN 978-80-7373-000-0.</a:t>
            </a:r>
          </a:p>
          <a:p>
            <a:pPr eaLnBrk="1" hangingPunct="1"/>
            <a:r>
              <a:rPr lang="cs-CZ" altLang="cs-CZ" sz="1600" smtClean="0">
                <a:latin typeface="Times New Roman" pitchFamily="18" charset="0"/>
              </a:rPr>
              <a:t>ŠVARCOVÁ J. a kol. </a:t>
            </a:r>
            <a:r>
              <a:rPr lang="cs-CZ" altLang="cs-CZ" sz="1600" i="1" smtClean="0">
                <a:latin typeface="Times New Roman" pitchFamily="18" charset="0"/>
              </a:rPr>
              <a:t>Ekonomie – stručný přehled</a:t>
            </a:r>
            <a:r>
              <a:rPr lang="cs-CZ" altLang="cs-CZ" sz="1600" smtClean="0">
                <a:latin typeface="Times New Roman" pitchFamily="18" charset="0"/>
              </a:rPr>
              <a:t>. Zlín : CEED 2006. 295 s. ISBN 80-903433-3-3</a:t>
            </a:r>
          </a:p>
          <a:p>
            <a:pPr eaLnBrk="1" hangingPunct="1"/>
            <a:r>
              <a:rPr lang="cs-CZ" altLang="cs-CZ" sz="1600" smtClean="0">
                <a:latin typeface="Times New Roman" pitchFamily="18" charset="0"/>
              </a:rPr>
              <a:t>Graf a tabulka- vlastní zdroj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1600" smtClean="0">
                <a:latin typeface="Times New Roman" pitchFamily="18" charset="0"/>
              </a:rPr>
              <a:t>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6600"/>
                </a:solidFill>
                <a:latin typeface="Times New Roman" pitchFamily="18" charset="0"/>
              </a:rPr>
              <a:t>Seznam odkazů na použité obrázky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8229600" cy="44116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altLang="cs-CZ" sz="140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cs-CZ" altLang="cs-CZ" sz="1200" smtClean="0">
                <a:latin typeface="Times New Roman" pitchFamily="18" charset="0"/>
              </a:rPr>
              <a:t>Snímek  16 - [cit. 2012-10-10]. Dostupný pod licencí Public Domain Clip Art na WWW</a:t>
            </a:r>
            <a:endParaRPr lang="cs-CZ" altLang="cs-CZ" sz="240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cs-CZ" sz="1200" smtClean="0">
                <a:latin typeface="Times New Roman" pitchFamily="18" charset="0"/>
                <a:hlinkClick r:id="rId2" action="ppaction://hlinkpres?slideindex=1&amp;slidetitle="/>
              </a:rPr>
              <a:t>&lt;</a:t>
            </a:r>
            <a:r>
              <a:rPr lang="cs-CZ" altLang="cs-CZ" sz="1200" smtClean="0">
                <a:latin typeface="Times New Roman" pitchFamily="18" charset="0"/>
                <a:hlinkClick r:id="rId2" action="ppaction://hlinkpres?slideindex=1&amp;slidetitle="/>
              </a:rPr>
              <a:t>http://www.pdclipart.org/thumbnails.php?album=37</a:t>
            </a:r>
            <a:r>
              <a:rPr lang="en-US" altLang="cs-CZ" sz="1200" smtClean="0">
                <a:latin typeface="Times New Roman" pitchFamily="18" charset="0"/>
                <a:hlinkClick r:id="rId2" action="ppaction://hlinkpres?slideindex=1&amp;slidetitle="/>
              </a:rPr>
              <a:t>&gt;</a:t>
            </a:r>
            <a:endParaRPr lang="cs-CZ" altLang="cs-CZ" sz="1200" smtClean="0">
              <a:latin typeface="Times New Roman" pitchFamily="18" charset="0"/>
              <a:hlinkClick r:id="rId2" action="ppaction://hlinkpres?slideindex=1&amp;slidetitle="/>
            </a:endParaRPr>
          </a:p>
          <a:p>
            <a:pPr eaLnBrk="1" hangingPunct="1">
              <a:buFont typeface="Wingdings" pitchFamily="2" charset="2"/>
              <a:buNone/>
            </a:pPr>
            <a:endParaRPr lang="en-US" altLang="cs-CZ" sz="1400" smtClean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1744</TotalTime>
  <Words>701</Words>
  <Application>Microsoft Office PowerPoint</Application>
  <PresentationFormat>Předvádění na obrazovce (4:3)</PresentationFormat>
  <Paragraphs>171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5" baseType="lpstr">
      <vt:lpstr>Arial</vt:lpstr>
      <vt:lpstr>Wingdings</vt:lpstr>
      <vt:lpstr>Calibri</vt:lpstr>
      <vt:lpstr>Times New Roman</vt:lpstr>
      <vt:lpstr>Tahoma</vt:lpstr>
      <vt:lpstr>Wingdings 3</vt:lpstr>
      <vt:lpstr>Síť</vt:lpstr>
      <vt:lpstr>Snímek 1</vt:lpstr>
      <vt:lpstr>PODNIK – subjekt trhu</vt:lpstr>
      <vt:lpstr>Cíle podniku </vt:lpstr>
      <vt:lpstr>Cíle podniku</vt:lpstr>
      <vt:lpstr>Funkce podniku</vt:lpstr>
      <vt:lpstr>Rozvoj podniku</vt:lpstr>
      <vt:lpstr>Podnik</vt:lpstr>
      <vt:lpstr>Znaky podniku (1)</vt:lpstr>
      <vt:lpstr>Znaky podniku (2)</vt:lpstr>
      <vt:lpstr>Znaky podniku (3)</vt:lpstr>
      <vt:lpstr>Typologie podniků</vt:lpstr>
      <vt:lpstr>Členění podle předmětu činnosti</vt:lpstr>
      <vt:lpstr>Členění podle hospodářských sektorů a odvětví</vt:lpstr>
      <vt:lpstr>Členění podle velikosti</vt:lpstr>
      <vt:lpstr>Členění podle právní formy podnikání</vt:lpstr>
      <vt:lpstr>Otázky k opakování</vt:lpstr>
      <vt:lpstr>Použité zdroje</vt:lpstr>
      <vt:lpstr>Seznam odkazů na použité obrázky</vt:lpstr>
    </vt:vector>
  </TitlesOfParts>
  <Company>SŠHS Kroměříž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HOSPODÁŘSTVÍ</dc:title>
  <dc:creator>SŠHS Kroměříž</dc:creator>
  <cp:lastModifiedBy>Dum</cp:lastModifiedBy>
  <cp:revision>96</cp:revision>
  <dcterms:created xsi:type="dcterms:W3CDTF">2009-01-20T13:25:09Z</dcterms:created>
  <dcterms:modified xsi:type="dcterms:W3CDTF">2014-06-14T14:05:00Z</dcterms:modified>
</cp:coreProperties>
</file>