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ms-office.legacyDiagramText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91" r:id="rId2"/>
    <p:sldId id="307" r:id="rId3"/>
    <p:sldId id="308" r:id="rId4"/>
    <p:sldId id="310" r:id="rId5"/>
    <p:sldId id="311" r:id="rId6"/>
    <p:sldId id="312" r:id="rId7"/>
    <p:sldId id="309" r:id="rId8"/>
    <p:sldId id="313" r:id="rId9"/>
    <p:sldId id="316" r:id="rId10"/>
    <p:sldId id="315" r:id="rId11"/>
    <p:sldId id="314" r:id="rId12"/>
    <p:sldId id="317" r:id="rId13"/>
    <p:sldId id="318" r:id="rId14"/>
    <p:sldId id="319" r:id="rId15"/>
    <p:sldId id="320" r:id="rId16"/>
    <p:sldId id="321" r:id="rId17"/>
    <p:sldId id="322" r:id="rId18"/>
    <p:sldId id="323" r:id="rId19"/>
    <p:sldId id="303" r:id="rId20"/>
    <p:sldId id="302" r:id="rId21"/>
    <p:sldId id="304" r:id="rId22"/>
    <p:sldId id="306" r:id="rId23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3900" b="1" kern="1200">
        <a:solidFill>
          <a:schemeClr val="tx2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3900" b="1" kern="1200">
        <a:solidFill>
          <a:schemeClr val="tx2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3900" b="1" kern="1200">
        <a:solidFill>
          <a:schemeClr val="tx2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3900" b="1" kern="1200">
        <a:solidFill>
          <a:schemeClr val="tx2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3900" b="1" kern="1200">
        <a:solidFill>
          <a:schemeClr val="tx2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900" b="1" kern="1200">
        <a:solidFill>
          <a:schemeClr val="tx2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900" b="1" kern="1200">
        <a:solidFill>
          <a:schemeClr val="tx2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900" b="1" kern="1200">
        <a:solidFill>
          <a:schemeClr val="tx2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900" b="1" kern="1200">
        <a:solidFill>
          <a:schemeClr val="tx2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  <a:srgbClr val="FF6600"/>
    <a:srgbClr val="FFFF66"/>
    <a:srgbClr val="EB212F"/>
    <a:srgbClr val="5F2007"/>
    <a:srgbClr val="00CC99"/>
    <a:srgbClr val="99FF99"/>
    <a:srgbClr val="CC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27" autoAdjust="0"/>
    <p:restoredTop sz="92650" autoAdjust="0"/>
  </p:normalViewPr>
  <p:slideViewPr>
    <p:cSldViewPr>
      <p:cViewPr varScale="1">
        <p:scale>
          <a:sx n="97" d="100"/>
          <a:sy n="97" d="100"/>
        </p:scale>
        <p:origin x="-10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06/relationships/legacyDocTextInfo" Target="legacyDocTextInfo.bin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2.bin"/><Relationship Id="rId7" Type="http://schemas.microsoft.com/office/2006/relationships/legacyDiagramText" Target="legacyDiagramText6.bin"/><Relationship Id="rId2" Type="http://schemas.microsoft.com/office/2006/relationships/legacyDiagramText" Target="legacyDiagramText1.bin"/><Relationship Id="rId1" Type="http://schemas.openxmlformats.org/officeDocument/2006/relationships/image" Target="../media/image3.jpeg"/><Relationship Id="rId6" Type="http://schemas.microsoft.com/office/2006/relationships/legacyDiagramText" Target="legacyDiagramText5.bin"/><Relationship Id="rId5" Type="http://schemas.microsoft.com/office/2006/relationships/legacyDiagramText" Target="legacyDiagramText4.bin"/><Relationship Id="rId4" Type="http://schemas.microsoft.com/office/2006/relationships/legacyDiagramText" Target="legacyDiagramText3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19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C4ABEAA2-83FE-42E6-BB23-0573EBBDD542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CA7C233-0399-4591-B723-8903236893D8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6F02B9-CD55-4C11-B335-A3C20A10DD89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EAAA3DA-A59D-4B4F-8E35-93E7B078CC02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19A199A-A7F6-4D7D-AC75-053CC6B7B8F0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3FFB32-B250-44FC-B415-A2FCE40ACCCC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2415C-A6E3-4613-8354-54B9C2B83556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F649C58-7E37-4998-9D89-B26EA4DC660D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6684F48-BC92-4FD4-9382-49E019E0AC3D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336FBA6-56A3-4923-B514-7113086D98FA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522286-B4C8-41D7-A946-5852A6A8E584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D17820E-E9B7-4664-8A3E-B06631B2EEAC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21A1F5B-8A8F-4806-ACE1-28B981C00254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090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 b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090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 b="0">
                <a:solidFill>
                  <a:schemeClr val="tx1"/>
                </a:solidFill>
              </a:defRPr>
            </a:lvl1pPr>
          </a:lstStyle>
          <a:p>
            <a:fld id="{9CE4E660-6033-4D8F-B1BA-B9289A20EA09}" type="slidenum">
              <a:rPr lang="cs-CZ" altLang="en-US"/>
              <a:pPr/>
              <a:t>‹#›</a:t>
            </a:fld>
            <a:endParaRPr lang="cs-CZ" altLang="en-US"/>
          </a:p>
        </p:txBody>
      </p:sp>
      <p:grpSp>
        <p:nvGrpSpPr>
          <p:cNvPr id="205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2057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58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59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7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0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1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2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7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3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4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5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6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7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8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9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0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1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7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2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3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4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5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6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7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8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9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0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7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1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7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2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3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4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7" cy="7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5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7" cy="7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6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7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7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ivnostenskyrejstrik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11%20Podnik1%20-%20z&#225;klaldn&#237;%20&#269;l&#225;nek%20NH%20.ppt" TargetMode="External"/><Relationship Id="rId2" Type="http://schemas.openxmlformats.org/officeDocument/2006/relationships/hyperlink" Target="http://www.pdclipart.org/thumbnails.php?album=3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12%20&#381;ivnostensk&#233;%20podnik&#225;n&#237;%20.pp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161" name="Group 65"/>
          <p:cNvGraphicFramePr>
            <a:graphicFrameLocks noGrp="1"/>
          </p:cNvGraphicFramePr>
          <p:nvPr/>
        </p:nvGraphicFramePr>
        <p:xfrm>
          <a:off x="474663" y="2205038"/>
          <a:ext cx="8194675" cy="4330701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34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koly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HS Kroměř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ž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slo projektu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CZ.1.07/1.5.00/34.0911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Ing. Eva Zme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kalov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ablony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VY_32_INOVACE EKO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DUMu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EKO.2519.2 F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Stupeň a typ 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Odborn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é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 vzděl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oblast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Ekonomická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obor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Ekonomika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okruh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Podnikání fyzických osob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Druh učebn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lu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skupina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Ž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k, 16 - 19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Prezentace seznamuje ž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ky s  podnikáním fyzických osob  podle živnostenského zákona a prakticky přibližuje možnosti podnikání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87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Speci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potřeby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- ž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é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-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čov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slova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Živnost řemeslná, vázaná, volná, koncese, živnostenský rejstřík.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Datum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3.12.2012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4149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 b="0">
                <a:solidFill>
                  <a:schemeClr val="tx1"/>
                </a:solidFill>
                <a:latin typeface="Tahoma" pitchFamily="34" charset="0"/>
              </a:rPr>
              <a:t>Ekonomika– Podniky jednotlivců, živnosti </a:t>
            </a:r>
          </a:p>
        </p:txBody>
      </p:sp>
      <p:pic>
        <p:nvPicPr>
          <p:cNvPr id="415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333375"/>
            <a:ext cx="5394325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333375"/>
            <a:ext cx="7615238" cy="1223963"/>
          </a:xfrm>
        </p:spPr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Podniky jednotlivců, živnosti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algn="ctr">
              <a:buFont typeface="Wingdings" pitchFamily="2" charset="2"/>
              <a:buNone/>
            </a:pPr>
            <a:r>
              <a:rPr lang="cs-CZ" altLang="cs-CZ" sz="2800" b="1" smtClean="0">
                <a:solidFill>
                  <a:srgbClr val="FF6600"/>
                </a:solidFill>
                <a:latin typeface="Times New Roman" pitchFamily="18" charset="0"/>
              </a:rPr>
              <a:t>Živnost  podle živnostenského zákona</a:t>
            </a:r>
          </a:p>
          <a:p>
            <a:pPr lvl="1" algn="ctr">
              <a:buFont typeface="Wingdings" pitchFamily="2" charset="2"/>
              <a:buNone/>
            </a:pPr>
            <a:endParaRPr lang="cs-CZ" altLang="cs-CZ" sz="2800" b="1" smtClean="0">
              <a:solidFill>
                <a:srgbClr val="FF6600"/>
              </a:solidFill>
              <a:latin typeface="Times New Roman" pitchFamily="18" charset="0"/>
            </a:endParaRPr>
          </a:p>
          <a:p>
            <a:pPr algn="ctr">
              <a:buFont typeface="Wingdings" pitchFamily="2" charset="2"/>
              <a:buNone/>
            </a:pPr>
            <a:r>
              <a:rPr lang="cs-CZ" altLang="cs-CZ" sz="2600" smtClean="0">
                <a:latin typeface="Times New Roman" pitchFamily="18" charset="0"/>
              </a:rPr>
              <a:t>   </a:t>
            </a:r>
            <a:r>
              <a:rPr lang="cs-CZ" altLang="cs-CZ" sz="2600" b="1" smtClean="0">
                <a:solidFill>
                  <a:srgbClr val="FF0000"/>
                </a:solidFill>
                <a:latin typeface="Times New Roman" pitchFamily="18" charset="0"/>
              </a:rPr>
              <a:t>je soustavná činnost provozovaná </a:t>
            </a:r>
          </a:p>
          <a:p>
            <a:pPr>
              <a:buFont typeface="Wingdings" pitchFamily="2" charset="2"/>
              <a:buNone/>
            </a:pPr>
            <a:r>
              <a:rPr lang="cs-CZ" altLang="cs-CZ" sz="2600" b="1" smtClean="0">
                <a:latin typeface="Times New Roman" pitchFamily="18" charset="0"/>
              </a:rPr>
              <a:t>-  </a:t>
            </a:r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samostatně, </a:t>
            </a:r>
          </a:p>
          <a:p>
            <a:pPr>
              <a:buFont typeface="Wingdings" pitchFamily="2" charset="2"/>
              <a:buNone/>
            </a:pPr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-  pod vlastním jménem, </a:t>
            </a:r>
          </a:p>
          <a:p>
            <a:pPr>
              <a:buFontTx/>
              <a:buChar char="-"/>
            </a:pPr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na vlastní odpovědnost,</a:t>
            </a:r>
          </a:p>
          <a:p>
            <a:pPr>
              <a:buFontTx/>
              <a:buChar char="-"/>
            </a:pPr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za účelem dosažení zisku </a:t>
            </a:r>
          </a:p>
          <a:p>
            <a:pPr>
              <a:buFontTx/>
              <a:buChar char="-"/>
            </a:pPr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za podmínek stanovených živnostenským zákonem</a:t>
            </a:r>
            <a:r>
              <a:rPr lang="cs-CZ" altLang="cs-CZ" sz="2600" b="1" smtClean="0">
                <a:latin typeface="Times New Roman" pitchFamily="18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3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3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Živnostenský zákon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 b="1" dirty="0" smtClean="0">
              <a:solidFill>
                <a:srgbClr val="3333CC"/>
              </a:solidFill>
              <a:latin typeface="Times New Roman" pitchFamily="18" charset="0"/>
            </a:endParaRPr>
          </a:p>
          <a:p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Stanovuje druhy živností</a:t>
            </a:r>
          </a:p>
          <a:p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Určuje, </a:t>
            </a:r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co je a není živností</a:t>
            </a:r>
          </a:p>
          <a:p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Stanovuje podmínky pro provozování živností</a:t>
            </a:r>
          </a:p>
          <a:p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Udává náležitosti spojené s vydáním živnostenského oprávnění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Podmínky provozování živnosti</a:t>
            </a:r>
            <a:r>
              <a:rPr lang="cs-CZ" altLang="cs-CZ" smtClean="0">
                <a:latin typeface="Times New Roman" pitchFamily="18" charset="0"/>
              </a:rPr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>
                <a:solidFill>
                  <a:srgbClr val="CC3399"/>
                </a:solidFill>
                <a:latin typeface="Times New Roman" pitchFamily="18" charset="0"/>
              </a:rPr>
              <a:t>1) </a:t>
            </a:r>
            <a:r>
              <a:rPr lang="cs-CZ" altLang="cs-CZ" b="1" u="sng" smtClean="0">
                <a:solidFill>
                  <a:srgbClr val="CC3399"/>
                </a:solidFill>
                <a:latin typeface="Times New Roman" pitchFamily="18" charset="0"/>
              </a:rPr>
              <a:t>všeobecné</a:t>
            </a:r>
            <a:r>
              <a:rPr lang="cs-CZ" altLang="cs-CZ" b="1" u="sng" smtClean="0">
                <a:latin typeface="Times New Roman" pitchFamily="18" charset="0"/>
              </a:rPr>
              <a:t> </a:t>
            </a:r>
            <a:endParaRPr lang="cs-CZ" altLang="cs-CZ" smtClean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cs-CZ" altLang="cs-CZ" b="1" smtClean="0">
                <a:solidFill>
                  <a:srgbClr val="CC3399"/>
                </a:solidFill>
                <a:latin typeface="Times New Roman" pitchFamily="18" charset="0"/>
              </a:rPr>
              <a:t>-</a:t>
            </a:r>
            <a:r>
              <a:rPr lang="cs-CZ" altLang="cs-CZ" smtClean="0">
                <a:latin typeface="Times New Roman" pitchFamily="18" charset="0"/>
              </a:rPr>
              <a:t> </a:t>
            </a:r>
            <a:r>
              <a:rPr lang="cs-CZ" altLang="cs-CZ" b="1" smtClean="0">
                <a:solidFill>
                  <a:srgbClr val="CC3399"/>
                </a:solidFill>
                <a:latin typeface="Times New Roman" pitchFamily="18" charset="0"/>
              </a:rPr>
              <a:t>dosažení věku 18 let</a:t>
            </a:r>
          </a:p>
          <a:p>
            <a:pPr>
              <a:lnSpc>
                <a:spcPct val="90000"/>
              </a:lnSpc>
            </a:pPr>
            <a:r>
              <a:rPr lang="cs-CZ" altLang="cs-CZ" b="1" smtClean="0">
                <a:solidFill>
                  <a:srgbClr val="CC3399"/>
                </a:solidFill>
                <a:latin typeface="Times New Roman" pitchFamily="18" charset="0"/>
              </a:rPr>
              <a:t>-</a:t>
            </a:r>
            <a:r>
              <a:rPr lang="cs-CZ" altLang="cs-CZ" b="1" smtClean="0">
                <a:solidFill>
                  <a:srgbClr val="0066FF"/>
                </a:solidFill>
                <a:latin typeface="Times New Roman" pitchFamily="18" charset="0"/>
              </a:rPr>
              <a:t> </a:t>
            </a:r>
            <a:r>
              <a:rPr lang="cs-CZ" altLang="cs-CZ" b="1" smtClean="0">
                <a:solidFill>
                  <a:srgbClr val="CC3399"/>
                </a:solidFill>
                <a:latin typeface="Times New Roman" pitchFamily="18" charset="0"/>
              </a:rPr>
              <a:t>způsobilost k právním úkonům</a:t>
            </a:r>
            <a:r>
              <a:rPr lang="cs-CZ" altLang="cs-CZ" b="1" smtClean="0">
                <a:solidFill>
                  <a:srgbClr val="0066FF"/>
                </a:solidFill>
                <a:latin typeface="Times New Roman" pitchFamily="18" charset="0"/>
              </a:rPr>
              <a:t> (daná osoba je schopna vlastními úkony nabývat práva a brát na  sebe odpovědnost)</a:t>
            </a:r>
          </a:p>
          <a:p>
            <a:pPr>
              <a:lnSpc>
                <a:spcPct val="90000"/>
              </a:lnSpc>
            </a:pPr>
            <a:r>
              <a:rPr lang="cs-CZ" altLang="cs-CZ" b="1" smtClean="0">
                <a:solidFill>
                  <a:srgbClr val="CC3399"/>
                </a:solidFill>
                <a:latin typeface="Times New Roman" pitchFamily="18" charset="0"/>
              </a:rPr>
              <a:t>- trestní</a:t>
            </a:r>
            <a:r>
              <a:rPr lang="cs-CZ" altLang="cs-CZ" b="1" smtClean="0">
                <a:solidFill>
                  <a:srgbClr val="0066FF"/>
                </a:solidFill>
                <a:latin typeface="Times New Roman" pitchFamily="18" charset="0"/>
              </a:rPr>
              <a:t> </a:t>
            </a:r>
            <a:r>
              <a:rPr lang="cs-CZ" altLang="cs-CZ" b="1" smtClean="0">
                <a:solidFill>
                  <a:srgbClr val="CC3399"/>
                </a:solidFill>
                <a:latin typeface="Times New Roman" pitchFamily="18" charset="0"/>
              </a:rPr>
              <a:t>bezúhonnost</a:t>
            </a:r>
            <a:r>
              <a:rPr lang="cs-CZ" altLang="cs-CZ" b="1" smtClean="0">
                <a:solidFill>
                  <a:srgbClr val="0066FF"/>
                </a:solidFill>
                <a:latin typeface="Times New Roman" pitchFamily="18" charset="0"/>
              </a:rPr>
              <a:t> je prokázána výpisem z rejstříku trestů, který vydávají rejstříkové soudy  (dnes si ho sám zajistí referent Živnostenského úřadu)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Podmínky provozování živnosti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altLang="cs-CZ" sz="2600" b="1" u="sng" smtClean="0">
                <a:solidFill>
                  <a:srgbClr val="CC3399"/>
                </a:solidFill>
                <a:latin typeface="Times New Roman" pitchFamily="18" charset="0"/>
              </a:rPr>
              <a:t>2. zvláštní</a:t>
            </a:r>
            <a:r>
              <a:rPr lang="cs-CZ" altLang="cs-CZ" sz="2600" smtClean="0">
                <a:latin typeface="Times New Roman" pitchFamily="18" charset="0"/>
              </a:rPr>
              <a:t> </a:t>
            </a:r>
          </a:p>
          <a:p>
            <a:pPr>
              <a:buFont typeface="Wingdings" pitchFamily="2" charset="2"/>
              <a:buNone/>
            </a:pPr>
            <a:r>
              <a:rPr lang="cs-CZ" altLang="cs-CZ" sz="2600" b="1" smtClean="0">
                <a:solidFill>
                  <a:srgbClr val="0066FF"/>
                </a:solidFill>
                <a:latin typeface="Times New Roman" pitchFamily="18" charset="0"/>
              </a:rPr>
              <a:t>    jde o odbornou nebo jinou způsobilost k provozování živnosti, (je přesně stanoveno zákonem). Není-li toto splněno, lze to nahradit ustanovením odpovědného zástupce, který tyto podmínky splňuje</a:t>
            </a:r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. 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altLang="cs-CZ" sz="2600" b="1" smtClean="0">
                <a:solidFill>
                  <a:srgbClr val="254061"/>
                </a:solidFill>
                <a:latin typeface="Times New Roman" pitchFamily="18" charset="0"/>
                <a:cs typeface="Arial" charset="0"/>
              </a:rPr>
              <a:t>    Týká se živností: </a:t>
            </a:r>
          </a:p>
          <a:p>
            <a:pPr lvl="4" eaLnBrk="1" hangingPunct="1">
              <a:buClr>
                <a:srgbClr val="00CC99"/>
              </a:buClr>
              <a:buFontTx/>
              <a:buChar char="•"/>
            </a:pPr>
            <a:r>
              <a:rPr lang="cs-CZ" altLang="cs-CZ" sz="2400" smtClean="0">
                <a:latin typeface="Times New Roman" pitchFamily="18" charset="0"/>
                <a:cs typeface="Arial" charset="0"/>
              </a:rPr>
              <a:t>řemeslných </a:t>
            </a:r>
          </a:p>
          <a:p>
            <a:pPr lvl="4" eaLnBrk="1" hangingPunct="1">
              <a:buClr>
                <a:srgbClr val="00CC99"/>
              </a:buClr>
              <a:buFontTx/>
              <a:buChar char="•"/>
            </a:pPr>
            <a:r>
              <a:rPr lang="cs-CZ" altLang="cs-CZ" sz="2400" smtClean="0">
                <a:latin typeface="Times New Roman" pitchFamily="18" charset="0"/>
                <a:cs typeface="Arial" charset="0"/>
              </a:rPr>
              <a:t>vázaných</a:t>
            </a:r>
          </a:p>
          <a:p>
            <a:pPr lvl="4" eaLnBrk="1" hangingPunct="1">
              <a:buClr>
                <a:srgbClr val="00CC99"/>
              </a:buClr>
              <a:buFontTx/>
              <a:buChar char="•"/>
            </a:pPr>
            <a:r>
              <a:rPr lang="cs-CZ" altLang="cs-CZ" sz="2400" smtClean="0">
                <a:latin typeface="Times New Roman" pitchFamily="18" charset="0"/>
                <a:cs typeface="Arial" charset="0"/>
              </a:rPr>
              <a:t>koncesovaných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Členění živností z hlediska způsobu získání oprávnění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altLang="cs-CZ" sz="2600" b="1" smtClean="0">
                <a:latin typeface="Times New Roman" pitchFamily="18" charset="0"/>
              </a:rPr>
              <a:t>                         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altLang="cs-CZ" sz="2600" b="1" smtClean="0">
                <a:latin typeface="Times New Roman" pitchFamily="18" charset="0"/>
              </a:rPr>
              <a:t>                          </a:t>
            </a:r>
            <a:endParaRPr lang="cs-CZ" altLang="cs-CZ" sz="2600" b="1" smtClean="0"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041" name="Oval 5"/>
          <p:cNvSpPr>
            <a:spLocks noChangeArrowheads="1"/>
          </p:cNvSpPr>
          <p:nvPr/>
        </p:nvSpPr>
        <p:spPr bwMode="auto">
          <a:xfrm>
            <a:off x="2700338" y="2133600"/>
            <a:ext cx="2447925" cy="647700"/>
          </a:xfrm>
          <a:prstGeom prst="ellipse">
            <a:avLst/>
          </a:prstGeom>
          <a:noFill/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42" name="Oval 9"/>
          <p:cNvSpPr>
            <a:spLocks noChangeArrowheads="1"/>
          </p:cNvSpPr>
          <p:nvPr/>
        </p:nvSpPr>
        <p:spPr bwMode="auto">
          <a:xfrm>
            <a:off x="2843213" y="2205038"/>
            <a:ext cx="2233612" cy="576262"/>
          </a:xfrm>
          <a:prstGeom prst="ellipse">
            <a:avLst/>
          </a:prstGeom>
          <a:noFill/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graphicFrame>
        <p:nvGraphicFramePr>
          <p:cNvPr id="1026" name="Organization Chart 11"/>
          <p:cNvGraphicFramePr>
            <a:graphicFrameLocks/>
          </p:cNvGraphicFramePr>
          <p:nvPr>
            <p:ph sz="half" idx="2"/>
          </p:nvPr>
        </p:nvGraphicFramePr>
        <p:xfrm>
          <a:off x="179388" y="1482725"/>
          <a:ext cx="8353425" cy="4648200"/>
        </p:xfrm>
        <a:graphic>
          <a:graphicData uri="http://schemas.openxmlformats.org/drawingml/2006/compatibility">
            <com:legacyDrawing xmlns:com="http://schemas.openxmlformats.org/drawingml/2006/compatibility" spid="_x0000_s1026"/>
          </a:graphicData>
        </a:graphic>
      </p:graphicFrame>
      <p:sp>
        <p:nvSpPr>
          <p:cNvPr id="1043" name="Oval 26"/>
          <p:cNvSpPr>
            <a:spLocks noChangeArrowheads="1"/>
          </p:cNvSpPr>
          <p:nvPr/>
        </p:nvSpPr>
        <p:spPr bwMode="auto">
          <a:xfrm>
            <a:off x="2627313" y="1989138"/>
            <a:ext cx="1944687" cy="71437"/>
          </a:xfrm>
          <a:prstGeom prst="ellipse">
            <a:avLst/>
          </a:prstGeom>
          <a:noFill/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Ohlášení nebo podání žádosti</a:t>
            </a:r>
            <a:r>
              <a:rPr lang="cs-CZ" altLang="cs-CZ" smtClean="0">
                <a:latin typeface="Times New Roman" pitchFamily="18" charset="0"/>
              </a:rPr>
              <a:t>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r>
              <a:rPr lang="cs-CZ" altLang="cs-CZ" b="1" smtClean="0">
                <a:solidFill>
                  <a:srgbClr val="0066FF"/>
                </a:solidFill>
                <a:latin typeface="Times New Roman" pitchFamily="18" charset="0"/>
              </a:rPr>
              <a:t>Ohlášení  živnosti nebo podání žádosti o koncesi se provádí u živnostenského úřadu vyplněním tzv. jednotného registračního formuláře.</a:t>
            </a:r>
          </a:p>
          <a:p>
            <a:r>
              <a:rPr lang="cs-CZ" altLang="cs-CZ" b="1" smtClean="0">
                <a:solidFill>
                  <a:srgbClr val="0066FF"/>
                </a:solidFill>
                <a:latin typeface="Times New Roman" pitchFamily="18" charset="0"/>
              </a:rPr>
              <a:t>Pozn. Podání lze učinit prostřednictvím kontaktního místa veřejné správy tzv. Czech POINT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Živnosti řemeslné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Jsou uvedeny v příloze č.1 živnostenského zákona</a:t>
            </a:r>
          </a:p>
          <a:p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Odborná způsobilost je získána vyučením v oboru a praxí</a:t>
            </a:r>
          </a:p>
          <a:p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Patří sem např.</a:t>
            </a:r>
          </a:p>
          <a:p>
            <a:pPr lvl="2"/>
            <a:r>
              <a:rPr lang="cs-CZ" altLang="cs-CZ" sz="2100" b="1" smtClean="0">
                <a:solidFill>
                  <a:srgbClr val="3333CC"/>
                </a:solidFill>
                <a:latin typeface="Times New Roman" pitchFamily="18" charset="0"/>
              </a:rPr>
              <a:t>hostinská činnost ( ale např. ubytování do 10 osob je volná živnost)</a:t>
            </a:r>
          </a:p>
          <a:p>
            <a:pPr lvl="2"/>
            <a:r>
              <a:rPr lang="cs-CZ" altLang="cs-CZ" sz="2100" b="1" smtClean="0">
                <a:solidFill>
                  <a:srgbClr val="3333CC"/>
                </a:solidFill>
                <a:latin typeface="Times New Roman" pitchFamily="18" charset="0"/>
              </a:rPr>
              <a:t>pekaři a cukráři</a:t>
            </a:r>
          </a:p>
          <a:p>
            <a:pPr lvl="2"/>
            <a:r>
              <a:rPr lang="cs-CZ" altLang="cs-CZ" sz="2100" b="1" smtClean="0">
                <a:solidFill>
                  <a:srgbClr val="3333CC"/>
                </a:solidFill>
                <a:latin typeface="Times New Roman" pitchFamily="18" charset="0"/>
              </a:rPr>
              <a:t>truhláři a tesaři</a:t>
            </a:r>
          </a:p>
          <a:p>
            <a:pPr lvl="2"/>
            <a:r>
              <a:rPr lang="cs-CZ" altLang="cs-CZ" sz="2100" b="1" smtClean="0">
                <a:solidFill>
                  <a:srgbClr val="3333CC"/>
                </a:solidFill>
                <a:latin typeface="Times New Roman" pitchFamily="18" charset="0"/>
              </a:rPr>
              <a:t>zedníci a kováři</a:t>
            </a:r>
          </a:p>
          <a:p>
            <a:pPr lvl="2"/>
            <a:r>
              <a:rPr lang="cs-CZ" altLang="cs-CZ" sz="2100" b="1" smtClean="0">
                <a:solidFill>
                  <a:srgbClr val="3333CC"/>
                </a:solidFill>
                <a:latin typeface="Times New Roman" pitchFamily="18" charset="0"/>
              </a:rPr>
              <a:t>opravy motorových vozidel… přesný výčet v příloze zákona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Živnosti vázané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Jsou uvedeny v příloze č.2 živnostenského zákona</a:t>
            </a:r>
          </a:p>
          <a:p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Odborná způsobilost je stanovena pro každou živnost samostatně podle zvláštních podmínek</a:t>
            </a:r>
          </a:p>
          <a:p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Provozování vyžaduje průkaz způsobilosti</a:t>
            </a:r>
          </a:p>
          <a:p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Patří sem např. </a:t>
            </a:r>
          </a:p>
          <a:p>
            <a:pPr>
              <a:buClr>
                <a:srgbClr val="CCCC00"/>
              </a:buClr>
              <a:buFont typeface="Wingdings" pitchFamily="2" charset="2"/>
              <a:buChar char="q"/>
            </a:pPr>
            <a:r>
              <a:rPr lang="cs-CZ" altLang="cs-CZ" sz="2000" b="1" smtClean="0">
                <a:solidFill>
                  <a:srgbClr val="3333CC"/>
                </a:solidFill>
                <a:latin typeface="Times New Roman" pitchFamily="18" charset="0"/>
              </a:rPr>
              <a:t>výroba, opravy a montáž vozidel</a:t>
            </a:r>
          </a:p>
          <a:p>
            <a:pPr>
              <a:buClr>
                <a:srgbClr val="CCCC00"/>
              </a:buClr>
              <a:buFont typeface="Wingdings" pitchFamily="2" charset="2"/>
              <a:buChar char="q"/>
            </a:pPr>
            <a:r>
              <a:rPr lang="cs-CZ" altLang="cs-CZ" sz="2000" b="1" smtClean="0">
                <a:solidFill>
                  <a:srgbClr val="3333CC"/>
                </a:solidFill>
                <a:latin typeface="Times New Roman" pitchFamily="18" charset="0"/>
              </a:rPr>
              <a:t>vyučování řízení motorových vozidel (autoškola)</a:t>
            </a:r>
          </a:p>
          <a:p>
            <a:pPr>
              <a:buClr>
                <a:srgbClr val="CCCC00"/>
              </a:buClr>
              <a:buFont typeface="Wingdings" pitchFamily="2" charset="2"/>
              <a:buChar char="q"/>
            </a:pPr>
            <a:r>
              <a:rPr lang="cs-CZ" altLang="cs-CZ" sz="2000" b="1" smtClean="0">
                <a:solidFill>
                  <a:srgbClr val="3333CC"/>
                </a:solidFill>
                <a:latin typeface="Times New Roman" pitchFamily="18" charset="0"/>
              </a:rPr>
              <a:t> průvodcovská činnost (horská, sportovní v oblasti CR) – jsou vázané na průvodcovské zkoušky (přesný výčet – viz příloha zákona)</a:t>
            </a:r>
          </a:p>
          <a:p>
            <a:pPr>
              <a:buFontTx/>
              <a:buNone/>
            </a:pPr>
            <a:r>
              <a:rPr lang="cs-CZ" altLang="cs-CZ" sz="2000" b="1" smtClean="0">
                <a:solidFill>
                  <a:srgbClr val="3333CC"/>
                </a:solidFill>
                <a:latin typeface="Times New Roman" pitchFamily="18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Živnosti volné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Jejich provozování nevyžaduje prokazování odborné nebo jiné způsobilosti. </a:t>
            </a:r>
          </a:p>
          <a:p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K provozování musí být splněny pouze všeobecné podmínky.</a:t>
            </a:r>
          </a:p>
          <a:p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 Patří sem např .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velkoobchod a maloobchod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provozování čerpacích stanic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činnost reklamní a marketingová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poskytování služeb osobního charakteru…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Živnosti koncesované (1)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Mohou být provozovány pouze na základě vydaného státního povolení – KONCESE </a:t>
            </a:r>
          </a:p>
          <a:p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I když osoba splní všechny podmínky k provozování koncesované živnosti, nemusí mu oprávnění vydáno – vydání závisí na rozhodnutí živnostenského úřadu. Na koncesní živnost není právní nárok jako u živnosti ohlašovací</a:t>
            </a:r>
            <a:r>
              <a:rPr lang="cs-CZ" altLang="cs-CZ" smtClean="0">
                <a:latin typeface="Times New Roman" pitchFamily="18" charset="0"/>
              </a:rPr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Živnosti koncesované (2)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Mezi koncesované živnosti jsou řazeny hlavně obory, ve kterých je vysoké riziko ohrožení života, zdraví, majetku a veřejných zájmů </a:t>
            </a:r>
          </a:p>
          <a:p>
            <a:pPr>
              <a:lnSpc>
                <a:spcPct val="90000"/>
              </a:lnSpc>
            </a:pPr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Patří  sem např. taxislužba</a:t>
            </a:r>
          </a:p>
          <a:p>
            <a:pPr lvl="2">
              <a:lnSpc>
                <a:spcPct val="90000"/>
              </a:lnSpc>
            </a:pPr>
            <a:r>
              <a:rPr lang="cs-CZ" altLang="cs-CZ" sz="2100" b="1" smtClean="0">
                <a:solidFill>
                  <a:srgbClr val="3333CC"/>
                </a:solidFill>
                <a:latin typeface="Times New Roman" pitchFamily="18" charset="0"/>
              </a:rPr>
              <a:t>zajištění ostrahy osob a majetku</a:t>
            </a:r>
          </a:p>
          <a:p>
            <a:pPr lvl="2">
              <a:lnSpc>
                <a:spcPct val="90000"/>
              </a:lnSpc>
            </a:pPr>
            <a:r>
              <a:rPr lang="cs-CZ" altLang="cs-CZ" sz="2100" b="1" smtClean="0">
                <a:solidFill>
                  <a:srgbClr val="3333CC"/>
                </a:solidFill>
                <a:latin typeface="Times New Roman" pitchFamily="18" charset="0"/>
              </a:rPr>
              <a:t>výuka a výcvik ve střelbě zbraní</a:t>
            </a:r>
          </a:p>
          <a:p>
            <a:pPr lvl="2">
              <a:lnSpc>
                <a:spcPct val="90000"/>
              </a:lnSpc>
            </a:pPr>
            <a:r>
              <a:rPr lang="cs-CZ" altLang="cs-CZ" sz="2100" b="1" smtClean="0">
                <a:solidFill>
                  <a:srgbClr val="3333CC"/>
                </a:solidFill>
                <a:latin typeface="Times New Roman" pitchFamily="18" charset="0"/>
              </a:rPr>
              <a:t>směnárenská činnost (povolení od ČNB)</a:t>
            </a:r>
          </a:p>
          <a:p>
            <a:pPr lvl="2">
              <a:lnSpc>
                <a:spcPct val="90000"/>
              </a:lnSpc>
            </a:pPr>
            <a:r>
              <a:rPr lang="cs-CZ" altLang="cs-CZ" sz="2100" b="1" smtClean="0">
                <a:solidFill>
                  <a:srgbClr val="3333CC"/>
                </a:solidFill>
                <a:latin typeface="Times New Roman" pitchFamily="18" charset="0"/>
              </a:rPr>
              <a:t>poskytování telekomunikačních služeb (povolení telekomunikačního úřadu)</a:t>
            </a:r>
          </a:p>
          <a:p>
            <a:pPr lvl="2">
              <a:lnSpc>
                <a:spcPct val="90000"/>
              </a:lnSpc>
            </a:pPr>
            <a:r>
              <a:rPr lang="cs-CZ" altLang="cs-CZ" sz="2100" b="1" smtClean="0">
                <a:solidFill>
                  <a:srgbClr val="3333CC"/>
                </a:solidFill>
                <a:latin typeface="Times New Roman" pitchFamily="18" charset="0"/>
              </a:rPr>
              <a:t>pohřební služba</a:t>
            </a:r>
          </a:p>
          <a:p>
            <a:pPr lvl="2">
              <a:lnSpc>
                <a:spcPct val="90000"/>
              </a:lnSpc>
            </a:pPr>
            <a:r>
              <a:rPr lang="cs-CZ" altLang="cs-CZ" sz="2100" b="1" smtClean="0">
                <a:solidFill>
                  <a:srgbClr val="3333CC"/>
                </a:solidFill>
                <a:latin typeface="Times New Roman" pitchFamily="18" charset="0"/>
              </a:rPr>
              <a:t>provozování cestovní kanceláře (povolení od Ministerstva pro místní rozvoj)  - přesný výčet viz příloha zákona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z="3200" smtClean="0">
                <a:solidFill>
                  <a:srgbClr val="EB212F"/>
                </a:solidFill>
                <a:latin typeface="Times New Roman" pitchFamily="18" charset="0"/>
              </a:rPr>
              <a:t>Živnostenské oprávnění (oprávnění provozovat živnost vzniká)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71500" indent="-571500"/>
            <a:endParaRPr lang="cs-CZ" altLang="cs-CZ" b="1" smtClean="0">
              <a:solidFill>
                <a:srgbClr val="3333CC"/>
              </a:solidFill>
              <a:latin typeface="Times New Roman" pitchFamily="18" charset="0"/>
            </a:endParaRPr>
          </a:p>
          <a:p>
            <a:pPr marL="571500" indent="-571500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právnickým osobám –  zápisem do obchodního rejstříku</a:t>
            </a:r>
          </a:p>
          <a:p>
            <a:pPr marL="571500" indent="-571500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fyzickým osobám</a:t>
            </a:r>
          </a:p>
          <a:p>
            <a:pPr marL="839788" lvl="1" indent="-495300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u ohlašovací živnosti – dnem ohlášení</a:t>
            </a:r>
          </a:p>
          <a:p>
            <a:pPr marL="839788" lvl="1" indent="-495300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u koncesované živnosti – dnem nabytí právní moci udělení koncese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Průkaz živnostenského oprávnění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altLang="cs-CZ" b="1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altLang="cs-CZ" b="1" smtClean="0">
                <a:latin typeface="Times New Roman" pitchFamily="18" charset="0"/>
              </a:rPr>
              <a:t>                     </a:t>
            </a:r>
            <a:r>
              <a:rPr lang="cs-CZ" altLang="cs-CZ" b="1" smtClean="0">
                <a:solidFill>
                  <a:srgbClr val="EB212F"/>
                </a:solidFill>
                <a:latin typeface="Times New Roman" pitchFamily="18" charset="0"/>
              </a:rPr>
              <a:t>Pozor!</a:t>
            </a:r>
          </a:p>
          <a:p>
            <a:pPr algn="ctr">
              <a:buFont typeface="Wingdings" pitchFamily="2" charset="2"/>
              <a:buNone/>
            </a:pPr>
            <a:endParaRPr lang="cs-CZ" altLang="cs-CZ" b="1" smtClean="0">
              <a:solidFill>
                <a:srgbClr val="EB212F"/>
              </a:solidFill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   Od července 2008 platí, že žadatel již nedostane ŽL  ani koncesní listinu , ale výpis ze živnostenského rejstříku, který slouží jako doklad o prokázání živnostenského oprávnění.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Živnostenský rejstřík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lvl="2"/>
            <a:endParaRPr lang="cs-CZ" altLang="cs-CZ" b="1" smtClean="0">
              <a:solidFill>
                <a:srgbClr val="3333CC"/>
              </a:solidFill>
              <a:latin typeface="Times New Roman" pitchFamily="18" charset="0"/>
            </a:endParaRP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je částečné veřejný seznam, vedou ho živnostenské úřady (</a:t>
            </a: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  <a:hlinkClick r:id="rId2"/>
              </a:rPr>
              <a:t>www.zivnostenskyrejstrik.cz</a:t>
            </a: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)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má evidenční charakter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podchycuje údaje o živnostnících, kteří provozují živnost v územním obvodu daného živnostenského úřadu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obsahuje stanovené údaje a jejich změny po celou dobu provozování živnosti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Zánik živnostenského oprávnění</a:t>
            </a:r>
            <a:r>
              <a:rPr lang="cs-CZ" altLang="cs-CZ" smtClean="0">
                <a:latin typeface="Times New Roman" pitchFamily="18" charset="0"/>
              </a:rPr>
              <a:t>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2"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 lvl="2"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 lvl="2"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smrtí podnikatele, nepokračují-li v podnikání dědicové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zánikem právnické osoby (výmazem z obchodního rejstříku)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uplynutím doby, na kterou byla živnost udělena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rozhodnutím živnostenského úřadu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Výhody živnostenského podnikání (jednotlivců)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2"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jednoduchost podnikání, pracuji sám na sebe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snadné založení, přerušení a ukončení činnosti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o své pracovní době rozhoduje člověk sám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není vyžadován  velký počáteční kapitál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nízké náklady se založením živnosti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poměrně jednoduchá administrativa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veškeré rozhodování je soustředěno u vlastníka</a:t>
            </a:r>
          </a:p>
          <a:p>
            <a:pPr lvl="2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majitel volně disponuje celým ziskem po zdanění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Nevýhody živnostenského podnikání(jednotlivců)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3200" b="1" smtClean="0">
                <a:solidFill>
                  <a:srgbClr val="3333CC"/>
                </a:solidFill>
                <a:latin typeface="Times New Roman" pitchFamily="18" charset="0"/>
              </a:rPr>
              <a:t>Ručí za závazky celým svým osobním majetkem</a:t>
            </a:r>
          </a:p>
          <a:p>
            <a:pPr>
              <a:lnSpc>
                <a:spcPct val="90000"/>
              </a:lnSpc>
            </a:pPr>
            <a:r>
              <a:rPr lang="cs-CZ" altLang="cs-CZ" sz="3200" b="1" smtClean="0">
                <a:solidFill>
                  <a:srgbClr val="3333CC"/>
                </a:solidFill>
                <a:latin typeface="Times New Roman" pitchFamily="18" charset="0"/>
              </a:rPr>
              <a:t>Přílišná závislost na životních osudech majitele</a:t>
            </a:r>
          </a:p>
          <a:p>
            <a:pPr>
              <a:lnSpc>
                <a:spcPct val="90000"/>
              </a:lnSpc>
            </a:pPr>
            <a:r>
              <a:rPr lang="cs-CZ" altLang="cs-CZ" sz="3200" b="1" smtClean="0">
                <a:solidFill>
                  <a:srgbClr val="3333CC"/>
                </a:solidFill>
                <a:latin typeface="Times New Roman" pitchFamily="18" charset="0"/>
              </a:rPr>
              <a:t>Při vložení celého svého majetku do podnikání se těžko získává úvěr (nemá čím ručit)</a:t>
            </a:r>
          </a:p>
          <a:p>
            <a:pPr>
              <a:lnSpc>
                <a:spcPct val="90000"/>
              </a:lnSpc>
            </a:pPr>
            <a:r>
              <a:rPr lang="cs-CZ" altLang="cs-CZ" sz="3200" b="1" smtClean="0">
                <a:solidFill>
                  <a:srgbClr val="3333CC"/>
                </a:solidFill>
                <a:latin typeface="Times New Roman" pitchFamily="18" charset="0"/>
              </a:rPr>
              <a:t>Omezené podnikatelské znalosti a zkušenosti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Otázky k opakování</a:t>
            </a:r>
            <a:b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</a:br>
            <a:endParaRPr lang="cs-CZ" altLang="cs-CZ" smtClean="0">
              <a:solidFill>
                <a:srgbClr val="EB212F"/>
              </a:solidFill>
              <a:latin typeface="Times New Roman" pitchFamily="18" charset="0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z="2600" b="1" smtClean="0">
                <a:solidFill>
                  <a:srgbClr val="EB212F"/>
                </a:solidFill>
                <a:latin typeface="Times New Roman" pitchFamily="18" charset="0"/>
              </a:rPr>
              <a:t>1.Charakterizuj živnostenské podnikání podle živnostenského zákona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600" b="1" smtClean="0">
                <a:solidFill>
                  <a:srgbClr val="EB212F"/>
                </a:solidFill>
                <a:latin typeface="Times New Roman" pitchFamily="18" charset="0"/>
              </a:rPr>
              <a:t>2.Popiš podmínky  nutné pro provozování živností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600" b="1" smtClean="0">
                <a:solidFill>
                  <a:srgbClr val="EB212F"/>
                </a:solidFill>
                <a:latin typeface="Times New Roman" pitchFamily="18" charset="0"/>
              </a:rPr>
              <a:t>3.Vyjmenuj a charakterizuj ohlašovací živnosti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600" b="1" smtClean="0">
                <a:solidFill>
                  <a:srgbClr val="EB212F"/>
                </a:solidFill>
                <a:latin typeface="Times New Roman" pitchFamily="18" charset="0"/>
              </a:rPr>
              <a:t>4.Rozdílnost koncesovaných živností  v porovnání s ohlašovacími živnostmi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600" b="1" smtClean="0">
                <a:solidFill>
                  <a:srgbClr val="EB212F"/>
                </a:solidFill>
                <a:latin typeface="Times New Roman" pitchFamily="18" charset="0"/>
              </a:rPr>
              <a:t>5.Význam živnostenského rejstříku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600" b="1" smtClean="0">
                <a:solidFill>
                  <a:srgbClr val="EB212F"/>
                </a:solidFill>
                <a:latin typeface="Times New Roman" pitchFamily="18" charset="0"/>
              </a:rPr>
              <a:t>6.Stručně popiš výhody a nevýhody živnostenského podnikání jednotlivce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z="2600" smtClean="0">
              <a:solidFill>
                <a:srgbClr val="EB212F"/>
              </a:solidFill>
              <a:latin typeface="Times New Roman" pitchFamily="18" charset="0"/>
            </a:endParaRPr>
          </a:p>
        </p:txBody>
      </p:sp>
      <p:pic>
        <p:nvPicPr>
          <p:cNvPr id="21508" name="Picture 6" descr="call on m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525" y="0"/>
            <a:ext cx="1584325" cy="1363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Úkol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	Najdi v zákoně o živnostenském podnikání živnost, která se vztahuje k tvému oboru.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   Vypracuj následující úkoly:</a:t>
            </a:r>
          </a:p>
          <a:p>
            <a:pPr eaLnBrk="1" hangingPunct="1">
              <a:buFont typeface="Wingdings" pitchFamily="2" charset="2"/>
              <a:buAutoNum type="alphaLcParenR"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do které živnosti činnost patří</a:t>
            </a:r>
          </a:p>
          <a:p>
            <a:pPr eaLnBrk="1" hangingPunct="1">
              <a:buFont typeface="Wingdings" pitchFamily="2" charset="2"/>
              <a:buAutoNum type="alphaLcParenR"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Jaké podmínky musí zájemce splnit, aby mohl tuto živnost provozovat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 algn="ctr" eaLnBrk="1" hangingPunct="1">
              <a:buFont typeface="Wingdings" pitchFamily="2" charset="2"/>
              <a:buNone/>
            </a:pPr>
            <a:endParaRPr lang="cs-CZ" altLang="cs-CZ" b="1" smtClean="0">
              <a:solidFill>
                <a:srgbClr val="FF6600"/>
              </a:solidFill>
              <a:latin typeface="Times New Roman" pitchFamily="18" charset="0"/>
            </a:endParaRPr>
          </a:p>
        </p:txBody>
      </p:sp>
      <p:pic>
        <p:nvPicPr>
          <p:cNvPr id="22532" name="Picture 6" descr="dont call on m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9925" y="4868863"/>
            <a:ext cx="1728788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Použité zdroje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1200" smtClean="0">
                <a:latin typeface="Times New Roman" pitchFamily="18" charset="0"/>
              </a:rPr>
              <a:t>BIŇOVEC, K., PEŠTOVÁ S. </a:t>
            </a:r>
            <a:r>
              <a:rPr lang="cs-CZ" altLang="cs-CZ" sz="1200" i="1" smtClean="0">
                <a:latin typeface="Times New Roman" pitchFamily="18" charset="0"/>
              </a:rPr>
              <a:t>Ekonomika a provoz obchodu</a:t>
            </a:r>
            <a:r>
              <a:rPr lang="cs-CZ" altLang="cs-CZ" sz="1200" smtClean="0">
                <a:latin typeface="Times New Roman" pitchFamily="18" charset="0"/>
              </a:rPr>
              <a:t>. 1.vyd. Praha : Fortuna, 1995. 136 s. ISBN 80-7168-191-1.</a:t>
            </a:r>
          </a:p>
          <a:p>
            <a:pPr eaLnBrk="1" hangingPunct="1"/>
            <a:r>
              <a:rPr lang="cs-CZ" altLang="cs-CZ" sz="1200" smtClean="0">
                <a:latin typeface="Times New Roman" pitchFamily="18" charset="0"/>
              </a:rPr>
              <a:t>KLÍNSKÝ, Petr. </a:t>
            </a:r>
            <a:r>
              <a:rPr lang="cs-CZ" altLang="cs-CZ" sz="1200" i="1" smtClean="0">
                <a:latin typeface="Times New Roman" pitchFamily="18" charset="0"/>
              </a:rPr>
              <a:t>Ekonomika pro obchodní</a:t>
            </a:r>
            <a:r>
              <a:rPr lang="cs-CZ" altLang="cs-CZ" sz="1200" smtClean="0">
                <a:latin typeface="Times New Roman" pitchFamily="18" charset="0"/>
              </a:rPr>
              <a:t> </a:t>
            </a:r>
            <a:r>
              <a:rPr lang="cs-CZ" altLang="cs-CZ" sz="1200" i="1" smtClean="0">
                <a:latin typeface="Times New Roman" pitchFamily="18" charset="0"/>
              </a:rPr>
              <a:t>akademie a ostatní střední školy. </a:t>
            </a:r>
            <a:r>
              <a:rPr lang="cs-CZ" altLang="cs-CZ" sz="1200" smtClean="0">
                <a:latin typeface="Times New Roman" pitchFamily="18" charset="0"/>
              </a:rPr>
              <a:t>4.vyd.  Praha : Fortuna, 2007. 184 s. ISBN 978-80-7373-000-0.</a:t>
            </a:r>
          </a:p>
          <a:p>
            <a:pPr eaLnBrk="1" hangingPunct="1"/>
            <a:r>
              <a:rPr lang="cs-CZ" altLang="cs-CZ" sz="1200" smtClean="0">
                <a:latin typeface="Times New Roman" pitchFamily="18" charset="0"/>
              </a:rPr>
              <a:t>ŠVARCOVÁ J. a kol. </a:t>
            </a:r>
            <a:r>
              <a:rPr lang="cs-CZ" altLang="cs-CZ" sz="1200" i="1" smtClean="0">
                <a:latin typeface="Times New Roman" pitchFamily="18" charset="0"/>
              </a:rPr>
              <a:t>Ekonomie – stručný přehled</a:t>
            </a:r>
            <a:r>
              <a:rPr lang="cs-CZ" altLang="cs-CZ" sz="1200" smtClean="0">
                <a:latin typeface="Times New Roman" pitchFamily="18" charset="0"/>
              </a:rPr>
              <a:t>. Zlín : CEED 2006. 295 s. ISBN 80-903433-3-3</a:t>
            </a:r>
          </a:p>
          <a:p>
            <a:pPr eaLnBrk="1" hangingPunct="1"/>
            <a:r>
              <a:rPr lang="cs-CZ" altLang="cs-CZ" sz="1200" smtClean="0">
                <a:latin typeface="Times New Roman" pitchFamily="18" charset="0"/>
              </a:rPr>
              <a:t>Graf – vlastní zdroj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z="1600" smtClean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Seznam odkazů na použité obrázky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557338"/>
            <a:ext cx="8229600" cy="44116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altLang="cs-CZ" sz="120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altLang="cs-CZ" sz="1200" smtClean="0">
                <a:latin typeface="Times New Roman" pitchFamily="18" charset="0"/>
              </a:rPr>
              <a:t>Snímek  19 - [cit. 2012-12-10]. Dostupný pod licencí Public Domain Clip Art na WWW</a:t>
            </a:r>
            <a:endParaRPr lang="cs-CZ" altLang="cs-CZ" sz="240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altLang="cs-CZ" sz="1200" smtClean="0">
                <a:latin typeface="Times New Roman" pitchFamily="18" charset="0"/>
                <a:hlinkClick r:id="rId2"/>
              </a:rPr>
              <a:t>http://www.pdclipart.org/thumbnails.php?album=37</a:t>
            </a:r>
            <a:endParaRPr lang="cs-CZ" altLang="cs-CZ" sz="1200" smtClean="0">
              <a:latin typeface="Times New Roman" pitchFamily="18" charset="0"/>
              <a:hlinkClick r:id="rId3" action="ppaction://hlinkpres?slideindex=1&amp;slidetitle="/>
            </a:endParaRPr>
          </a:p>
          <a:p>
            <a:pPr>
              <a:buFont typeface="Wingdings" pitchFamily="2" charset="2"/>
              <a:buNone/>
            </a:pPr>
            <a:endParaRPr lang="cs-CZ" altLang="cs-CZ" sz="1400" smtClean="0">
              <a:latin typeface="Times New Roman" pitchFamily="18" charset="0"/>
              <a:hlinkClick r:id="rId3" action="ppaction://hlinkpres?slideindex=1&amp;slidetitle="/>
            </a:endParaRPr>
          </a:p>
          <a:p>
            <a:pPr>
              <a:buFont typeface="Wingdings" pitchFamily="2" charset="2"/>
              <a:buNone/>
            </a:pPr>
            <a:r>
              <a:rPr lang="cs-CZ" altLang="cs-CZ" sz="1200" smtClean="0">
                <a:latin typeface="Times New Roman" pitchFamily="18" charset="0"/>
              </a:rPr>
              <a:t>Snímek  20 - [cit. 2013-03-10]. Dostupný pod licencí Public Domain Clip Art na WWW</a:t>
            </a:r>
            <a:endParaRPr lang="cs-CZ" altLang="cs-CZ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altLang="cs-CZ" sz="1200" smtClean="0">
                <a:latin typeface="Times New Roman" pitchFamily="18" charset="0"/>
                <a:hlinkClick r:id="rId4" action="ppaction://hlinkpres?slideindex=1&amp;slidetitle="/>
              </a:rPr>
              <a:t>http://www.pdclipart.org/displayimage.php?album=37&amp;pos=158</a:t>
            </a:r>
          </a:p>
          <a:p>
            <a:pPr eaLnBrk="1" hangingPunct="1">
              <a:buFont typeface="Wingdings" pitchFamily="2" charset="2"/>
              <a:buNone/>
            </a:pPr>
            <a:endParaRPr lang="en-US" altLang="cs-CZ" sz="120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altLang="cs-CZ" sz="1200" smtClean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1372</TotalTime>
  <Words>779</Words>
  <Application>Microsoft Office PowerPoint</Application>
  <PresentationFormat>Předvádění na obrazovce (4:3)</PresentationFormat>
  <Paragraphs>173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9" baseType="lpstr">
      <vt:lpstr>Arial</vt:lpstr>
      <vt:lpstr>Wingdings</vt:lpstr>
      <vt:lpstr>Calibri</vt:lpstr>
      <vt:lpstr>Times New Roman</vt:lpstr>
      <vt:lpstr>Tahoma</vt:lpstr>
      <vt:lpstr>Wingdings 3</vt:lpstr>
      <vt:lpstr>Síť</vt:lpstr>
      <vt:lpstr>Snímek 1</vt:lpstr>
      <vt:lpstr>Podniky jednotlivců, živnosti</vt:lpstr>
      <vt:lpstr>Živnostenský zákon</vt:lpstr>
      <vt:lpstr>Podmínky provozování živnosti </vt:lpstr>
      <vt:lpstr>Podmínky provozování živnosti</vt:lpstr>
      <vt:lpstr>Členění živností z hlediska způsobu získání oprávnění</vt:lpstr>
      <vt:lpstr>Ohlášení nebo podání žádosti </vt:lpstr>
      <vt:lpstr>Živnosti řemeslné</vt:lpstr>
      <vt:lpstr>Živnosti vázané</vt:lpstr>
      <vt:lpstr>Živnosti volné</vt:lpstr>
      <vt:lpstr>Živnosti koncesované (1)</vt:lpstr>
      <vt:lpstr>Živnosti koncesované (2)</vt:lpstr>
      <vt:lpstr>Živnostenské oprávnění (oprávnění provozovat živnost vzniká)</vt:lpstr>
      <vt:lpstr>Průkaz živnostenského oprávnění</vt:lpstr>
      <vt:lpstr>Živnostenský rejstřík</vt:lpstr>
      <vt:lpstr>Zánik živnostenského oprávnění </vt:lpstr>
      <vt:lpstr>Výhody živnostenského podnikání (jednotlivců)</vt:lpstr>
      <vt:lpstr>Nevýhody živnostenského podnikání(jednotlivců)</vt:lpstr>
      <vt:lpstr>Otázky k opakování </vt:lpstr>
      <vt:lpstr>Úkol</vt:lpstr>
      <vt:lpstr>Použité zdroje</vt:lpstr>
      <vt:lpstr>Seznam odkazů na použité obrázky</vt:lpstr>
    </vt:vector>
  </TitlesOfParts>
  <Company>SŠHS Kroměříž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HOSPODÁŘSTVÍ</dc:title>
  <dc:creator>SŠHS Kroměříž</dc:creator>
  <cp:lastModifiedBy>Dum</cp:lastModifiedBy>
  <cp:revision>99</cp:revision>
  <dcterms:created xsi:type="dcterms:W3CDTF">2009-01-20T13:25:09Z</dcterms:created>
  <dcterms:modified xsi:type="dcterms:W3CDTF">2014-06-14T13:58:25Z</dcterms:modified>
</cp:coreProperties>
</file>